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7" r:id="rId2"/>
    <p:sldId id="258" r:id="rId3"/>
    <p:sldId id="259" r:id="rId4"/>
    <p:sldId id="260" r:id="rId5"/>
    <p:sldId id="261" r:id="rId6"/>
    <p:sldId id="262" r:id="rId7"/>
    <p:sldId id="265" r:id="rId8"/>
    <p:sldId id="263" r:id="rId9"/>
    <p:sldId id="264" r:id="rId10"/>
    <p:sldId id="287" r:id="rId11"/>
    <p:sldId id="266" r:id="rId12"/>
    <p:sldId id="267" r:id="rId13"/>
    <p:sldId id="270" r:id="rId14"/>
    <p:sldId id="268" r:id="rId15"/>
    <p:sldId id="269"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6" r:id="rId40"/>
    <p:sldId id="295" r:id="rId41"/>
    <p:sldId id="297" r:id="rId42"/>
    <p:sldId id="298" r:id="rId43"/>
    <p:sldId id="299" r:id="rId44"/>
    <p:sldId id="300" r:id="rId45"/>
    <p:sldId id="301" r:id="rId46"/>
    <p:sldId id="319" r:id="rId47"/>
    <p:sldId id="302" r:id="rId48"/>
    <p:sldId id="303" r:id="rId49"/>
    <p:sldId id="304" r:id="rId50"/>
    <p:sldId id="305" r:id="rId51"/>
    <p:sldId id="318" r:id="rId52"/>
    <p:sldId id="306" r:id="rId53"/>
    <p:sldId id="307" r:id="rId54"/>
    <p:sldId id="308" r:id="rId55"/>
    <p:sldId id="320" r:id="rId56"/>
    <p:sldId id="321" r:id="rId57"/>
    <p:sldId id="309" r:id="rId58"/>
    <p:sldId id="310" r:id="rId59"/>
    <p:sldId id="311" r:id="rId60"/>
    <p:sldId id="312" r:id="rId61"/>
    <p:sldId id="313" r:id="rId62"/>
    <p:sldId id="314" r:id="rId63"/>
    <p:sldId id="315" r:id="rId64"/>
    <p:sldId id="317" r:id="rId65"/>
    <p:sldId id="316" r:id="rId66"/>
    <p:sldId id="334" r:id="rId67"/>
    <p:sldId id="335" r:id="rId68"/>
    <p:sldId id="322" r:id="rId69"/>
    <p:sldId id="323" r:id="rId70"/>
    <p:sldId id="324" r:id="rId71"/>
    <p:sldId id="325" r:id="rId72"/>
    <p:sldId id="326" r:id="rId73"/>
    <p:sldId id="327" r:id="rId74"/>
    <p:sldId id="328" r:id="rId75"/>
    <p:sldId id="329" r:id="rId76"/>
    <p:sldId id="330" r:id="rId77"/>
    <p:sldId id="331" r:id="rId78"/>
    <p:sldId id="342" r:id="rId79"/>
    <p:sldId id="343" r:id="rId80"/>
    <p:sldId id="344" r:id="rId81"/>
    <p:sldId id="345" r:id="rId82"/>
    <p:sldId id="346" r:id="rId83"/>
    <p:sldId id="347" r:id="rId84"/>
    <p:sldId id="348" r:id="rId85"/>
    <p:sldId id="349" r:id="rId86"/>
    <p:sldId id="336" r:id="rId87"/>
    <p:sldId id="337" r:id="rId88"/>
    <p:sldId id="338" r:id="rId89"/>
    <p:sldId id="339" r:id="rId90"/>
    <p:sldId id="340" r:id="rId91"/>
    <p:sldId id="341" r:id="rId92"/>
    <p:sldId id="332"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8" d="100"/>
          <a:sy n="68" d="100"/>
        </p:scale>
        <p:origin x="-1230" y="-108"/>
      </p:cViewPr>
      <p:guideLst>
        <p:guide orient="horz" pos="2160"/>
        <p:guide pos="2880"/>
      </p:guideLst>
    </p:cSldViewPr>
  </p:slideViewPr>
  <p:outlineViewPr>
    <p:cViewPr>
      <p:scale>
        <a:sx n="33" d="100"/>
        <a:sy n="33" d="100"/>
      </p:scale>
      <p:origin x="0" y="25170"/>
    </p:cViewPr>
  </p:outlin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D24A9-EE4A-41F1-A228-EB5F3324F94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CE10F7BB-6734-4841-B3D9-D84BF86114B1}">
      <dgm:prSet phldrT="[Text]" custT="1"/>
      <dgm:spPr/>
      <dgm:t>
        <a:bodyPr/>
        <a:lstStyle/>
        <a:p>
          <a:r>
            <a:rPr lang="en-US" sz="1200" b="1" dirty="0">
              <a:solidFill>
                <a:sysClr val="windowText" lastClr="000000"/>
              </a:solidFill>
              <a:latin typeface="Book Antiqua" pitchFamily="18" charset="0"/>
            </a:rPr>
            <a:t>Utility</a:t>
          </a:r>
        </a:p>
      </dgm:t>
    </dgm:pt>
    <dgm:pt modelId="{D256DD0A-BE33-40BC-B676-E280824FAC9B}" type="parTrans" cxnId="{FBFE523D-95CD-46C3-89C9-90E1A03C8594}">
      <dgm:prSet/>
      <dgm:spPr/>
      <dgm:t>
        <a:bodyPr/>
        <a:lstStyle/>
        <a:p>
          <a:endParaRPr lang="en-US"/>
        </a:p>
      </dgm:t>
    </dgm:pt>
    <dgm:pt modelId="{61A1FC62-CBF0-4CD0-BC3A-0FC27538C5D2}" type="sibTrans" cxnId="{FBFE523D-95CD-46C3-89C9-90E1A03C8594}">
      <dgm:prSet/>
      <dgm:spPr/>
      <dgm:t>
        <a:bodyPr/>
        <a:lstStyle/>
        <a:p>
          <a:endParaRPr lang="en-US"/>
        </a:p>
      </dgm:t>
    </dgm:pt>
    <dgm:pt modelId="{A820B2F3-B033-492A-83DF-2C4755B9997A}">
      <dgm:prSet phldrT="[Text]" custT="1"/>
      <dgm:spPr/>
      <dgm:t>
        <a:bodyPr/>
        <a:lstStyle/>
        <a:p>
          <a:r>
            <a:rPr lang="en-US" sz="1800" dirty="0">
              <a:latin typeface="Book Antiqua" pitchFamily="18" charset="0"/>
            </a:rPr>
            <a:t>DSM</a:t>
          </a:r>
        </a:p>
      </dgm:t>
    </dgm:pt>
    <dgm:pt modelId="{8D06C9E5-691B-43DA-BD43-E7F4FBDBCA38}" type="parTrans" cxnId="{044EFD85-65AF-4674-82A4-09415EECD823}">
      <dgm:prSet/>
      <dgm:spPr/>
      <dgm:t>
        <a:bodyPr/>
        <a:lstStyle/>
        <a:p>
          <a:endParaRPr lang="en-US"/>
        </a:p>
      </dgm:t>
    </dgm:pt>
    <dgm:pt modelId="{0342C6A7-AD2B-4EFA-963F-0032B00BBAE0}" type="sibTrans" cxnId="{044EFD85-65AF-4674-82A4-09415EECD823}">
      <dgm:prSet/>
      <dgm:spPr/>
      <dgm:t>
        <a:bodyPr/>
        <a:lstStyle/>
        <a:p>
          <a:endParaRPr lang="en-US"/>
        </a:p>
      </dgm:t>
    </dgm:pt>
    <dgm:pt modelId="{08AFE525-BD9B-4D5B-AABB-1E546898491E}">
      <dgm:prSet phldrT="[Text]" custT="1"/>
      <dgm:spPr/>
      <dgm:t>
        <a:bodyPr/>
        <a:lstStyle/>
        <a:p>
          <a:r>
            <a:rPr lang="en-US" sz="1400" b="1" dirty="0">
              <a:solidFill>
                <a:sysClr val="windowText" lastClr="000000"/>
              </a:solidFill>
              <a:latin typeface="Book Antiqua" pitchFamily="18" charset="0"/>
            </a:rPr>
            <a:t>Consumer</a:t>
          </a:r>
        </a:p>
      </dgm:t>
    </dgm:pt>
    <dgm:pt modelId="{499F603D-05A5-485A-B2C7-45B1B3C38F0C}" type="sibTrans" cxnId="{DDE27D2E-CB0E-40C5-BFAE-84A0FA7A2972}">
      <dgm:prSet/>
      <dgm:spPr/>
      <dgm:t>
        <a:bodyPr/>
        <a:lstStyle/>
        <a:p>
          <a:endParaRPr lang="en-US"/>
        </a:p>
      </dgm:t>
    </dgm:pt>
    <dgm:pt modelId="{59DD6D5D-F2A5-4F1D-A149-D99D94216FD9}" type="parTrans" cxnId="{DDE27D2E-CB0E-40C5-BFAE-84A0FA7A2972}">
      <dgm:prSet/>
      <dgm:spPr/>
      <dgm:t>
        <a:bodyPr/>
        <a:lstStyle/>
        <a:p>
          <a:endParaRPr lang="en-US"/>
        </a:p>
      </dgm:t>
    </dgm:pt>
    <dgm:pt modelId="{913EAEBF-31C0-478E-B02C-138930E53FD2}" type="pres">
      <dgm:prSet presAssocID="{269D24A9-EE4A-41F1-A228-EB5F3324F946}" presName="Name0" presStyleCnt="0">
        <dgm:presLayoutVars>
          <dgm:chMax val="4"/>
          <dgm:resizeHandles val="exact"/>
        </dgm:presLayoutVars>
      </dgm:prSet>
      <dgm:spPr/>
      <dgm:t>
        <a:bodyPr/>
        <a:lstStyle/>
        <a:p>
          <a:endParaRPr lang="en-IN"/>
        </a:p>
      </dgm:t>
    </dgm:pt>
    <dgm:pt modelId="{42B60B56-8253-44C6-990C-1EBEBF821900}" type="pres">
      <dgm:prSet presAssocID="{269D24A9-EE4A-41F1-A228-EB5F3324F946}" presName="ellipse" presStyleLbl="trBgShp" presStyleIdx="0" presStyleCnt="1"/>
      <dgm:spPr/>
    </dgm:pt>
    <dgm:pt modelId="{6A224EFC-938D-48E0-8AD3-F28320279F37}" type="pres">
      <dgm:prSet presAssocID="{269D24A9-EE4A-41F1-A228-EB5F3324F946}" presName="arrow1" presStyleLbl="fgShp" presStyleIdx="0" presStyleCnt="1"/>
      <dgm:spPr/>
    </dgm:pt>
    <dgm:pt modelId="{B029999B-C6B9-4212-BE89-9A8213EDF852}" type="pres">
      <dgm:prSet presAssocID="{269D24A9-EE4A-41F1-A228-EB5F3324F946}" presName="rectangle" presStyleLbl="revTx" presStyleIdx="0" presStyleCnt="1">
        <dgm:presLayoutVars>
          <dgm:bulletEnabled val="1"/>
        </dgm:presLayoutVars>
      </dgm:prSet>
      <dgm:spPr/>
      <dgm:t>
        <a:bodyPr/>
        <a:lstStyle/>
        <a:p>
          <a:endParaRPr lang="en-IN"/>
        </a:p>
      </dgm:t>
    </dgm:pt>
    <dgm:pt modelId="{244FF77C-63E7-4322-B4C8-B6B0793A7647}" type="pres">
      <dgm:prSet presAssocID="{CE10F7BB-6734-4841-B3D9-D84BF86114B1}" presName="item1" presStyleLbl="node1" presStyleIdx="0" presStyleCnt="2" custScaleX="127946" custScaleY="131698" custLinFactNeighborX="-64495" custLinFactNeighborY="-71111">
        <dgm:presLayoutVars>
          <dgm:bulletEnabled val="1"/>
        </dgm:presLayoutVars>
      </dgm:prSet>
      <dgm:spPr/>
      <dgm:t>
        <a:bodyPr/>
        <a:lstStyle/>
        <a:p>
          <a:endParaRPr lang="en-US"/>
        </a:p>
      </dgm:t>
    </dgm:pt>
    <dgm:pt modelId="{CEC52928-716C-4011-89C9-074157B17F8C}" type="pres">
      <dgm:prSet presAssocID="{A820B2F3-B033-492A-83DF-2C4755B9997A}" presName="item2" presStyleLbl="node1" presStyleIdx="1" presStyleCnt="2" custScaleX="122532" custScaleY="100000" custLinFactX="28992" custLinFactNeighborX="100000" custLinFactNeighborY="-16899">
        <dgm:presLayoutVars>
          <dgm:bulletEnabled val="1"/>
        </dgm:presLayoutVars>
      </dgm:prSet>
      <dgm:spPr/>
      <dgm:t>
        <a:bodyPr/>
        <a:lstStyle/>
        <a:p>
          <a:endParaRPr lang="en-US"/>
        </a:p>
      </dgm:t>
    </dgm:pt>
    <dgm:pt modelId="{DCA05C13-A07C-4FC6-B4E5-A1B0E23BFD5A}" type="pres">
      <dgm:prSet presAssocID="{269D24A9-EE4A-41F1-A228-EB5F3324F946}" presName="funnel" presStyleLbl="trAlignAcc1" presStyleIdx="0" presStyleCnt="1" custLinFactNeighborY="-893"/>
      <dgm:spPr/>
    </dgm:pt>
  </dgm:ptLst>
  <dgm:cxnLst>
    <dgm:cxn modelId="{044EFD85-65AF-4674-82A4-09415EECD823}" srcId="{269D24A9-EE4A-41F1-A228-EB5F3324F946}" destId="{A820B2F3-B033-492A-83DF-2C4755B9997A}" srcOrd="2" destOrd="0" parTransId="{8D06C9E5-691B-43DA-BD43-E7F4FBDBCA38}" sibTransId="{0342C6A7-AD2B-4EFA-963F-0032B00BBAE0}"/>
    <dgm:cxn modelId="{6F6C79F6-C250-4A83-B0CC-717C8E5542FC}" type="presOf" srcId="{269D24A9-EE4A-41F1-A228-EB5F3324F946}" destId="{913EAEBF-31C0-478E-B02C-138930E53FD2}" srcOrd="0" destOrd="0" presId="urn:microsoft.com/office/officeart/2005/8/layout/funnel1"/>
    <dgm:cxn modelId="{C44EC769-8164-4949-A0CF-B3BE0FDFFD19}" type="presOf" srcId="{CE10F7BB-6734-4841-B3D9-D84BF86114B1}" destId="{244FF77C-63E7-4322-B4C8-B6B0793A7647}" srcOrd="0" destOrd="0" presId="urn:microsoft.com/office/officeart/2005/8/layout/funnel1"/>
    <dgm:cxn modelId="{DDE27D2E-CB0E-40C5-BFAE-84A0FA7A2972}" srcId="{269D24A9-EE4A-41F1-A228-EB5F3324F946}" destId="{08AFE525-BD9B-4D5B-AABB-1E546898491E}" srcOrd="0" destOrd="0" parTransId="{59DD6D5D-F2A5-4F1D-A149-D99D94216FD9}" sibTransId="{499F603D-05A5-485A-B2C7-45B1B3C38F0C}"/>
    <dgm:cxn modelId="{FBFE523D-95CD-46C3-89C9-90E1A03C8594}" srcId="{269D24A9-EE4A-41F1-A228-EB5F3324F946}" destId="{CE10F7BB-6734-4841-B3D9-D84BF86114B1}" srcOrd="1" destOrd="0" parTransId="{D256DD0A-BE33-40BC-B676-E280824FAC9B}" sibTransId="{61A1FC62-CBF0-4CD0-BC3A-0FC27538C5D2}"/>
    <dgm:cxn modelId="{EA4BB0AA-88B9-40C4-A55D-32212CA9C6E1}" type="presOf" srcId="{08AFE525-BD9B-4D5B-AABB-1E546898491E}" destId="{CEC52928-716C-4011-89C9-074157B17F8C}" srcOrd="0" destOrd="0" presId="urn:microsoft.com/office/officeart/2005/8/layout/funnel1"/>
    <dgm:cxn modelId="{6DE82E15-31EF-484D-9B55-D4D8963F21E7}" type="presOf" srcId="{A820B2F3-B033-492A-83DF-2C4755B9997A}" destId="{B029999B-C6B9-4212-BE89-9A8213EDF852}" srcOrd="0" destOrd="0" presId="urn:microsoft.com/office/officeart/2005/8/layout/funnel1"/>
    <dgm:cxn modelId="{1F239311-04A9-44DE-9505-3F36962608CE}" type="presParOf" srcId="{913EAEBF-31C0-478E-B02C-138930E53FD2}" destId="{42B60B56-8253-44C6-990C-1EBEBF821900}" srcOrd="0" destOrd="0" presId="urn:microsoft.com/office/officeart/2005/8/layout/funnel1"/>
    <dgm:cxn modelId="{52A11F15-9E39-474F-8E5A-40A9688EFD38}" type="presParOf" srcId="{913EAEBF-31C0-478E-B02C-138930E53FD2}" destId="{6A224EFC-938D-48E0-8AD3-F28320279F37}" srcOrd="1" destOrd="0" presId="urn:microsoft.com/office/officeart/2005/8/layout/funnel1"/>
    <dgm:cxn modelId="{B7FF1E96-BC11-455D-B6C3-8A9C757B042C}" type="presParOf" srcId="{913EAEBF-31C0-478E-B02C-138930E53FD2}" destId="{B029999B-C6B9-4212-BE89-9A8213EDF852}" srcOrd="2" destOrd="0" presId="urn:microsoft.com/office/officeart/2005/8/layout/funnel1"/>
    <dgm:cxn modelId="{0A1CF6BE-A897-4926-8DDF-3996889DBC81}" type="presParOf" srcId="{913EAEBF-31C0-478E-B02C-138930E53FD2}" destId="{244FF77C-63E7-4322-B4C8-B6B0793A7647}" srcOrd="3" destOrd="0" presId="urn:microsoft.com/office/officeart/2005/8/layout/funnel1"/>
    <dgm:cxn modelId="{C100A8DE-951E-4CF1-A398-065AA82270D1}" type="presParOf" srcId="{913EAEBF-31C0-478E-B02C-138930E53FD2}" destId="{CEC52928-716C-4011-89C9-074157B17F8C}" srcOrd="4" destOrd="0" presId="urn:microsoft.com/office/officeart/2005/8/layout/funnel1"/>
    <dgm:cxn modelId="{2ED344DC-B4CB-447D-9A5D-300A733EF828}" type="presParOf" srcId="{913EAEBF-31C0-478E-B02C-138930E53FD2}" destId="{DCA05C13-A07C-4FC6-B4E5-A1B0E23BFD5A}" srcOrd="5" destOrd="0" presId="urn:microsoft.com/office/officeart/2005/8/layout/funnel1"/>
  </dgm:cxnLst>
  <dgm:bg/>
  <dgm:whole>
    <a:ln w="12700">
      <a:noFill/>
    </a:ln>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BF15D-69A9-478E-83D8-4D11B9B59034}" type="datetimeFigureOut">
              <a:rPr lang="en-US" smtClean="0"/>
              <a:pPr/>
              <a:t>21/01/2017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FA929-A2DF-4981-A140-C60BDFF8F3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6B346B-CB92-419D-A98D-137F850E471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EAD0-2084-4976-A943-BF7BC9FF9D1A}"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0EE76-4467-4F74-B672-F2911A45E8D5}"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CCF29A-09EE-48AF-AA27-4A64B7924E35}"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395E-E8D3-46E6-9A9F-A38712FC4F52}"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4F6A7-16F2-47BA-8097-7FC342F7560A}"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765E57-3EF6-423F-90EE-2F3124C265C8}" type="datetime1">
              <a:rPr lang="en-US" smtClean="0"/>
              <a:pPr/>
              <a:t>21/01/2017</a:t>
            </a:fld>
            <a:endParaRPr lang="en-US"/>
          </a:p>
        </p:txBody>
      </p:sp>
      <p:sp>
        <p:nvSpPr>
          <p:cNvPr id="6" name="Footer Placeholder 5"/>
          <p:cNvSpPr>
            <a:spLocks noGrp="1"/>
          </p:cNvSpPr>
          <p:nvPr>
            <p:ph type="ftr" sz="quarter" idx="11"/>
          </p:nvPr>
        </p:nvSpPr>
        <p:spPr/>
        <p:txBody>
          <a:bodyPr/>
          <a:lstStyle/>
          <a:p>
            <a:r>
              <a:rPr lang="en-US" smtClean="0"/>
              <a:t>Dept.EEE, SDM IT, Ujire, Karnataka</a:t>
            </a:r>
            <a:endParaRPr lang="en-US"/>
          </a:p>
        </p:txBody>
      </p:sp>
      <p:sp>
        <p:nvSpPr>
          <p:cNvPr id="7" name="Slide Number Placeholder 6"/>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722DDA-5A28-4D25-A196-5964F171A75B}" type="datetime1">
              <a:rPr lang="en-US" smtClean="0"/>
              <a:pPr/>
              <a:t>21/01/2017</a:t>
            </a:fld>
            <a:endParaRPr lang="en-US"/>
          </a:p>
        </p:txBody>
      </p:sp>
      <p:sp>
        <p:nvSpPr>
          <p:cNvPr id="8" name="Footer Placeholder 7"/>
          <p:cNvSpPr>
            <a:spLocks noGrp="1"/>
          </p:cNvSpPr>
          <p:nvPr>
            <p:ph type="ftr" sz="quarter" idx="11"/>
          </p:nvPr>
        </p:nvSpPr>
        <p:spPr/>
        <p:txBody>
          <a:bodyPr/>
          <a:lstStyle/>
          <a:p>
            <a:r>
              <a:rPr lang="en-US" smtClean="0"/>
              <a:t>Dept.EEE, SDM IT, Ujire, Karnataka</a:t>
            </a:r>
            <a:endParaRPr lang="en-US"/>
          </a:p>
        </p:txBody>
      </p:sp>
      <p:sp>
        <p:nvSpPr>
          <p:cNvPr id="9" name="Slide Number Placeholder 8"/>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8886E2-F709-4F6E-953C-B80A3C7857F1}" type="datetime1">
              <a:rPr lang="en-US" smtClean="0"/>
              <a:pPr/>
              <a:t>21/01/2017</a:t>
            </a:fld>
            <a:endParaRPr lang="en-US"/>
          </a:p>
        </p:txBody>
      </p:sp>
      <p:sp>
        <p:nvSpPr>
          <p:cNvPr id="4" name="Footer Placeholder 3"/>
          <p:cNvSpPr>
            <a:spLocks noGrp="1"/>
          </p:cNvSpPr>
          <p:nvPr>
            <p:ph type="ftr" sz="quarter" idx="11"/>
          </p:nvPr>
        </p:nvSpPr>
        <p:spPr/>
        <p:txBody>
          <a:bodyPr/>
          <a:lstStyle/>
          <a:p>
            <a:r>
              <a:rPr lang="en-US" smtClean="0"/>
              <a:t>Dept.EEE, SDM IT, Ujire, Karnataka</a:t>
            </a:r>
            <a:endParaRPr lang="en-US"/>
          </a:p>
        </p:txBody>
      </p:sp>
      <p:sp>
        <p:nvSpPr>
          <p:cNvPr id="5" name="Slide Number Placeholder 4"/>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68DDD-0BF2-47FC-85E8-92390312DF37}" type="datetime1">
              <a:rPr lang="en-US" smtClean="0"/>
              <a:pPr/>
              <a:t>21/01/2017</a:t>
            </a:fld>
            <a:endParaRPr lang="en-US"/>
          </a:p>
        </p:txBody>
      </p:sp>
      <p:sp>
        <p:nvSpPr>
          <p:cNvPr id="3" name="Footer Placeholder 2"/>
          <p:cNvSpPr>
            <a:spLocks noGrp="1"/>
          </p:cNvSpPr>
          <p:nvPr>
            <p:ph type="ftr" sz="quarter" idx="11"/>
          </p:nvPr>
        </p:nvSpPr>
        <p:spPr/>
        <p:txBody>
          <a:bodyPr/>
          <a:lstStyle/>
          <a:p>
            <a:r>
              <a:rPr lang="en-US" smtClean="0"/>
              <a:t>Dept.EEE, SDM IT, Ujire, Karnataka</a:t>
            </a:r>
            <a:endParaRPr lang="en-US"/>
          </a:p>
        </p:txBody>
      </p:sp>
      <p:sp>
        <p:nvSpPr>
          <p:cNvPr id="4" name="Slide Number Placeholder 3"/>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27D4F-C167-4A50-90FB-D1F3A6B4398C}" type="datetime1">
              <a:rPr lang="en-US" smtClean="0"/>
              <a:pPr/>
              <a:t>21/01/2017</a:t>
            </a:fld>
            <a:endParaRPr lang="en-US"/>
          </a:p>
        </p:txBody>
      </p:sp>
      <p:sp>
        <p:nvSpPr>
          <p:cNvPr id="6" name="Footer Placeholder 5"/>
          <p:cNvSpPr>
            <a:spLocks noGrp="1"/>
          </p:cNvSpPr>
          <p:nvPr>
            <p:ph type="ftr" sz="quarter" idx="11"/>
          </p:nvPr>
        </p:nvSpPr>
        <p:spPr/>
        <p:txBody>
          <a:bodyPr/>
          <a:lstStyle/>
          <a:p>
            <a:r>
              <a:rPr lang="en-US" smtClean="0"/>
              <a:t>Dept.EEE, SDM IT, Ujire, Karnataka</a:t>
            </a:r>
            <a:endParaRPr lang="en-US"/>
          </a:p>
        </p:txBody>
      </p:sp>
      <p:sp>
        <p:nvSpPr>
          <p:cNvPr id="7" name="Slide Number Placeholder 6"/>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8E685-3B8C-4B79-A0C9-EF22687AD4FB}" type="datetime1">
              <a:rPr lang="en-US" smtClean="0"/>
              <a:pPr/>
              <a:t>21/01/2017</a:t>
            </a:fld>
            <a:endParaRPr lang="en-US"/>
          </a:p>
        </p:txBody>
      </p:sp>
      <p:sp>
        <p:nvSpPr>
          <p:cNvPr id="6" name="Footer Placeholder 5"/>
          <p:cNvSpPr>
            <a:spLocks noGrp="1"/>
          </p:cNvSpPr>
          <p:nvPr>
            <p:ph type="ftr" sz="quarter" idx="11"/>
          </p:nvPr>
        </p:nvSpPr>
        <p:spPr/>
        <p:txBody>
          <a:bodyPr/>
          <a:lstStyle/>
          <a:p>
            <a:r>
              <a:rPr lang="en-US" smtClean="0"/>
              <a:t>Dept.EEE, SDM IT, Ujire, Karnataka</a:t>
            </a:r>
            <a:endParaRPr lang="en-US"/>
          </a:p>
        </p:txBody>
      </p:sp>
      <p:sp>
        <p:nvSpPr>
          <p:cNvPr id="7" name="Slide Number Placeholder 6"/>
          <p:cNvSpPr>
            <a:spLocks noGrp="1"/>
          </p:cNvSpPr>
          <p:nvPr>
            <p:ph type="sldNum" sz="quarter" idx="12"/>
          </p:nvPr>
        </p:nvSpPr>
        <p:spPr/>
        <p:txBody>
          <a:bodyPr/>
          <a:lstStyle/>
          <a:p>
            <a:fld id="{63F6364C-5E98-4953-9B67-EF2B53DD04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99B49-F7A0-4517-A2BC-4C7DAF688C05}" type="datetime1">
              <a:rPr lang="en-US" smtClean="0"/>
              <a:pPr/>
              <a:t>21/01/2017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Dept.EEE, SDM IT, Ujire, Karnataka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6364C-5E98-4953-9B67-EF2B53DD04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305050"/>
          </a:xfrm>
        </p:spPr>
        <p:txBody>
          <a:bodyPr>
            <a:normAutofit fontScale="90000"/>
          </a:bodyPr>
          <a:lstStyle/>
          <a:p>
            <a:r>
              <a:rPr lang="en-US" b="1" dirty="0" smtClean="0"/>
              <a:t/>
            </a:r>
            <a:br>
              <a:rPr lang="en-US" b="1" dirty="0" smtClean="0"/>
            </a:br>
            <a:r>
              <a:rPr lang="en-US" b="1" dirty="0" smtClean="0"/>
              <a:t>[PART-B]</a:t>
            </a:r>
            <a:br>
              <a:rPr lang="en-US" b="1" dirty="0" smtClean="0"/>
            </a:br>
            <a:r>
              <a:rPr lang="en-US" b="1" dirty="0" smtClean="0"/>
              <a:t>Unit 7&amp;8</a:t>
            </a:r>
            <a:br>
              <a:rPr lang="en-US" b="1" dirty="0" smtClean="0"/>
            </a:br>
            <a:r>
              <a:rPr lang="en-US" b="1" dirty="0" smtClean="0">
                <a:solidFill>
                  <a:srgbClr val="C00000"/>
                </a:solidFill>
              </a:rPr>
              <a:t>DEMAND SIDE MANAGEMENT (DSM)</a:t>
            </a:r>
            <a:br>
              <a:rPr lang="en-US"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038600" y="4419600"/>
            <a:ext cx="6400800" cy="1752600"/>
          </a:xfrm>
        </p:spPr>
        <p:txBody>
          <a:bodyPr>
            <a:normAutofit fontScale="55000" lnSpcReduction="20000"/>
          </a:bodyPr>
          <a:lstStyle/>
          <a:p>
            <a:r>
              <a:rPr lang="en-US" b="1" dirty="0" smtClean="0">
                <a:solidFill>
                  <a:srgbClr val="0000CC"/>
                </a:solidFill>
              </a:rPr>
              <a:t>Prepared by</a:t>
            </a:r>
          </a:p>
          <a:p>
            <a:r>
              <a:rPr lang="en-US" b="1" dirty="0" smtClean="0">
                <a:solidFill>
                  <a:srgbClr val="0000CC"/>
                </a:solidFill>
              </a:rPr>
              <a:t>  </a:t>
            </a:r>
            <a:r>
              <a:rPr lang="en-US" b="1" dirty="0" smtClean="0">
                <a:solidFill>
                  <a:srgbClr val="0000CC"/>
                </a:solidFill>
              </a:rPr>
              <a:t>Prof. </a:t>
            </a:r>
            <a:r>
              <a:rPr lang="en-US" b="1" dirty="0" err="1" smtClean="0">
                <a:solidFill>
                  <a:srgbClr val="0000CC"/>
                </a:solidFill>
              </a:rPr>
              <a:t>S.D.Hirekodi</a:t>
            </a:r>
            <a:endParaRPr lang="en-US" b="1" dirty="0" smtClean="0">
              <a:solidFill>
                <a:srgbClr val="0000CC"/>
              </a:solidFill>
            </a:endParaRPr>
          </a:p>
          <a:p>
            <a:r>
              <a:rPr lang="en-US" b="1" dirty="0" smtClean="0">
                <a:solidFill>
                  <a:srgbClr val="0000CC"/>
                </a:solidFill>
              </a:rPr>
              <a:t>Assistant Professor </a:t>
            </a:r>
          </a:p>
          <a:p>
            <a:r>
              <a:rPr lang="en-US" b="1" dirty="0" smtClean="0">
                <a:solidFill>
                  <a:srgbClr val="0000CC"/>
                </a:solidFill>
              </a:rPr>
              <a:t>Dept of EEE</a:t>
            </a:r>
          </a:p>
          <a:p>
            <a:r>
              <a:rPr lang="en-US" b="1" dirty="0" smtClean="0">
                <a:solidFill>
                  <a:srgbClr val="0000CC"/>
                </a:solidFill>
              </a:rPr>
              <a:t>HIT-</a:t>
            </a:r>
            <a:r>
              <a:rPr lang="en-US" b="1" dirty="0" err="1" smtClean="0">
                <a:solidFill>
                  <a:srgbClr val="0000CC"/>
                </a:solidFill>
              </a:rPr>
              <a:t>Nidasoshi</a:t>
            </a:r>
            <a:endParaRPr lang="en-US" b="1" dirty="0" smtClean="0">
              <a:solidFill>
                <a:srgbClr val="0000CC"/>
              </a:solidFill>
            </a:endParaRPr>
          </a:p>
          <a:p>
            <a:r>
              <a:rPr lang="en-US" b="1" dirty="0" smtClean="0">
                <a:solidFill>
                  <a:srgbClr val="0000CC"/>
                </a:solidFill>
              </a:rPr>
              <a:t> </a:t>
            </a:r>
            <a:endParaRPr lang="en-US" b="1" dirty="0">
              <a:solidFill>
                <a:srgbClr val="0000CC"/>
              </a:solidFill>
            </a:endParaRPr>
          </a:p>
        </p:txBody>
      </p:sp>
      <p:sp>
        <p:nvSpPr>
          <p:cNvPr id="5" name="Slide Number Placeholder 4"/>
          <p:cNvSpPr>
            <a:spLocks noGrp="1"/>
          </p:cNvSpPr>
          <p:nvPr>
            <p:ph type="sldNum" sz="quarter" idx="12"/>
          </p:nvPr>
        </p:nvSpPr>
        <p:spPr/>
        <p:txBody>
          <a:bodyPr/>
          <a:lstStyle/>
          <a:p>
            <a:fld id="{37526F45-5451-45C1-90E8-EE83E56FECED}"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10</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Scope of DSM</a:t>
            </a:r>
            <a:endParaRPr lang="en-US" b="1"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838200" y="1219200"/>
            <a:ext cx="749639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b="1" i="1" dirty="0" smtClean="0">
                <a:solidFill>
                  <a:srgbClr val="0000CC"/>
                </a:solidFill>
              </a:rPr>
              <a:t>Benefits for supply industry/Utility</a:t>
            </a:r>
          </a:p>
          <a:p>
            <a:pPr marL="514350" indent="-514350">
              <a:buNone/>
            </a:pPr>
            <a:r>
              <a:rPr lang="en-US" dirty="0" smtClean="0"/>
              <a:t>          - Reduction in customers bill</a:t>
            </a:r>
          </a:p>
          <a:p>
            <a:pPr marL="514350" indent="-514350">
              <a:buNone/>
            </a:pPr>
            <a:r>
              <a:rPr lang="en-US" dirty="0" smtClean="0"/>
              <a:t>          -Reduction in new power plant,   </a:t>
            </a:r>
          </a:p>
          <a:p>
            <a:pPr marL="514350" indent="-514350">
              <a:buNone/>
            </a:pPr>
            <a:r>
              <a:rPr lang="en-US" dirty="0" smtClean="0"/>
              <a:t>            transmission &amp; distribution network</a:t>
            </a:r>
          </a:p>
          <a:p>
            <a:pPr marL="514350" indent="-514350">
              <a:buNone/>
            </a:pPr>
            <a:r>
              <a:rPr lang="en-US" dirty="0" smtClean="0"/>
              <a:t>         - stimulate economic development</a:t>
            </a:r>
          </a:p>
          <a:p>
            <a:pPr marL="514350" indent="-514350">
              <a:buNone/>
            </a:pPr>
            <a:r>
              <a:rPr lang="en-US" dirty="0" smtClean="0"/>
              <a:t>         - creating new long job opportunities on  </a:t>
            </a:r>
          </a:p>
          <a:p>
            <a:pPr marL="514350" indent="-514350">
              <a:buNone/>
            </a:pPr>
            <a:r>
              <a:rPr lang="en-US" dirty="0" smtClean="0"/>
              <a:t>            innovation &amp; technologies</a:t>
            </a:r>
          </a:p>
          <a:p>
            <a:pPr marL="514350" indent="-514350">
              <a:buNone/>
            </a:pPr>
            <a:r>
              <a:rPr lang="en-US" dirty="0" smtClean="0"/>
              <a:t>         -Reduction in air pollution</a:t>
            </a:r>
          </a:p>
          <a:p>
            <a:pPr marL="514350" indent="-514350">
              <a:buNone/>
            </a:pPr>
            <a:r>
              <a:rPr lang="en-US" dirty="0" smtClean="0"/>
              <a:t>         -Improving operating efficiency &amp; flexibility</a:t>
            </a:r>
          </a:p>
          <a:p>
            <a:pPr marL="514350" indent="-514350">
              <a:buNone/>
            </a:pPr>
            <a:r>
              <a:rPr lang="en-US" dirty="0" smtClean="0"/>
              <a:t>         -Improving load factor</a:t>
            </a:r>
            <a:br>
              <a:rPr lang="en-US" dirty="0" smtClean="0"/>
            </a:b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11</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Benefits of DSM</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15200" y="1524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5029200"/>
          </a:xfrm>
        </p:spPr>
        <p:txBody>
          <a:bodyPr>
            <a:normAutofit fontScale="77500" lnSpcReduction="20000"/>
          </a:bodyPr>
          <a:lstStyle/>
          <a:p>
            <a:pPr>
              <a:buNone/>
            </a:pPr>
            <a:r>
              <a:rPr lang="en-US" b="1" i="1" dirty="0" smtClean="0">
                <a:solidFill>
                  <a:srgbClr val="0000CC"/>
                </a:solidFill>
              </a:rPr>
              <a:t>2.Customers benefit</a:t>
            </a:r>
          </a:p>
          <a:p>
            <a:pPr>
              <a:buNone/>
            </a:pPr>
            <a:r>
              <a:rPr lang="en-US" b="1" i="1" dirty="0" smtClean="0">
                <a:solidFill>
                  <a:srgbClr val="0000CC"/>
                </a:solidFill>
              </a:rPr>
              <a:t>   </a:t>
            </a:r>
            <a:r>
              <a:rPr lang="en-US" dirty="0" smtClean="0"/>
              <a:t>-Satisfy electricity demands</a:t>
            </a:r>
          </a:p>
          <a:p>
            <a:pPr>
              <a:buNone/>
            </a:pPr>
            <a:r>
              <a:rPr lang="en-US" dirty="0" smtClean="0"/>
              <a:t>   -Reduce/stabilize the cost</a:t>
            </a:r>
          </a:p>
          <a:p>
            <a:pPr>
              <a:buNone/>
            </a:pPr>
            <a:r>
              <a:rPr lang="en-US" dirty="0" smtClean="0"/>
              <a:t>   -Improve the value of service</a:t>
            </a:r>
          </a:p>
          <a:p>
            <a:pPr>
              <a:buNone/>
            </a:pPr>
            <a:r>
              <a:rPr lang="en-US" dirty="0" smtClean="0"/>
              <a:t>   -Maintain/improve life style &amp; productivity</a:t>
            </a:r>
          </a:p>
          <a:p>
            <a:pPr>
              <a:buNone/>
            </a:pPr>
            <a:endParaRPr lang="en-US" dirty="0" smtClean="0"/>
          </a:p>
          <a:p>
            <a:pPr>
              <a:buNone/>
            </a:pPr>
            <a:r>
              <a:rPr lang="en-US" b="1" i="1" dirty="0" smtClean="0">
                <a:solidFill>
                  <a:srgbClr val="0000CC"/>
                </a:solidFill>
              </a:rPr>
              <a:t>3.Social Benefits</a:t>
            </a:r>
          </a:p>
          <a:p>
            <a:pPr>
              <a:buNone/>
            </a:pPr>
            <a:r>
              <a:rPr lang="en-US" dirty="0" smtClean="0"/>
              <a:t>    -Reduce environmental degradation</a:t>
            </a:r>
          </a:p>
          <a:p>
            <a:pPr>
              <a:buNone/>
            </a:pPr>
            <a:r>
              <a:rPr lang="en-US" dirty="0" smtClean="0"/>
              <a:t>    -conserve resources</a:t>
            </a:r>
          </a:p>
          <a:p>
            <a:pPr>
              <a:buNone/>
            </a:pPr>
            <a:r>
              <a:rPr lang="en-US" dirty="0" smtClean="0"/>
              <a:t>    -protect the environment</a:t>
            </a:r>
          </a:p>
          <a:p>
            <a:pPr>
              <a:buNone/>
            </a:pPr>
            <a:r>
              <a:rPr lang="en-US" dirty="0" smtClean="0"/>
              <a:t>    -Maximize customer’s welfare</a:t>
            </a:r>
          </a:p>
          <a:p>
            <a:pPr>
              <a:buNone/>
            </a:pPr>
            <a:endParaRPr lang="en-US" dirty="0" smtClean="0"/>
          </a:p>
          <a:p>
            <a:pPr>
              <a:buNone/>
            </a:pPr>
            <a:r>
              <a:rPr lang="en-US" b="1" i="1" dirty="0" smtClean="0">
                <a:solidFill>
                  <a:srgbClr val="0000CC"/>
                </a:solidFill>
              </a:rPr>
              <a:t> </a:t>
            </a:r>
            <a:endParaRPr lang="en-US" b="1" i="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12</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Benefits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13</a:t>
            </a:fld>
            <a:endParaRPr lang="en-US"/>
          </a:p>
        </p:txBody>
      </p:sp>
      <p:graphicFrame>
        <p:nvGraphicFramePr>
          <p:cNvPr id="7" name="Table 6"/>
          <p:cNvGraphicFramePr>
            <a:graphicFrameLocks noGrp="1"/>
          </p:cNvGraphicFramePr>
          <p:nvPr/>
        </p:nvGraphicFramePr>
        <p:xfrm>
          <a:off x="381000" y="1654134"/>
          <a:ext cx="8305800" cy="4365666"/>
        </p:xfrm>
        <a:graphic>
          <a:graphicData uri="http://schemas.openxmlformats.org/drawingml/2006/table">
            <a:tbl>
              <a:tblPr firstRow="1" bandRow="1">
                <a:tableStyleId>{5C22544A-7EE6-4342-B048-85BDC9FD1C3A}</a:tableStyleId>
              </a:tblPr>
              <a:tblGrid>
                <a:gridCol w="2768600"/>
                <a:gridCol w="2768600"/>
                <a:gridCol w="2768600"/>
              </a:tblGrid>
              <a:tr h="561018">
                <a:tc>
                  <a:txBody>
                    <a:bodyPr/>
                    <a:lstStyle/>
                    <a:p>
                      <a:r>
                        <a:rPr lang="en-US" sz="2400" dirty="0" smtClean="0">
                          <a:latin typeface="+mn-lt"/>
                        </a:rPr>
                        <a:t>Customer Benefits</a:t>
                      </a:r>
                      <a:endParaRPr lang="en-US" sz="2400" dirty="0">
                        <a:latin typeface="+mn-lt"/>
                      </a:endParaRPr>
                    </a:p>
                  </a:txBody>
                  <a:tcPr/>
                </a:tc>
                <a:tc>
                  <a:txBody>
                    <a:bodyPr/>
                    <a:lstStyle/>
                    <a:p>
                      <a:r>
                        <a:rPr lang="en-US" sz="2400" b="1" kern="1200" dirty="0" smtClean="0">
                          <a:solidFill>
                            <a:schemeClr val="lt1"/>
                          </a:solidFill>
                          <a:latin typeface="+mn-lt"/>
                          <a:ea typeface="+mn-ea"/>
                          <a:cs typeface="+mn-cs"/>
                        </a:rPr>
                        <a:t>Utility Benefits</a:t>
                      </a:r>
                      <a:endParaRPr lang="en-US" sz="2400" dirty="0">
                        <a:latin typeface="+mn-lt"/>
                      </a:endParaRPr>
                    </a:p>
                  </a:txBody>
                  <a:tcPr/>
                </a:tc>
                <a:tc>
                  <a:txBody>
                    <a:bodyPr/>
                    <a:lstStyle/>
                    <a:p>
                      <a:r>
                        <a:rPr lang="en-US" sz="2400" b="1" kern="1200" dirty="0" smtClean="0">
                          <a:solidFill>
                            <a:schemeClr val="lt1"/>
                          </a:solidFill>
                          <a:latin typeface="+mn-lt"/>
                          <a:ea typeface="+mn-ea"/>
                          <a:cs typeface="+mn-cs"/>
                        </a:rPr>
                        <a:t>Societal Benefits</a:t>
                      </a:r>
                      <a:endParaRPr lang="en-US" sz="2400" dirty="0">
                        <a:latin typeface="+mn-lt"/>
                      </a:endParaRPr>
                    </a:p>
                  </a:txBody>
                  <a:tcPr/>
                </a:tc>
              </a:tr>
              <a:tr h="1210657">
                <a:tc>
                  <a:txBody>
                    <a:bodyPr/>
                    <a:lstStyle/>
                    <a:p>
                      <a:r>
                        <a:rPr lang="en-US" sz="2200" kern="1200" dirty="0" smtClean="0">
                          <a:solidFill>
                            <a:schemeClr val="dk1"/>
                          </a:solidFill>
                          <a:latin typeface="+mn-lt"/>
                          <a:ea typeface="+mn-ea"/>
                          <a:cs typeface="+mn-cs"/>
                        </a:rPr>
                        <a:t>Satisfy electricity demands</a:t>
                      </a:r>
                      <a:endParaRPr lang="en-US" sz="2200" dirty="0">
                        <a:latin typeface="+mn-lt"/>
                      </a:endParaRPr>
                    </a:p>
                  </a:txBody>
                  <a:tcPr/>
                </a:tc>
                <a:tc>
                  <a:txBody>
                    <a:bodyPr/>
                    <a:lstStyle/>
                    <a:p>
                      <a:pPr marL="0" marR="0" algn="ctr">
                        <a:lnSpc>
                          <a:spcPct val="115000"/>
                        </a:lnSpc>
                        <a:spcBef>
                          <a:spcPts val="0"/>
                        </a:spcBef>
                        <a:spcAft>
                          <a:spcPts val="0"/>
                        </a:spcAft>
                      </a:pPr>
                      <a:r>
                        <a:rPr lang="en-US" sz="2200" dirty="0">
                          <a:latin typeface="+mn-lt"/>
                          <a:ea typeface="Times New Roman"/>
                          <a:cs typeface="Arial"/>
                        </a:rPr>
                        <a:t>Lower cost of service</a:t>
                      </a:r>
                      <a:endParaRPr lang="en-US" sz="2200" dirty="0">
                        <a:latin typeface="+mn-lt"/>
                        <a:ea typeface="Times New Roman"/>
                        <a:cs typeface="Times New Roman"/>
                      </a:endParaRPr>
                    </a:p>
                  </a:txBody>
                  <a:tcPr marL="68580" marR="68580" marT="0" marB="0" anchor="ctr"/>
                </a:tc>
                <a:tc>
                  <a:txBody>
                    <a:bodyPr/>
                    <a:lstStyle/>
                    <a:p>
                      <a:r>
                        <a:rPr lang="en-US" sz="2200" kern="1200" dirty="0" smtClean="0">
                          <a:solidFill>
                            <a:schemeClr val="dk1"/>
                          </a:solidFill>
                          <a:latin typeface="+mn-lt"/>
                          <a:ea typeface="+mn-ea"/>
                          <a:cs typeface="+mn-cs"/>
                        </a:rPr>
                        <a:t>Reduce environmental degradation</a:t>
                      </a:r>
                      <a:endParaRPr lang="en-US" sz="2200" dirty="0">
                        <a:latin typeface="+mn-lt"/>
                      </a:endParaRPr>
                    </a:p>
                  </a:txBody>
                  <a:tcPr/>
                </a:tc>
              </a:tr>
              <a:tr h="1210657">
                <a:tc>
                  <a:txBody>
                    <a:bodyPr/>
                    <a:lstStyle/>
                    <a:p>
                      <a:r>
                        <a:rPr lang="en-US" sz="2200" kern="1200" dirty="0" smtClean="0">
                          <a:solidFill>
                            <a:schemeClr val="dk1"/>
                          </a:solidFill>
                          <a:latin typeface="+mn-lt"/>
                          <a:ea typeface="+mn-ea"/>
                          <a:cs typeface="+mn-cs"/>
                        </a:rPr>
                        <a:t>Reduce / stabilize costs or electricity bill</a:t>
                      </a:r>
                      <a:endParaRPr lang="en-US" sz="2200" dirty="0">
                        <a:latin typeface="+mn-lt"/>
                      </a:endParaRPr>
                    </a:p>
                  </a:txBody>
                  <a:tcPr/>
                </a:tc>
                <a:tc>
                  <a:txBody>
                    <a:bodyPr/>
                    <a:lstStyle/>
                    <a:p>
                      <a:r>
                        <a:rPr lang="en-US" sz="2200" kern="1200" dirty="0" smtClean="0">
                          <a:solidFill>
                            <a:schemeClr val="dk1"/>
                          </a:solidFill>
                          <a:latin typeface="+mn-lt"/>
                          <a:ea typeface="+mn-ea"/>
                          <a:cs typeface="+mn-cs"/>
                        </a:rPr>
                        <a:t>Improve operating efficiency,</a:t>
                      </a:r>
                    </a:p>
                    <a:p>
                      <a:r>
                        <a:rPr lang="en-US" sz="2200" kern="1200" dirty="0" smtClean="0">
                          <a:solidFill>
                            <a:schemeClr val="dk1"/>
                          </a:solidFill>
                          <a:latin typeface="+mn-lt"/>
                          <a:ea typeface="+mn-ea"/>
                          <a:cs typeface="+mn-cs"/>
                        </a:rPr>
                        <a:t>Flexibility</a:t>
                      </a:r>
                      <a:endParaRPr lang="en-US" sz="2200" dirty="0">
                        <a:latin typeface="+mn-lt"/>
                      </a:endParaRPr>
                    </a:p>
                  </a:txBody>
                  <a:tcPr/>
                </a:tc>
                <a:tc>
                  <a:txBody>
                    <a:bodyPr/>
                    <a:lstStyle/>
                    <a:p>
                      <a:r>
                        <a:rPr lang="en-US" sz="2200" kern="1200" dirty="0" smtClean="0">
                          <a:solidFill>
                            <a:schemeClr val="dk1"/>
                          </a:solidFill>
                          <a:latin typeface="+mn-lt"/>
                          <a:ea typeface="+mn-ea"/>
                          <a:cs typeface="+mn-cs"/>
                        </a:rPr>
                        <a:t>Conserve resources</a:t>
                      </a:r>
                      <a:endParaRPr lang="en-US" sz="2200" dirty="0">
                        <a:latin typeface="+mn-lt"/>
                      </a:endParaRPr>
                    </a:p>
                  </a:txBody>
                  <a:tcPr/>
                </a:tc>
              </a:tr>
              <a:tr h="1383334">
                <a:tc>
                  <a:txBody>
                    <a:bodyPr/>
                    <a:lstStyle/>
                    <a:p>
                      <a:r>
                        <a:rPr lang="en-US" sz="2200" kern="1200" dirty="0" smtClean="0">
                          <a:solidFill>
                            <a:schemeClr val="dk1"/>
                          </a:solidFill>
                          <a:latin typeface="+mn-lt"/>
                          <a:ea typeface="+mn-ea"/>
                          <a:cs typeface="+mn-cs"/>
                        </a:rPr>
                        <a:t>Maintain/improve lifestyle and</a:t>
                      </a:r>
                    </a:p>
                    <a:p>
                      <a:r>
                        <a:rPr lang="en-US" sz="2200" kern="1200" dirty="0" smtClean="0">
                          <a:solidFill>
                            <a:schemeClr val="dk1"/>
                          </a:solidFill>
                          <a:latin typeface="+mn-lt"/>
                          <a:ea typeface="+mn-ea"/>
                          <a:cs typeface="+mn-cs"/>
                        </a:rPr>
                        <a:t>productivity</a:t>
                      </a:r>
                      <a:endParaRPr lang="en-US" sz="2200" dirty="0">
                        <a:latin typeface="+mn-lt"/>
                      </a:endParaRPr>
                    </a:p>
                  </a:txBody>
                  <a:tcPr/>
                </a:tc>
                <a:tc>
                  <a:txBody>
                    <a:bodyPr/>
                    <a:lstStyle/>
                    <a:p>
                      <a:r>
                        <a:rPr lang="en-US" sz="2200" kern="1200" dirty="0" smtClean="0">
                          <a:solidFill>
                            <a:schemeClr val="dk1"/>
                          </a:solidFill>
                          <a:latin typeface="+mn-lt"/>
                          <a:ea typeface="+mn-ea"/>
                          <a:cs typeface="+mn-cs"/>
                        </a:rPr>
                        <a:t>Improve customer service</a:t>
                      </a:r>
                      <a:endParaRPr lang="en-US" sz="2200" dirty="0">
                        <a:latin typeface="+mn-lt"/>
                      </a:endParaRPr>
                    </a:p>
                  </a:txBody>
                  <a:tcPr/>
                </a:tc>
                <a:tc>
                  <a:txBody>
                    <a:bodyPr/>
                    <a:lstStyle/>
                    <a:p>
                      <a:r>
                        <a:rPr lang="en-US" sz="2200" kern="1200" dirty="0" smtClean="0">
                          <a:solidFill>
                            <a:schemeClr val="dk1"/>
                          </a:solidFill>
                          <a:latin typeface="+mn-lt"/>
                          <a:ea typeface="+mn-ea"/>
                          <a:cs typeface="+mn-cs"/>
                        </a:rPr>
                        <a:t>Protect global environment</a:t>
                      </a:r>
                      <a:endParaRPr lang="en-US" sz="2200" dirty="0">
                        <a:latin typeface="+mn-lt"/>
                      </a:endParaRPr>
                    </a:p>
                  </a:txBody>
                  <a:tcPr/>
                </a:tc>
              </a:tr>
            </a:tbl>
          </a:graphicData>
        </a:graphic>
      </p:graphicFrame>
      <p:sp>
        <p:nvSpPr>
          <p:cNvPr id="8" name="Title 1"/>
          <p:cNvSpPr>
            <a:spLocks noGrp="1"/>
          </p:cNvSpPr>
          <p:nvPr>
            <p:ph type="title"/>
          </p:nvPr>
        </p:nvSpPr>
        <p:spPr>
          <a:xfrm>
            <a:off x="457200" y="274638"/>
            <a:ext cx="8229600" cy="1143000"/>
          </a:xfrm>
        </p:spPr>
        <p:txBody>
          <a:bodyPr/>
          <a:lstStyle/>
          <a:p>
            <a:pPr algn="l"/>
            <a:r>
              <a:rPr lang="en-US" b="1" dirty="0" smtClean="0">
                <a:solidFill>
                  <a:srgbClr val="C00000"/>
                </a:solidFill>
              </a:rPr>
              <a:t>Benefits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724400"/>
          </a:xfrm>
        </p:spPr>
        <p:txBody>
          <a:bodyPr>
            <a:normAutofit fontScale="92500" lnSpcReduction="20000"/>
          </a:bodyPr>
          <a:lstStyle/>
          <a:p>
            <a:r>
              <a:rPr lang="en-GB" b="1" i="1" dirty="0" smtClean="0">
                <a:solidFill>
                  <a:srgbClr val="0000CC"/>
                </a:solidFill>
                <a:cs typeface="Times New Roman" pitchFamily="18" charset="0"/>
              </a:rPr>
              <a:t>DSM </a:t>
            </a:r>
            <a:r>
              <a:rPr lang="en-GB" dirty="0" smtClean="0">
                <a:cs typeface="Times New Roman" pitchFamily="18" charset="0"/>
              </a:rPr>
              <a:t>is a mechanism to influence </a:t>
            </a:r>
            <a:r>
              <a:rPr lang="en-GB" b="1" i="1" dirty="0" smtClean="0">
                <a:solidFill>
                  <a:srgbClr val="0000CC"/>
                </a:solidFill>
                <a:cs typeface="Times New Roman" pitchFamily="18" charset="0"/>
              </a:rPr>
              <a:t>customer’s CAPABILITY and WILLINGNESS  </a:t>
            </a:r>
            <a:r>
              <a:rPr lang="en-GB" dirty="0" smtClean="0">
                <a:cs typeface="Times New Roman" pitchFamily="18" charset="0"/>
              </a:rPr>
              <a:t>to </a:t>
            </a:r>
            <a:r>
              <a:rPr lang="en-GB" b="1" i="1" dirty="0" smtClean="0">
                <a:solidFill>
                  <a:srgbClr val="0000CC"/>
                </a:solidFill>
                <a:cs typeface="Times New Roman" pitchFamily="18" charset="0"/>
              </a:rPr>
              <a:t>reduce electricity </a:t>
            </a:r>
            <a:r>
              <a:rPr lang="en-GB" dirty="0" smtClean="0">
                <a:cs typeface="Times New Roman" pitchFamily="18" charset="0"/>
              </a:rPr>
              <a:t>consumption.</a:t>
            </a:r>
          </a:p>
          <a:p>
            <a:r>
              <a:rPr lang="en-GB" b="1" i="1" dirty="0" smtClean="0">
                <a:solidFill>
                  <a:srgbClr val="0000CC"/>
                </a:solidFill>
                <a:cs typeface="Times New Roman" pitchFamily="18" charset="0"/>
              </a:rPr>
              <a:t>DSM</a:t>
            </a:r>
            <a:r>
              <a:rPr lang="en-GB" dirty="0" smtClean="0">
                <a:cs typeface="Times New Roman" pitchFamily="18" charset="0"/>
              </a:rPr>
              <a:t> is an </a:t>
            </a:r>
            <a:r>
              <a:rPr lang="en-GB" b="1" i="1" dirty="0" smtClean="0">
                <a:solidFill>
                  <a:srgbClr val="0000CC"/>
                </a:solidFill>
                <a:cs typeface="Times New Roman" pitchFamily="18" charset="0"/>
              </a:rPr>
              <a:t>utility program </a:t>
            </a:r>
            <a:r>
              <a:rPr lang="en-GB" dirty="0" smtClean="0">
                <a:cs typeface="Times New Roman" pitchFamily="18" charset="0"/>
              </a:rPr>
              <a:t>aiming to fine-tune consumer’s energy consumption pattern, according to the utility’s energy production and distribution capacity.</a:t>
            </a:r>
          </a:p>
          <a:p>
            <a:r>
              <a:rPr lang="en-GB" b="1" i="1" dirty="0" smtClean="0">
                <a:solidFill>
                  <a:srgbClr val="0000CC"/>
                </a:solidFill>
                <a:cs typeface="Times New Roman" pitchFamily="18" charset="0"/>
              </a:rPr>
              <a:t>Demand-side management(DSM)</a:t>
            </a:r>
            <a:r>
              <a:rPr lang="en-GB" dirty="0" smtClean="0">
                <a:cs typeface="Times New Roman" pitchFamily="18" charset="0"/>
              </a:rPr>
              <a:t> programs consist of the </a:t>
            </a:r>
            <a:r>
              <a:rPr lang="en-GB" b="1" i="1" dirty="0" smtClean="0">
                <a:solidFill>
                  <a:srgbClr val="0000CC"/>
                </a:solidFill>
                <a:cs typeface="Times New Roman" pitchFamily="18" charset="0"/>
              </a:rPr>
              <a:t>planning, implementing and monitoring activities of electric utility </a:t>
            </a:r>
            <a:r>
              <a:rPr lang="en-GB" dirty="0" smtClean="0">
                <a:cs typeface="Times New Roman" pitchFamily="18" charset="0"/>
              </a:rPr>
              <a:t>that are designed to encourage consumers to modify their level and pattern of electricity usage.</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14</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Concept of DSM</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15200" y="1524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15</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Concept of DSM</a:t>
            </a:r>
            <a:endParaRPr lang="en-US" b="1" dirty="0">
              <a:solidFill>
                <a:srgbClr val="C00000"/>
              </a:solidFill>
            </a:endParaRPr>
          </a:p>
        </p:txBody>
      </p:sp>
      <p:graphicFrame>
        <p:nvGraphicFramePr>
          <p:cNvPr id="8" name="Diagram 7"/>
          <p:cNvGraphicFramePr/>
          <p:nvPr/>
        </p:nvGraphicFramePr>
        <p:xfrm>
          <a:off x="762000" y="1295400"/>
          <a:ext cx="5943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4343400" y="4944070"/>
            <a:ext cx="4572000" cy="1200329"/>
          </a:xfrm>
          <a:prstGeom prst="rect">
            <a:avLst/>
          </a:prstGeom>
        </p:spPr>
        <p:txBody>
          <a:bodyPr>
            <a:spAutoFit/>
          </a:bodyPr>
          <a:lstStyle/>
          <a:p>
            <a:r>
              <a:rPr lang="en-US" sz="2400" b="1" dirty="0" smtClean="0"/>
              <a:t>Therefore consumers too have a very important role to play for achieving the objectives of DSM</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To charge higher prices during Peak Hours</a:t>
            </a:r>
          </a:p>
          <a:p>
            <a:r>
              <a:rPr lang="en-US" dirty="0" smtClean="0"/>
              <a:t>Improving the efficiency of various end uses by using energy efficient appliances, better house keeping and reducing energy leakages. This is important for agriculture where energy efficiency is very low (30-50%)</a:t>
            </a:r>
          </a:p>
          <a:p>
            <a:r>
              <a:rPr lang="en-US" dirty="0" smtClean="0"/>
              <a:t>Promoting use of Energy Efficient Technologies and addressing Aggregate Technical and Commercial (AT&amp;C) Losses</a:t>
            </a:r>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16</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How to Perform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876800"/>
          </a:xfrm>
        </p:spPr>
        <p:txBody>
          <a:bodyPr>
            <a:normAutofit fontScale="92500" lnSpcReduction="10000"/>
          </a:bodyPr>
          <a:lstStyle/>
          <a:p>
            <a:pPr marL="514350" indent="-514350">
              <a:buAutoNum type="arabicPeriod"/>
            </a:pPr>
            <a:r>
              <a:rPr lang="en-US" b="1" i="1" dirty="0" smtClean="0">
                <a:solidFill>
                  <a:srgbClr val="0000CC"/>
                </a:solidFill>
              </a:rPr>
              <a:t>Load management </a:t>
            </a:r>
            <a:r>
              <a:rPr lang="en-US" b="1" i="1" dirty="0" err="1" smtClean="0">
                <a:solidFill>
                  <a:srgbClr val="0000CC"/>
                </a:solidFill>
              </a:rPr>
              <a:t>programmes</a:t>
            </a:r>
            <a:r>
              <a:rPr lang="en-US" b="1" i="1" dirty="0" smtClean="0">
                <a:solidFill>
                  <a:srgbClr val="0000CC"/>
                </a:solidFill>
              </a:rPr>
              <a:t>: </a:t>
            </a:r>
            <a:r>
              <a:rPr lang="en-US" sz="2600" dirty="0" smtClean="0"/>
              <a:t>Redistribute energy demand to spread it more evenly throughout the day, e.g., load shifting </a:t>
            </a:r>
            <a:r>
              <a:rPr lang="en-US" sz="2600" dirty="0" err="1" smtClean="0"/>
              <a:t>programmes</a:t>
            </a:r>
            <a:r>
              <a:rPr lang="en-US" sz="2600" dirty="0" smtClean="0"/>
              <a:t> (reducing loads during periods of peak demand and shifting these loads to less critical periods), and time-of-use rates (charging more for electricity during periods of peak demand). </a:t>
            </a:r>
            <a:endParaRPr lang="en-US" sz="2400" dirty="0" smtClean="0"/>
          </a:p>
          <a:p>
            <a:pPr marL="514350" indent="-514350">
              <a:buAutoNum type="arabicPeriod"/>
            </a:pPr>
            <a:r>
              <a:rPr lang="en-US" b="1" i="1" dirty="0" smtClean="0">
                <a:solidFill>
                  <a:srgbClr val="0000CC"/>
                </a:solidFill>
              </a:rPr>
              <a:t>Conservation </a:t>
            </a:r>
            <a:r>
              <a:rPr lang="en-US" b="1" i="1" dirty="0" err="1" smtClean="0">
                <a:solidFill>
                  <a:srgbClr val="0000CC"/>
                </a:solidFill>
              </a:rPr>
              <a:t>programmes</a:t>
            </a:r>
            <a:r>
              <a:rPr lang="en-US" b="1" i="1" dirty="0" smtClean="0">
                <a:solidFill>
                  <a:srgbClr val="0000CC"/>
                </a:solidFill>
              </a:rPr>
              <a:t>: </a:t>
            </a:r>
            <a:r>
              <a:rPr lang="en-US" sz="2600" dirty="0" smtClean="0"/>
              <a:t>Reduce energy use, e.g., </a:t>
            </a:r>
            <a:r>
              <a:rPr lang="en-US" sz="2600" dirty="0" err="1" smtClean="0"/>
              <a:t>programmes</a:t>
            </a:r>
            <a:r>
              <a:rPr lang="en-US" sz="2600" dirty="0" smtClean="0"/>
              <a:t> to improve the efficiency of equipment, buildings, and industrial processes. </a:t>
            </a:r>
            <a:endParaRPr lang="en-US" sz="2400" dirty="0" smtClean="0"/>
          </a:p>
          <a:p>
            <a:pPr marL="514350" indent="-514350">
              <a:buAutoNum type="arabicPeriod"/>
            </a:pPr>
            <a:r>
              <a:rPr lang="en-US" b="1" i="1" dirty="0" smtClean="0">
                <a:solidFill>
                  <a:srgbClr val="0000CC"/>
                </a:solidFill>
              </a:rPr>
              <a:t>Strategic load growth </a:t>
            </a:r>
            <a:r>
              <a:rPr lang="en-US" b="1" i="1" dirty="0" err="1" smtClean="0">
                <a:solidFill>
                  <a:srgbClr val="0000CC"/>
                </a:solidFill>
              </a:rPr>
              <a:t>programmes</a:t>
            </a:r>
            <a:r>
              <a:rPr lang="en-US" b="1" i="1" dirty="0" smtClean="0">
                <a:solidFill>
                  <a:srgbClr val="0000CC"/>
                </a:solidFill>
              </a:rPr>
              <a:t>: </a:t>
            </a:r>
            <a:r>
              <a:rPr lang="en-US" sz="2600" dirty="0" smtClean="0"/>
              <a:t>Increase energy use during some periods, e.g., </a:t>
            </a:r>
            <a:r>
              <a:rPr lang="en-US" sz="2600" dirty="0" err="1" smtClean="0"/>
              <a:t>programmes</a:t>
            </a:r>
            <a:r>
              <a:rPr lang="en-US" sz="2600" dirty="0" smtClean="0"/>
              <a:t> that encourage cost-effective electrical technologies that operate primarily during periods of low electricity demand. </a:t>
            </a:r>
            <a:endParaRPr lang="en-US" b="1" i="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17</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DSM Activities</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18</a:t>
            </a:fld>
            <a:endParaRPr lang="en-US"/>
          </a:p>
        </p:txBody>
      </p:sp>
      <p:pic>
        <p:nvPicPr>
          <p:cNvPr id="1027" name="Picture 3"/>
          <p:cNvPicPr>
            <a:picLocks noChangeAspect="1" noChangeArrowheads="1"/>
          </p:cNvPicPr>
          <p:nvPr/>
        </p:nvPicPr>
        <p:blipFill>
          <a:blip r:embed="rId2"/>
          <a:srcRect/>
          <a:stretch>
            <a:fillRect/>
          </a:stretch>
        </p:blipFill>
        <p:spPr bwMode="auto">
          <a:xfrm>
            <a:off x="20785" y="1676400"/>
            <a:ext cx="4479756" cy="45243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914040" y="1410700"/>
            <a:ext cx="4105275" cy="993069"/>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4276725" y="2396845"/>
            <a:ext cx="4867275" cy="3629025"/>
          </a:xfrm>
          <a:prstGeom prst="rect">
            <a:avLst/>
          </a:prstGeom>
          <a:noFill/>
          <a:ln w="9525">
            <a:noFill/>
            <a:miter lim="800000"/>
            <a:headEnd/>
            <a:tailEnd/>
          </a:ln>
          <a:effectLst/>
        </p:spPr>
      </p:pic>
      <p:sp>
        <p:nvSpPr>
          <p:cNvPr id="13"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sp>
        <p:nvSpPr>
          <p:cNvPr id="9" name="TextBox 8"/>
          <p:cNvSpPr txBox="1"/>
          <p:nvPr/>
        </p:nvSpPr>
        <p:spPr>
          <a:xfrm>
            <a:off x="2046946" y="6096000"/>
            <a:ext cx="391454" cy="369332"/>
          </a:xfrm>
          <a:prstGeom prst="rect">
            <a:avLst/>
          </a:prstGeom>
          <a:noFill/>
        </p:spPr>
        <p:txBody>
          <a:bodyPr wrap="none" rtlCol="0">
            <a:spAutoFit/>
          </a:bodyPr>
          <a:lstStyle/>
          <a:p>
            <a:r>
              <a:rPr lang="en-US" dirty="0" smtClean="0"/>
              <a:t>@</a:t>
            </a:r>
            <a:endParaRPr lang="en-US" dirty="0"/>
          </a:p>
        </p:txBody>
      </p:sp>
      <p:sp>
        <p:nvSpPr>
          <p:cNvPr id="10" name="TextBox 9"/>
          <p:cNvSpPr txBox="1"/>
          <p:nvPr/>
        </p:nvSpPr>
        <p:spPr>
          <a:xfrm>
            <a:off x="6719455" y="1113103"/>
            <a:ext cx="391454" cy="369332"/>
          </a:xfrm>
          <a:prstGeom prst="rect">
            <a:avLst/>
          </a:prstGeom>
          <a:noFill/>
        </p:spPr>
        <p:txBody>
          <a:bodyPr wrap="none" rtlCol="0">
            <a:spAutoFit/>
          </a:bodyPr>
          <a:lstStyle/>
          <a:p>
            <a:r>
              <a:rPr lang="en-US" dirty="0" smtClean="0"/>
              <a:t>@</a:t>
            </a:r>
            <a:endParaRPr lang="en-US" dirty="0"/>
          </a:p>
        </p:txBody>
      </p:sp>
      <p:pic>
        <p:nvPicPr>
          <p:cNvPr id="11" name="Picture 2"/>
          <p:cNvPicPr>
            <a:picLocks noChangeAspect="1" noChangeArrowheads="1"/>
          </p:cNvPicPr>
          <p:nvPr/>
        </p:nvPicPr>
        <p:blipFill>
          <a:blip r:embed="rId5"/>
          <a:srcRect/>
          <a:stretch>
            <a:fillRect/>
          </a:stretch>
        </p:blipFill>
        <p:spPr bwMode="auto">
          <a:xfrm>
            <a:off x="8143694" y="685800"/>
            <a:ext cx="1000305" cy="876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b="1" i="1" dirty="0" smtClean="0">
                <a:solidFill>
                  <a:srgbClr val="0000CC"/>
                </a:solidFill>
              </a:rPr>
              <a:t>Develop end-use Demand forecasting</a:t>
            </a:r>
          </a:p>
          <a:p>
            <a:pPr marL="514350" indent="-514350"/>
            <a:r>
              <a:rPr lang="en-US" b="1" i="1" dirty="0" smtClean="0">
                <a:solidFill>
                  <a:srgbClr val="00B050"/>
                </a:solidFill>
              </a:rPr>
              <a:t>Forecasting by end-use </a:t>
            </a:r>
            <a:r>
              <a:rPr lang="en-US" dirty="0" smtClean="0"/>
              <a:t>is an essential pre-requisite for effective DSM planning and implementation.</a:t>
            </a:r>
          </a:p>
          <a:p>
            <a:pPr marL="514350" indent="-514350"/>
            <a:r>
              <a:rPr lang="en-US" dirty="0" smtClean="0"/>
              <a:t>Mid- and long-term forecasts of </a:t>
            </a:r>
            <a:r>
              <a:rPr lang="en-US" b="1" i="1" dirty="0" smtClean="0">
                <a:solidFill>
                  <a:srgbClr val="00B050"/>
                </a:solidFill>
              </a:rPr>
              <a:t>power demand variations</a:t>
            </a:r>
            <a:r>
              <a:rPr lang="en-US" dirty="0" smtClean="0">
                <a:solidFill>
                  <a:srgbClr val="00B050"/>
                </a:solidFill>
              </a:rPr>
              <a:t> </a:t>
            </a:r>
            <a:r>
              <a:rPr lang="en-US" dirty="0" smtClean="0"/>
              <a:t>play a very important role in the development of a DSM </a:t>
            </a:r>
            <a:r>
              <a:rPr lang="en-US" dirty="0" err="1" smtClean="0"/>
              <a:t>programme</a:t>
            </a:r>
            <a:r>
              <a:rPr lang="en-US" dirty="0" smtClean="0"/>
              <a:t>.</a:t>
            </a:r>
          </a:p>
          <a:p>
            <a:pPr marL="514350" indent="-514350"/>
            <a:r>
              <a:rPr lang="en-US" b="1" i="1" dirty="0" smtClean="0">
                <a:solidFill>
                  <a:srgbClr val="00B050"/>
                </a:solidFill>
              </a:rPr>
              <a:t>Demand forecasting </a:t>
            </a:r>
            <a:r>
              <a:rPr lang="en-US" dirty="0" smtClean="0"/>
              <a:t>is an exercise that every electricity-generating company </a:t>
            </a:r>
            <a:r>
              <a:rPr lang="en-US" b="1" i="1" dirty="0" smtClean="0">
                <a:solidFill>
                  <a:srgbClr val="00B050"/>
                </a:solidFill>
              </a:rPr>
              <a:t>should carry out regularly </a:t>
            </a:r>
            <a:r>
              <a:rPr lang="en-US" dirty="0" smtClean="0"/>
              <a:t>in order to assess its </a:t>
            </a:r>
            <a:r>
              <a:rPr lang="en-US" b="1" i="1" dirty="0" smtClean="0">
                <a:solidFill>
                  <a:srgbClr val="00B050"/>
                </a:solidFill>
              </a:rPr>
              <a:t>future equipment requirements.</a:t>
            </a: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19</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C00000"/>
                </a:solidFill>
              </a:rPr>
              <a:t>Syllabus- unit 7 &amp; 8</a:t>
            </a:r>
            <a:endParaRPr lang="en-US" b="1" dirty="0">
              <a:solidFill>
                <a:srgbClr val="C00000"/>
              </a:solidFill>
            </a:endParaRPr>
          </a:p>
        </p:txBody>
      </p:sp>
      <p:sp>
        <p:nvSpPr>
          <p:cNvPr id="3" name="Content Placeholder 2"/>
          <p:cNvSpPr>
            <a:spLocks noGrp="1"/>
          </p:cNvSpPr>
          <p:nvPr>
            <p:ph idx="1"/>
          </p:nvPr>
        </p:nvSpPr>
        <p:spPr>
          <a:xfrm>
            <a:off x="457200" y="1600200"/>
            <a:ext cx="8382000" cy="4724400"/>
          </a:xfrm>
        </p:spPr>
        <p:txBody>
          <a:bodyPr>
            <a:normAutofit fontScale="85000" lnSpcReduction="20000"/>
          </a:bodyPr>
          <a:lstStyle/>
          <a:p>
            <a:pPr>
              <a:buNone/>
            </a:pPr>
            <a:r>
              <a:rPr lang="en-US" b="1" dirty="0" smtClean="0">
                <a:solidFill>
                  <a:srgbClr val="0000CC"/>
                </a:solidFill>
              </a:rPr>
              <a:t>DEMAND SIDE MANAGEMENT (DSM)</a:t>
            </a:r>
          </a:p>
          <a:p>
            <a:pPr>
              <a:buNone/>
            </a:pPr>
            <a:r>
              <a:rPr lang="en-US" i="1" dirty="0" smtClean="0"/>
              <a:t>    </a:t>
            </a:r>
            <a:r>
              <a:rPr lang="en-US" b="1" i="1" dirty="0" smtClean="0">
                <a:latin typeface="Courier New" pitchFamily="49" charset="0"/>
                <a:cs typeface="Courier New" pitchFamily="49" charset="0"/>
              </a:rPr>
              <a:t>Introduction to DSM, concept of DSM, benefits of DSM, different techniques of DSM – time of day pricing, multi-utility power exchange model, time of day models for planning, load management, load priority technique, peak clipping, peak shifting, valley filling, strategic conservation, energy efficient equipment. Management and Organization of Energy Conservation awareness Programs.</a:t>
            </a:r>
          </a:p>
          <a:p>
            <a:pPr algn="just">
              <a:buNone/>
            </a:pPr>
            <a:r>
              <a:rPr lang="en-US" b="1" i="1" dirty="0" smtClean="0">
                <a:solidFill>
                  <a:srgbClr val="0000CC"/>
                </a:solidFill>
                <a:latin typeface="Courier New" pitchFamily="49" charset="0"/>
                <a:cs typeface="Courier New" pitchFamily="49" charset="0"/>
              </a:rPr>
              <a:t>                                 </a:t>
            </a:r>
            <a:r>
              <a:rPr lang="en-US" b="1" dirty="0" smtClean="0">
                <a:solidFill>
                  <a:srgbClr val="0000CC"/>
                </a:solidFill>
                <a:latin typeface="Courier New" pitchFamily="49" charset="0"/>
                <a:cs typeface="Courier New" pitchFamily="49" charset="0"/>
              </a:rPr>
              <a:t>16</a:t>
            </a:r>
            <a:r>
              <a:rPr lang="en-US" b="1" i="1" dirty="0" smtClean="0">
                <a:solidFill>
                  <a:srgbClr val="0000CC"/>
                </a:solidFill>
              </a:rPr>
              <a:t> </a:t>
            </a:r>
            <a:r>
              <a:rPr lang="en-US" b="1" i="1" dirty="0">
                <a:solidFill>
                  <a:srgbClr val="0000CC"/>
                </a:solidFill>
              </a:rPr>
              <a:t>Hours</a:t>
            </a:r>
            <a:endParaRPr lang="en-US" i="1" dirty="0">
              <a:solidFill>
                <a:srgbClr val="0000CC"/>
              </a:solidFill>
            </a:endParaRPr>
          </a:p>
          <a:p>
            <a:pPr algn="just">
              <a:buNone/>
            </a:pPr>
            <a:endParaRPr lang="en-US" b="1" dirty="0" smtClean="0">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lstStyle/>
          <a:p>
            <a:fld id="{79CFF3C7-1419-4337-BC70-4118B93240E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b="1" dirty="0" smtClean="0">
                <a:solidFill>
                  <a:srgbClr val="0000CC"/>
                </a:solidFill>
              </a:rPr>
              <a:t>2. Undertake Load/ Market Research to identify end-use patterns and market barriers</a:t>
            </a:r>
          </a:p>
          <a:p>
            <a:r>
              <a:rPr lang="en-US" dirty="0" smtClean="0"/>
              <a:t>To design effective DSM </a:t>
            </a:r>
            <a:r>
              <a:rPr lang="en-US" dirty="0" err="1" smtClean="0"/>
              <a:t>programmes</a:t>
            </a:r>
            <a:r>
              <a:rPr lang="en-US" dirty="0" smtClean="0"/>
              <a:t> it is important to know </a:t>
            </a:r>
            <a:r>
              <a:rPr lang="en-US" b="1" i="1" dirty="0" smtClean="0">
                <a:solidFill>
                  <a:srgbClr val="00B050"/>
                </a:solidFill>
              </a:rPr>
              <a:t>how electricity is used </a:t>
            </a:r>
            <a:r>
              <a:rPr lang="en-US" dirty="0" smtClean="0"/>
              <a:t>and what </a:t>
            </a:r>
            <a:r>
              <a:rPr lang="en-US" b="1" i="1" dirty="0" smtClean="0">
                <a:solidFill>
                  <a:srgbClr val="00B050"/>
                </a:solidFill>
              </a:rPr>
              <a:t>barriers</a:t>
            </a:r>
            <a:r>
              <a:rPr lang="en-US" dirty="0" smtClean="0"/>
              <a:t> are </a:t>
            </a:r>
            <a:r>
              <a:rPr lang="en-US" b="1" i="1" dirty="0" smtClean="0">
                <a:solidFill>
                  <a:srgbClr val="00B050"/>
                </a:solidFill>
              </a:rPr>
              <a:t>preventing customers from using efficient technologies.</a:t>
            </a:r>
          </a:p>
          <a:p>
            <a:r>
              <a:rPr lang="en-US" dirty="0" smtClean="0"/>
              <a:t>Load research should be undertaken to estimate load curves for each sector or region, using </a:t>
            </a:r>
            <a:r>
              <a:rPr lang="en-US" b="1" i="1" dirty="0" smtClean="0">
                <a:solidFill>
                  <a:srgbClr val="00B050"/>
                </a:solidFill>
              </a:rPr>
              <a:t>local sub-metering</a:t>
            </a:r>
            <a:r>
              <a:rPr lang="en-US" dirty="0" smtClean="0"/>
              <a:t>, </a:t>
            </a:r>
            <a:r>
              <a:rPr lang="en-US" b="1" i="1" dirty="0" smtClean="0">
                <a:solidFill>
                  <a:srgbClr val="00B050"/>
                </a:solidFill>
              </a:rPr>
              <a:t>customer bill analysis </a:t>
            </a:r>
            <a:r>
              <a:rPr lang="en-US" dirty="0" smtClean="0"/>
              <a:t>and</a:t>
            </a:r>
            <a:r>
              <a:rPr lang="en-US" b="1" i="1" dirty="0" smtClean="0"/>
              <a:t> </a:t>
            </a:r>
            <a:r>
              <a:rPr lang="en-US" b="1" i="1" dirty="0" smtClean="0">
                <a:solidFill>
                  <a:srgbClr val="00B050"/>
                </a:solidFill>
              </a:rPr>
              <a:t>customer surveys</a:t>
            </a:r>
            <a:r>
              <a:rPr lang="en-US" dirty="0" smtClean="0"/>
              <a:t>.</a:t>
            </a:r>
          </a:p>
          <a:p>
            <a:r>
              <a:rPr lang="en-US" dirty="0" smtClean="0"/>
              <a:t>Major areas of interest to </a:t>
            </a:r>
            <a:r>
              <a:rPr lang="en-US" b="1" i="1" dirty="0" smtClean="0">
                <a:solidFill>
                  <a:srgbClr val="00B050"/>
                </a:solidFill>
              </a:rPr>
              <a:t>DSM </a:t>
            </a:r>
            <a:r>
              <a:rPr lang="en-US" b="1" i="1" dirty="0" err="1" smtClean="0">
                <a:solidFill>
                  <a:srgbClr val="00B050"/>
                </a:solidFill>
              </a:rPr>
              <a:t>programmes</a:t>
            </a:r>
            <a:r>
              <a:rPr lang="en-US" b="1" i="1" dirty="0" smtClean="0">
                <a:solidFill>
                  <a:srgbClr val="00B050"/>
                </a:solidFill>
              </a:rPr>
              <a:t> </a:t>
            </a:r>
            <a:r>
              <a:rPr lang="en-US" dirty="0" smtClean="0"/>
              <a:t>include the </a:t>
            </a:r>
            <a:r>
              <a:rPr lang="en-US" b="1" i="1" dirty="0" smtClean="0">
                <a:solidFill>
                  <a:srgbClr val="00B050"/>
                </a:solidFill>
              </a:rPr>
              <a:t>residential, commercial, industrial, and public utility sectors.</a:t>
            </a:r>
          </a:p>
          <a:p>
            <a:r>
              <a:rPr lang="en-US" dirty="0" smtClean="0"/>
              <a:t>Market research is needed to understand the target market, </a:t>
            </a:r>
            <a:r>
              <a:rPr lang="en-US" b="1" i="1" dirty="0" smtClean="0">
                <a:solidFill>
                  <a:srgbClr val="00B050"/>
                </a:solidFill>
              </a:rPr>
              <a:t>identify barriers and evaluate possible solutions. </a:t>
            </a: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20</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3. Define load-shape objectives</a:t>
            </a:r>
            <a:endParaRPr lang="en-US"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21</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pic>
        <p:nvPicPr>
          <p:cNvPr id="2050" name="Picture 2"/>
          <p:cNvPicPr>
            <a:picLocks noChangeAspect="1" noChangeArrowheads="1"/>
          </p:cNvPicPr>
          <p:nvPr/>
        </p:nvPicPr>
        <p:blipFill>
          <a:blip r:embed="rId2"/>
          <a:srcRect/>
          <a:stretch>
            <a:fillRect/>
          </a:stretch>
        </p:blipFill>
        <p:spPr bwMode="auto">
          <a:xfrm>
            <a:off x="533400" y="2514600"/>
            <a:ext cx="2400300" cy="1562100"/>
          </a:xfrm>
          <a:prstGeom prst="rect">
            <a:avLst/>
          </a:prstGeom>
          <a:noFill/>
          <a:ln w="9525">
            <a:noFill/>
            <a:miter lim="800000"/>
            <a:headEnd/>
            <a:tailEnd/>
          </a:ln>
          <a:effectLst/>
        </p:spPr>
      </p:pic>
      <p:sp>
        <p:nvSpPr>
          <p:cNvPr id="9" name="TextBox 8"/>
          <p:cNvSpPr txBox="1"/>
          <p:nvPr/>
        </p:nvSpPr>
        <p:spPr>
          <a:xfrm>
            <a:off x="152400" y="4114800"/>
            <a:ext cx="3581400" cy="923330"/>
          </a:xfrm>
          <a:prstGeom prst="rect">
            <a:avLst/>
          </a:prstGeom>
          <a:noFill/>
        </p:spPr>
        <p:txBody>
          <a:bodyPr wrap="square" rtlCol="0">
            <a:spAutoFit/>
          </a:bodyPr>
          <a:lstStyle/>
          <a:p>
            <a:pPr>
              <a:buFont typeface="Arial" pitchFamily="34" charset="0"/>
              <a:buChar char="•"/>
            </a:pPr>
            <a:r>
              <a:rPr lang="en-US" dirty="0" smtClean="0"/>
              <a:t>Reduction in peak demand</a:t>
            </a:r>
          </a:p>
          <a:p>
            <a:pPr>
              <a:buFont typeface="Arial" pitchFamily="34" charset="0"/>
              <a:buChar char="•"/>
            </a:pPr>
            <a:r>
              <a:rPr lang="en-US" dirty="0" smtClean="0"/>
              <a:t>Controlling the equipments</a:t>
            </a:r>
          </a:p>
          <a:p>
            <a:pPr>
              <a:buFont typeface="Arial" pitchFamily="34" charset="0"/>
              <a:buChar char="•"/>
            </a:pPr>
            <a:r>
              <a:rPr lang="en-US" dirty="0" smtClean="0"/>
              <a:t>Controlled tariff rate</a:t>
            </a:r>
            <a:endParaRPr lang="en-US" dirty="0"/>
          </a:p>
        </p:txBody>
      </p:sp>
      <p:pic>
        <p:nvPicPr>
          <p:cNvPr id="2051" name="Picture 3"/>
          <p:cNvPicPr>
            <a:picLocks noChangeAspect="1" noChangeArrowheads="1"/>
          </p:cNvPicPr>
          <p:nvPr/>
        </p:nvPicPr>
        <p:blipFill>
          <a:blip r:embed="rId3"/>
          <a:srcRect/>
          <a:stretch>
            <a:fillRect/>
          </a:stretch>
        </p:blipFill>
        <p:spPr bwMode="auto">
          <a:xfrm>
            <a:off x="3367088" y="2514600"/>
            <a:ext cx="2409825" cy="1485900"/>
          </a:xfrm>
          <a:prstGeom prst="rect">
            <a:avLst/>
          </a:prstGeom>
          <a:noFill/>
          <a:ln w="9525">
            <a:noFill/>
            <a:miter lim="800000"/>
            <a:headEnd/>
            <a:tailEnd/>
          </a:ln>
          <a:effectLst/>
        </p:spPr>
      </p:pic>
      <p:sp>
        <p:nvSpPr>
          <p:cNvPr id="11" name="TextBox 10"/>
          <p:cNvSpPr txBox="1"/>
          <p:nvPr/>
        </p:nvSpPr>
        <p:spPr>
          <a:xfrm>
            <a:off x="3048000" y="4114800"/>
            <a:ext cx="3581400" cy="923330"/>
          </a:xfrm>
          <a:prstGeom prst="rect">
            <a:avLst/>
          </a:prstGeom>
          <a:noFill/>
        </p:spPr>
        <p:txBody>
          <a:bodyPr wrap="square" rtlCol="0">
            <a:spAutoFit/>
          </a:bodyPr>
          <a:lstStyle/>
          <a:p>
            <a:pPr>
              <a:buFont typeface="Arial" pitchFamily="34" charset="0"/>
              <a:buChar char="•"/>
            </a:pPr>
            <a:r>
              <a:rPr lang="en-US" dirty="0" smtClean="0"/>
              <a:t>Increasing load during off peak </a:t>
            </a:r>
          </a:p>
          <a:p>
            <a:r>
              <a:rPr lang="en-US" dirty="0" smtClean="0"/>
              <a:t>  hours</a:t>
            </a:r>
          </a:p>
          <a:p>
            <a:pPr>
              <a:buFont typeface="Arial" pitchFamily="34" charset="0"/>
              <a:buChar char="•"/>
            </a:pPr>
            <a:r>
              <a:rPr lang="en-US" dirty="0" smtClean="0"/>
              <a:t>Building off peak loads</a:t>
            </a:r>
          </a:p>
        </p:txBody>
      </p:sp>
      <p:pic>
        <p:nvPicPr>
          <p:cNvPr id="2052" name="Picture 4"/>
          <p:cNvPicPr>
            <a:picLocks noChangeAspect="1" noChangeArrowheads="1"/>
          </p:cNvPicPr>
          <p:nvPr/>
        </p:nvPicPr>
        <p:blipFill>
          <a:blip r:embed="rId4"/>
          <a:srcRect/>
          <a:stretch>
            <a:fillRect/>
          </a:stretch>
        </p:blipFill>
        <p:spPr bwMode="auto">
          <a:xfrm>
            <a:off x="6705600" y="2514600"/>
            <a:ext cx="2257425" cy="1543050"/>
          </a:xfrm>
          <a:prstGeom prst="rect">
            <a:avLst/>
          </a:prstGeom>
          <a:noFill/>
          <a:ln w="9525">
            <a:noFill/>
            <a:miter lim="800000"/>
            <a:headEnd/>
            <a:tailEnd/>
          </a:ln>
          <a:effectLst/>
        </p:spPr>
      </p:pic>
      <p:sp>
        <p:nvSpPr>
          <p:cNvPr id="13" name="TextBox 12"/>
          <p:cNvSpPr txBox="1"/>
          <p:nvPr/>
        </p:nvSpPr>
        <p:spPr>
          <a:xfrm>
            <a:off x="6096000" y="4038600"/>
            <a:ext cx="3581400" cy="2308324"/>
          </a:xfrm>
          <a:prstGeom prst="rect">
            <a:avLst/>
          </a:prstGeom>
          <a:noFill/>
        </p:spPr>
        <p:txBody>
          <a:bodyPr wrap="square" rtlCol="0">
            <a:spAutoFit/>
          </a:bodyPr>
          <a:lstStyle/>
          <a:p>
            <a:pPr>
              <a:buFont typeface="Arial" pitchFamily="34" charset="0"/>
              <a:buChar char="•"/>
            </a:pPr>
            <a:r>
              <a:rPr lang="en-US" dirty="0" smtClean="0"/>
              <a:t>Demand shift to off peak </a:t>
            </a:r>
          </a:p>
          <a:p>
            <a:pPr>
              <a:buFont typeface="Arial" pitchFamily="34" charset="0"/>
              <a:buChar char="•"/>
            </a:pPr>
            <a:r>
              <a:rPr lang="en-US" dirty="0" smtClean="0"/>
              <a:t>Shift peak load to off peak </a:t>
            </a:r>
          </a:p>
          <a:p>
            <a:r>
              <a:rPr lang="en-US" dirty="0" smtClean="0"/>
              <a:t> hours</a:t>
            </a:r>
          </a:p>
          <a:p>
            <a:pPr>
              <a:buFont typeface="Arial" pitchFamily="34" charset="0"/>
              <a:buChar char="•"/>
            </a:pPr>
            <a:r>
              <a:rPr lang="en-US" dirty="0" smtClean="0"/>
              <a:t>Popular applications include </a:t>
            </a:r>
          </a:p>
          <a:p>
            <a:r>
              <a:rPr lang="en-US" dirty="0" smtClean="0"/>
              <a:t>use of storage water heating, storage space heating, and</a:t>
            </a:r>
          </a:p>
          <a:p>
            <a:r>
              <a:rPr lang="en-US" dirty="0" smtClean="0"/>
              <a:t> coolness storage.</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3. Define load-shape objectives</a:t>
            </a:r>
            <a:endParaRPr lang="en-US"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22</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pic>
        <p:nvPicPr>
          <p:cNvPr id="3074" name="Picture 2"/>
          <p:cNvPicPr>
            <a:picLocks noChangeAspect="1" noChangeArrowheads="1"/>
          </p:cNvPicPr>
          <p:nvPr/>
        </p:nvPicPr>
        <p:blipFill>
          <a:blip r:embed="rId2"/>
          <a:srcRect/>
          <a:stretch>
            <a:fillRect/>
          </a:stretch>
        </p:blipFill>
        <p:spPr bwMode="auto">
          <a:xfrm>
            <a:off x="152400" y="2209800"/>
            <a:ext cx="3032459" cy="1752600"/>
          </a:xfrm>
          <a:prstGeom prst="rect">
            <a:avLst/>
          </a:prstGeom>
          <a:noFill/>
          <a:ln w="9525">
            <a:noFill/>
            <a:miter lim="800000"/>
            <a:headEnd/>
            <a:tailEnd/>
          </a:ln>
          <a:effectLst/>
        </p:spPr>
      </p:pic>
      <p:sp>
        <p:nvSpPr>
          <p:cNvPr id="10" name="TextBox 9"/>
          <p:cNvSpPr txBox="1"/>
          <p:nvPr/>
        </p:nvSpPr>
        <p:spPr>
          <a:xfrm>
            <a:off x="76200" y="4343400"/>
            <a:ext cx="3421514" cy="1477328"/>
          </a:xfrm>
          <a:prstGeom prst="rect">
            <a:avLst/>
          </a:prstGeom>
          <a:noFill/>
        </p:spPr>
        <p:txBody>
          <a:bodyPr wrap="none" rtlCol="0">
            <a:spAutoFit/>
          </a:bodyPr>
          <a:lstStyle/>
          <a:p>
            <a:pPr>
              <a:buFont typeface="Arial" pitchFamily="34" charset="0"/>
              <a:buChar char="•"/>
            </a:pPr>
            <a:r>
              <a:rPr lang="en-US" dirty="0" smtClean="0"/>
              <a:t>The reduction of utility load, </a:t>
            </a:r>
          </a:p>
          <a:p>
            <a:r>
              <a:rPr lang="en-US" dirty="0" smtClean="0"/>
              <a:t>more or less equally, </a:t>
            </a:r>
          </a:p>
          <a:p>
            <a:r>
              <a:rPr lang="en-US" dirty="0" smtClean="0"/>
              <a:t>during all or most hours of the day</a:t>
            </a:r>
          </a:p>
          <a:p>
            <a:pPr>
              <a:buFont typeface="Arial" pitchFamily="34" charset="0"/>
              <a:buChar char="•"/>
            </a:pPr>
            <a:r>
              <a:rPr lang="en-US" dirty="0" smtClean="0"/>
              <a:t>Non traditional approaches to </a:t>
            </a:r>
          </a:p>
          <a:p>
            <a:r>
              <a:rPr lang="en-US" dirty="0" smtClean="0"/>
              <a:t>  load management</a:t>
            </a:r>
            <a:endParaRPr lang="en-US" dirty="0"/>
          </a:p>
        </p:txBody>
      </p:sp>
      <p:pic>
        <p:nvPicPr>
          <p:cNvPr id="3075" name="Picture 3"/>
          <p:cNvPicPr>
            <a:picLocks noChangeAspect="1" noChangeArrowheads="1"/>
          </p:cNvPicPr>
          <p:nvPr/>
        </p:nvPicPr>
        <p:blipFill>
          <a:blip r:embed="rId3"/>
          <a:srcRect/>
          <a:stretch>
            <a:fillRect/>
          </a:stretch>
        </p:blipFill>
        <p:spPr bwMode="auto">
          <a:xfrm>
            <a:off x="3505200" y="2133600"/>
            <a:ext cx="2681061" cy="1752600"/>
          </a:xfrm>
          <a:prstGeom prst="rect">
            <a:avLst/>
          </a:prstGeom>
          <a:noFill/>
          <a:ln w="9525">
            <a:noFill/>
            <a:miter lim="800000"/>
            <a:headEnd/>
            <a:tailEnd/>
          </a:ln>
          <a:effectLst/>
        </p:spPr>
      </p:pic>
      <p:sp>
        <p:nvSpPr>
          <p:cNvPr id="13" name="TextBox 12"/>
          <p:cNvSpPr txBox="1"/>
          <p:nvPr/>
        </p:nvSpPr>
        <p:spPr>
          <a:xfrm>
            <a:off x="3429000" y="4343400"/>
            <a:ext cx="3306483" cy="923330"/>
          </a:xfrm>
          <a:prstGeom prst="rect">
            <a:avLst/>
          </a:prstGeom>
          <a:noFill/>
        </p:spPr>
        <p:txBody>
          <a:bodyPr wrap="none" rtlCol="0">
            <a:spAutoFit/>
          </a:bodyPr>
          <a:lstStyle/>
          <a:p>
            <a:pPr>
              <a:buFont typeface="Arial" pitchFamily="34" charset="0"/>
              <a:buChar char="•"/>
            </a:pPr>
            <a:r>
              <a:rPr lang="en-US" dirty="0" smtClean="0"/>
              <a:t>The INCREASE of utility load</a:t>
            </a:r>
          </a:p>
          <a:p>
            <a:pPr>
              <a:buFont typeface="Arial" pitchFamily="34" charset="0"/>
              <a:buChar char="•"/>
            </a:pPr>
            <a:r>
              <a:rPr lang="en-US" dirty="0" smtClean="0"/>
              <a:t>Load-shape change which </a:t>
            </a:r>
          </a:p>
          <a:p>
            <a:r>
              <a:rPr lang="en-US" dirty="0" smtClean="0"/>
              <a:t> refers to overall increase in sales</a:t>
            </a:r>
            <a:endParaRPr lang="en-US" dirty="0"/>
          </a:p>
        </p:txBody>
      </p:sp>
      <p:pic>
        <p:nvPicPr>
          <p:cNvPr id="3076" name="Picture 4"/>
          <p:cNvPicPr>
            <a:picLocks noChangeAspect="1" noChangeArrowheads="1"/>
          </p:cNvPicPr>
          <p:nvPr/>
        </p:nvPicPr>
        <p:blipFill>
          <a:blip r:embed="rId4"/>
          <a:srcRect/>
          <a:stretch>
            <a:fillRect/>
          </a:stretch>
        </p:blipFill>
        <p:spPr bwMode="auto">
          <a:xfrm>
            <a:off x="6759121" y="2133600"/>
            <a:ext cx="2384879" cy="1676400"/>
          </a:xfrm>
          <a:prstGeom prst="rect">
            <a:avLst/>
          </a:prstGeom>
          <a:noFill/>
          <a:ln w="9525">
            <a:noFill/>
            <a:miter lim="800000"/>
            <a:headEnd/>
            <a:tailEnd/>
          </a:ln>
          <a:effectLst/>
        </p:spPr>
      </p:pic>
      <p:sp>
        <p:nvSpPr>
          <p:cNvPr id="15" name="TextBox 14"/>
          <p:cNvSpPr txBox="1"/>
          <p:nvPr/>
        </p:nvSpPr>
        <p:spPr>
          <a:xfrm>
            <a:off x="6858000" y="4419600"/>
            <a:ext cx="2266967" cy="1754326"/>
          </a:xfrm>
          <a:prstGeom prst="rect">
            <a:avLst/>
          </a:prstGeom>
          <a:noFill/>
        </p:spPr>
        <p:txBody>
          <a:bodyPr wrap="none" rtlCol="0">
            <a:spAutoFit/>
          </a:bodyPr>
          <a:lstStyle/>
          <a:p>
            <a:pPr>
              <a:buFont typeface="Arial" pitchFamily="34" charset="0"/>
              <a:buChar char="•"/>
            </a:pPr>
            <a:r>
              <a:rPr lang="en-US" dirty="0" smtClean="0"/>
              <a:t>The interruptible </a:t>
            </a:r>
          </a:p>
          <a:p>
            <a:r>
              <a:rPr lang="en-US" dirty="0" smtClean="0"/>
              <a:t>agreements by </a:t>
            </a:r>
          </a:p>
          <a:p>
            <a:r>
              <a:rPr lang="en-US" dirty="0" smtClean="0"/>
              <a:t>utility to alter </a:t>
            </a:r>
          </a:p>
          <a:p>
            <a:r>
              <a:rPr lang="en-US" dirty="0" smtClean="0"/>
              <a:t>customer energy </a:t>
            </a:r>
          </a:p>
          <a:p>
            <a:r>
              <a:rPr lang="en-US" dirty="0" smtClean="0"/>
              <a:t>consumption </a:t>
            </a:r>
          </a:p>
          <a:p>
            <a:r>
              <a:rPr lang="en-US" dirty="0" smtClean="0"/>
              <a:t>on an as-needed basis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0000CC"/>
                </a:solidFill>
              </a:rPr>
              <a:t>4. Identify target sectors, end-uses, and measures</a:t>
            </a:r>
          </a:p>
          <a:p>
            <a:r>
              <a:rPr lang="en-US" dirty="0" smtClean="0"/>
              <a:t>The </a:t>
            </a:r>
            <a:r>
              <a:rPr lang="en-US" b="1" i="1" dirty="0" smtClean="0">
                <a:solidFill>
                  <a:srgbClr val="00B050"/>
                </a:solidFill>
              </a:rPr>
              <a:t>collected information </a:t>
            </a:r>
            <a:r>
              <a:rPr lang="en-US" dirty="0" smtClean="0"/>
              <a:t>is normally useful in </a:t>
            </a:r>
            <a:r>
              <a:rPr lang="en-US" b="1" i="1" dirty="0" smtClean="0">
                <a:solidFill>
                  <a:srgbClr val="00B050"/>
                </a:solidFill>
              </a:rPr>
              <a:t>determining</a:t>
            </a:r>
            <a:r>
              <a:rPr lang="en-US" dirty="0" smtClean="0"/>
              <a:t> a typical </a:t>
            </a:r>
            <a:r>
              <a:rPr lang="en-US" b="1" i="1" dirty="0" smtClean="0">
                <a:solidFill>
                  <a:srgbClr val="00B050"/>
                </a:solidFill>
              </a:rPr>
              <a:t>load curve </a:t>
            </a:r>
            <a:r>
              <a:rPr lang="en-US" dirty="0" smtClean="0"/>
              <a:t>for each end-use. </a:t>
            </a:r>
          </a:p>
          <a:p>
            <a:r>
              <a:rPr lang="en-US" dirty="0" smtClean="0"/>
              <a:t>Find out load-curve management objectives</a:t>
            </a:r>
          </a:p>
          <a:p>
            <a:r>
              <a:rPr lang="en-US" b="1" i="1" dirty="0" smtClean="0">
                <a:solidFill>
                  <a:srgbClr val="00B050"/>
                </a:solidFill>
              </a:rPr>
              <a:t>Choose sectors </a:t>
            </a:r>
            <a:r>
              <a:rPr lang="en-US" dirty="0" smtClean="0"/>
              <a:t>and end-uses that account for the largest power consumption and </a:t>
            </a:r>
            <a:r>
              <a:rPr lang="en-US" b="1" i="1" dirty="0" smtClean="0">
                <a:solidFill>
                  <a:srgbClr val="00B050"/>
                </a:solidFill>
              </a:rPr>
              <a:t>peak loads</a:t>
            </a:r>
            <a:r>
              <a:rPr lang="en-US" dirty="0" smtClean="0"/>
              <a:t>, or will do so in the future. </a:t>
            </a:r>
          </a:p>
          <a:p>
            <a:r>
              <a:rPr lang="en-US" dirty="0" smtClean="0"/>
              <a:t>Select DSM measures which will have the largest impact on peak demand and electricity use. </a:t>
            </a:r>
            <a:endParaRPr lang="en-US"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23</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5. Identify sources of financing</a:t>
            </a:r>
          </a:p>
          <a:p>
            <a:r>
              <a:rPr lang="en-US" dirty="0" smtClean="0"/>
              <a:t>In any DSM </a:t>
            </a:r>
            <a:r>
              <a:rPr lang="en-US" dirty="0" err="1" smtClean="0"/>
              <a:t>programme</a:t>
            </a:r>
            <a:r>
              <a:rPr lang="en-US" dirty="0" smtClean="0"/>
              <a:t>, </a:t>
            </a:r>
            <a:r>
              <a:rPr lang="en-US" b="1" i="1" dirty="0" smtClean="0">
                <a:solidFill>
                  <a:srgbClr val="00B050"/>
                </a:solidFill>
              </a:rPr>
              <a:t>financing</a:t>
            </a:r>
            <a:r>
              <a:rPr lang="en-US" dirty="0" smtClean="0"/>
              <a:t> is needed for individual projects undertaken by participants.</a:t>
            </a:r>
          </a:p>
          <a:p>
            <a:r>
              <a:rPr lang="en-US" dirty="0" smtClean="0"/>
              <a:t>Utilities may also require financing to cover administrative costs and cost sharing investments.</a:t>
            </a:r>
          </a:p>
          <a:p>
            <a:r>
              <a:rPr lang="en-US" dirty="0" smtClean="0"/>
              <a:t>Government/public fund is required.</a:t>
            </a:r>
          </a:p>
          <a:p>
            <a:endParaRPr lang="en-US" b="1" dirty="0" smtClean="0">
              <a:solidFill>
                <a:srgbClr val="0000CC"/>
              </a:solidFill>
            </a:endParaRPr>
          </a:p>
          <a:p>
            <a:endParaRPr lang="en-US"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24</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b="1" dirty="0" smtClean="0">
                <a:solidFill>
                  <a:srgbClr val="0000CC"/>
                </a:solidFill>
              </a:rPr>
              <a:t>6. Review Cost Sharing and Viability Options</a:t>
            </a:r>
          </a:p>
          <a:p>
            <a:r>
              <a:rPr lang="en-US" dirty="0" smtClean="0"/>
              <a:t>Cost sharing in a DSM </a:t>
            </a:r>
            <a:r>
              <a:rPr lang="en-US" dirty="0" err="1" smtClean="0"/>
              <a:t>programme</a:t>
            </a:r>
            <a:r>
              <a:rPr lang="en-US" dirty="0" smtClean="0"/>
              <a:t> should </a:t>
            </a:r>
            <a:r>
              <a:rPr lang="en-US" b="1" i="1" dirty="0" smtClean="0">
                <a:solidFill>
                  <a:srgbClr val="00B050"/>
                </a:solidFill>
              </a:rPr>
              <a:t>try to maximize viability for each partner</a:t>
            </a:r>
            <a:r>
              <a:rPr lang="en-US" dirty="0" smtClean="0"/>
              <a:t> (participant, utility, and government).</a:t>
            </a:r>
          </a:p>
          <a:p>
            <a:r>
              <a:rPr lang="en-US" dirty="0" smtClean="0"/>
              <a:t>If </a:t>
            </a:r>
            <a:r>
              <a:rPr lang="en-US" b="1" i="1" dirty="0" smtClean="0">
                <a:solidFill>
                  <a:srgbClr val="00B050"/>
                </a:solidFill>
              </a:rPr>
              <a:t>current tariffs are below the marginal cost </a:t>
            </a:r>
            <a:r>
              <a:rPr lang="en-US" dirty="0" smtClean="0"/>
              <a:t>of new power supply options, it is financially viable for the utility to share in the cost of the </a:t>
            </a:r>
            <a:r>
              <a:rPr lang="en-US" b="1" i="1" dirty="0" smtClean="0">
                <a:solidFill>
                  <a:srgbClr val="00B050"/>
                </a:solidFill>
              </a:rPr>
              <a:t>efficient technology and maximize participation in the </a:t>
            </a:r>
            <a:r>
              <a:rPr lang="en-US" b="1" i="1" dirty="0" err="1" smtClean="0">
                <a:solidFill>
                  <a:srgbClr val="00B050"/>
                </a:solidFill>
              </a:rPr>
              <a:t>programme</a:t>
            </a:r>
            <a:r>
              <a:rPr lang="en-US" dirty="0" smtClean="0"/>
              <a:t>.</a:t>
            </a:r>
          </a:p>
          <a:p>
            <a:r>
              <a:rPr lang="en-US" dirty="0" smtClean="0"/>
              <a:t>The </a:t>
            </a:r>
            <a:r>
              <a:rPr lang="en-US" b="1" i="1" dirty="0" smtClean="0">
                <a:solidFill>
                  <a:srgbClr val="00B050"/>
                </a:solidFill>
              </a:rPr>
              <a:t>wider the differences between tariffs</a:t>
            </a:r>
            <a:r>
              <a:rPr lang="en-US" dirty="0" smtClean="0"/>
              <a:t>, the </a:t>
            </a:r>
            <a:r>
              <a:rPr lang="en-US" b="1" i="1" dirty="0" smtClean="0">
                <a:solidFill>
                  <a:srgbClr val="00B050"/>
                </a:solidFill>
              </a:rPr>
              <a:t>higher the utility investment</a:t>
            </a:r>
            <a:r>
              <a:rPr lang="en-US" dirty="0" smtClean="0"/>
              <a:t> can be, which in turn leads to a </a:t>
            </a:r>
            <a:r>
              <a:rPr lang="en-US" b="1" i="1" dirty="0" smtClean="0">
                <a:solidFill>
                  <a:srgbClr val="00B050"/>
                </a:solidFill>
              </a:rPr>
              <a:t>higher participation rate</a:t>
            </a:r>
            <a:r>
              <a:rPr lang="en-US" dirty="0" smtClean="0"/>
              <a:t>.</a:t>
            </a:r>
            <a:endParaRPr lang="en-US"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25</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7. </a:t>
            </a:r>
            <a:r>
              <a:rPr lang="en-US" b="1" dirty="0" err="1" smtClean="0">
                <a:solidFill>
                  <a:srgbClr val="0000CC"/>
                </a:solidFill>
              </a:rPr>
              <a:t>Programme</a:t>
            </a:r>
            <a:r>
              <a:rPr lang="en-US" b="1" dirty="0" smtClean="0">
                <a:solidFill>
                  <a:srgbClr val="0000CC"/>
                </a:solidFill>
              </a:rPr>
              <a:t> Selection and Design</a:t>
            </a:r>
          </a:p>
          <a:p>
            <a:r>
              <a:rPr lang="en-US" b="1" i="1" dirty="0" smtClean="0">
                <a:solidFill>
                  <a:srgbClr val="00B050"/>
                </a:solidFill>
              </a:rPr>
              <a:t>Identifying </a:t>
            </a:r>
            <a:r>
              <a:rPr lang="en-US" dirty="0" smtClean="0"/>
              <a:t>a list of </a:t>
            </a:r>
            <a:r>
              <a:rPr lang="en-US" dirty="0" err="1" smtClean="0"/>
              <a:t>programmes</a:t>
            </a:r>
            <a:r>
              <a:rPr lang="en-US" dirty="0" smtClean="0"/>
              <a:t> for each customer class.</a:t>
            </a:r>
          </a:p>
          <a:p>
            <a:r>
              <a:rPr lang="en-US" b="1" i="1" dirty="0" smtClean="0">
                <a:solidFill>
                  <a:srgbClr val="00B050"/>
                </a:solidFill>
              </a:rPr>
              <a:t>Formation of brief report </a:t>
            </a:r>
            <a:r>
              <a:rPr lang="en-US" dirty="0" smtClean="0"/>
              <a:t>corresponding to that program</a:t>
            </a:r>
          </a:p>
          <a:p>
            <a:r>
              <a:rPr lang="en-US" dirty="0" smtClean="0"/>
              <a:t>Uniform reporting format is required.</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26</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b="1" dirty="0" smtClean="0">
                <a:solidFill>
                  <a:srgbClr val="0000CC"/>
                </a:solidFill>
              </a:rPr>
              <a:t>8. DSM Cost/Benefit Analysis</a:t>
            </a:r>
          </a:p>
          <a:p>
            <a:r>
              <a:rPr lang="en-US" dirty="0" smtClean="0"/>
              <a:t>Based on the case study /measurement</a:t>
            </a:r>
          </a:p>
          <a:p>
            <a:r>
              <a:rPr lang="en-US" dirty="0" smtClean="0"/>
              <a:t>Calculation of financial interest</a:t>
            </a:r>
          </a:p>
          <a:p>
            <a:pPr>
              <a:buNone/>
            </a:pPr>
            <a:r>
              <a:rPr lang="en-US" b="1" dirty="0" smtClean="0">
                <a:solidFill>
                  <a:srgbClr val="0000CC"/>
                </a:solidFill>
              </a:rPr>
              <a:t>9. Identify Local Socio-Economic and Environmental Impacts</a:t>
            </a:r>
          </a:p>
          <a:p>
            <a:r>
              <a:rPr lang="en-US" dirty="0" smtClean="0"/>
              <a:t>Most DSM </a:t>
            </a:r>
            <a:r>
              <a:rPr lang="en-US" dirty="0" err="1" smtClean="0"/>
              <a:t>programmes</a:t>
            </a:r>
            <a:r>
              <a:rPr lang="en-US" dirty="0" smtClean="0"/>
              <a:t> provide </a:t>
            </a:r>
            <a:r>
              <a:rPr lang="en-US" b="1" i="1" dirty="0" smtClean="0">
                <a:solidFill>
                  <a:srgbClr val="00B050"/>
                </a:solidFill>
              </a:rPr>
              <a:t>indirect economic and environmental benefits </a:t>
            </a:r>
            <a:r>
              <a:rPr lang="en-US" dirty="0" smtClean="0"/>
              <a:t>as well as </a:t>
            </a:r>
            <a:r>
              <a:rPr lang="en-US" b="1" i="1" dirty="0" smtClean="0">
                <a:solidFill>
                  <a:srgbClr val="00B050"/>
                </a:solidFill>
              </a:rPr>
              <a:t>reducing emissions </a:t>
            </a:r>
            <a:r>
              <a:rPr lang="en-US" dirty="0" smtClean="0"/>
              <a:t>and other impacts from power supply facilities.</a:t>
            </a:r>
          </a:p>
          <a:p>
            <a:r>
              <a:rPr lang="en-US" dirty="0" err="1" smtClean="0"/>
              <a:t>Eg</a:t>
            </a:r>
            <a:r>
              <a:rPr lang="en-US" dirty="0" smtClean="0"/>
              <a:t>. employment is created in the energy services industry</a:t>
            </a:r>
          </a:p>
          <a:p>
            <a:pPr>
              <a:buNone/>
            </a:pPr>
            <a:endParaRPr lang="en-US" dirty="0" smtClean="0">
              <a:solidFill>
                <a:srgbClr val="0000CC"/>
              </a:solidFill>
            </a:endParaRPr>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27</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10. </a:t>
            </a:r>
            <a:r>
              <a:rPr lang="en-US" b="1" dirty="0" err="1" smtClean="0">
                <a:solidFill>
                  <a:srgbClr val="0000CC"/>
                </a:solidFill>
              </a:rPr>
              <a:t>programme</a:t>
            </a:r>
            <a:r>
              <a:rPr lang="en-US" b="1" dirty="0" smtClean="0">
                <a:solidFill>
                  <a:srgbClr val="0000CC"/>
                </a:solidFill>
              </a:rPr>
              <a:t> Implementation Plan</a:t>
            </a:r>
          </a:p>
          <a:p>
            <a:r>
              <a:rPr lang="en-US" dirty="0" smtClean="0"/>
              <a:t>Implementation of any DSM </a:t>
            </a:r>
            <a:r>
              <a:rPr lang="en-US" dirty="0" err="1" smtClean="0"/>
              <a:t>programme</a:t>
            </a:r>
            <a:r>
              <a:rPr lang="en-US" dirty="0" smtClean="0"/>
              <a:t> requires </a:t>
            </a:r>
            <a:r>
              <a:rPr lang="en-US" b="1" i="1" dirty="0" smtClean="0">
                <a:solidFill>
                  <a:srgbClr val="00B050"/>
                </a:solidFill>
              </a:rPr>
              <a:t>a core DSM staff or “cell” </a:t>
            </a:r>
            <a:r>
              <a:rPr lang="en-US" dirty="0" smtClean="0"/>
              <a:t>within a power utility to develop a plan.</a:t>
            </a:r>
          </a:p>
          <a:p>
            <a:r>
              <a:rPr lang="en-US" dirty="0" smtClean="0"/>
              <a:t>For the </a:t>
            </a:r>
            <a:r>
              <a:rPr lang="en-US" dirty="0" err="1" smtClean="0"/>
              <a:t>programme</a:t>
            </a:r>
            <a:r>
              <a:rPr lang="en-US" dirty="0" smtClean="0"/>
              <a:t> and manage its implementation, even if consultants are hired for both aspects of the </a:t>
            </a:r>
            <a:r>
              <a:rPr lang="en-US" dirty="0" err="1" smtClean="0"/>
              <a:t>programme</a:t>
            </a:r>
            <a:r>
              <a:rPr lang="en-US" dirty="0" smtClean="0"/>
              <a:t>.</a:t>
            </a:r>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28</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Planning &amp; Implementation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b="1" i="1" dirty="0" smtClean="0">
                <a:solidFill>
                  <a:srgbClr val="00B050"/>
                </a:solidFill>
              </a:rPr>
              <a:t>Staffing plan and job descriptions </a:t>
            </a:r>
            <a:r>
              <a:rPr lang="en-US" dirty="0" smtClean="0"/>
              <a:t>for different aspects of the </a:t>
            </a:r>
            <a:r>
              <a:rPr lang="en-US" dirty="0" err="1" smtClean="0"/>
              <a:t>programme</a:t>
            </a:r>
            <a:r>
              <a:rPr lang="en-US" dirty="0" smtClean="0"/>
              <a:t> – contracting, marketing, supervision, monitoring and evaluation.</a:t>
            </a:r>
          </a:p>
          <a:p>
            <a:r>
              <a:rPr lang="en-US" b="1" i="1" dirty="0" smtClean="0">
                <a:solidFill>
                  <a:srgbClr val="00B050"/>
                </a:solidFill>
              </a:rPr>
              <a:t>Standard contracting procedures </a:t>
            </a:r>
            <a:r>
              <a:rPr lang="en-US" dirty="0" smtClean="0"/>
              <a:t>for direct installation, marketing, and standing offers or bidding procedures for energy service companies.</a:t>
            </a:r>
          </a:p>
          <a:p>
            <a:r>
              <a:rPr lang="en-US" dirty="0" smtClean="0"/>
              <a:t>A </a:t>
            </a:r>
            <a:r>
              <a:rPr lang="en-US" b="1" i="1" dirty="0" smtClean="0">
                <a:solidFill>
                  <a:srgbClr val="00B050"/>
                </a:solidFill>
              </a:rPr>
              <a:t>promotion/marketing plan </a:t>
            </a:r>
            <a:r>
              <a:rPr lang="en-US" dirty="0" smtClean="0"/>
              <a:t>to maximize participation.</a:t>
            </a:r>
          </a:p>
          <a:p>
            <a:r>
              <a:rPr lang="en-US" dirty="0" smtClean="0"/>
              <a:t>A schedule of activities with participation targets for each year of the </a:t>
            </a:r>
            <a:r>
              <a:rPr lang="en-US" dirty="0" err="1" smtClean="0"/>
              <a:t>programme</a:t>
            </a:r>
            <a:r>
              <a:rPr lang="en-US" dirty="0" smtClean="0"/>
              <a:t>.</a:t>
            </a:r>
          </a:p>
          <a:p>
            <a:r>
              <a:rPr lang="en-US" dirty="0" smtClean="0"/>
              <a:t>A budget and expenditure plan.</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29</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Elements of DSM Implementation</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It is also called as </a:t>
            </a:r>
            <a:r>
              <a:rPr lang="en-US" b="1" i="1" dirty="0" smtClean="0">
                <a:solidFill>
                  <a:srgbClr val="0000CC"/>
                </a:solidFill>
              </a:rPr>
              <a:t>Energy Demand Management</a:t>
            </a:r>
            <a:r>
              <a:rPr lang="en-US" dirty="0" smtClean="0"/>
              <a:t>.</a:t>
            </a:r>
          </a:p>
          <a:p>
            <a:r>
              <a:rPr lang="en-US" dirty="0" smtClean="0"/>
              <a:t>The modification of consumer demand for energy through various methods such as financial incentives and education is termed as </a:t>
            </a:r>
            <a:r>
              <a:rPr lang="en-US" b="1" i="1" dirty="0" smtClean="0">
                <a:solidFill>
                  <a:srgbClr val="0000CC"/>
                </a:solidFill>
              </a:rPr>
              <a:t>Demand Side Management.</a:t>
            </a:r>
          </a:p>
          <a:p>
            <a:r>
              <a:rPr lang="en-US" dirty="0" smtClean="0"/>
              <a:t>The main goal of demand side management is to </a:t>
            </a:r>
            <a:r>
              <a:rPr lang="en-US" b="1" i="1" dirty="0" smtClean="0">
                <a:solidFill>
                  <a:srgbClr val="0000CC"/>
                </a:solidFill>
              </a:rPr>
              <a:t>encourage the consumer to use less energy during peak hours</a:t>
            </a:r>
            <a:r>
              <a:rPr lang="en-US" dirty="0" smtClean="0"/>
              <a:t>, or to move the time of </a:t>
            </a:r>
            <a:r>
              <a:rPr lang="en-US" b="1" i="1" dirty="0" smtClean="0">
                <a:solidFill>
                  <a:srgbClr val="0000CC"/>
                </a:solidFill>
              </a:rPr>
              <a:t>energy use</a:t>
            </a:r>
            <a:r>
              <a:rPr lang="en-US" dirty="0" smtClean="0"/>
              <a:t> to </a:t>
            </a:r>
            <a:r>
              <a:rPr lang="en-US" b="1" i="1" dirty="0" smtClean="0">
                <a:solidFill>
                  <a:srgbClr val="0000CC"/>
                </a:solidFill>
              </a:rPr>
              <a:t>off-peak times </a:t>
            </a:r>
            <a:r>
              <a:rPr lang="en-US" dirty="0" smtClean="0"/>
              <a:t>such as night time and weekends.</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Introduction to DSM</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15200" y="1524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953000"/>
          </a:xfrm>
        </p:spPr>
        <p:txBody>
          <a:bodyPr>
            <a:normAutofit fontScale="85000" lnSpcReduction="20000"/>
          </a:bodyPr>
          <a:lstStyle/>
          <a:p>
            <a:pPr marL="514350" indent="-514350">
              <a:buAutoNum type="arabicPeriod"/>
            </a:pPr>
            <a:r>
              <a:rPr lang="en-US" b="1" dirty="0" smtClean="0">
                <a:solidFill>
                  <a:srgbClr val="0000CC"/>
                </a:solidFill>
              </a:rPr>
              <a:t>Time Of Day (TOD) pricing &amp; metering</a:t>
            </a:r>
          </a:p>
          <a:p>
            <a:pPr marL="514350" indent="-514350">
              <a:buAutoNum type="arabicPeriod"/>
            </a:pPr>
            <a:r>
              <a:rPr lang="en-US" b="1" dirty="0" smtClean="0">
                <a:solidFill>
                  <a:srgbClr val="0000CC"/>
                </a:solidFill>
              </a:rPr>
              <a:t>Multi utility power exchange model</a:t>
            </a:r>
          </a:p>
          <a:p>
            <a:pPr marL="514350" indent="-514350">
              <a:buAutoNum type="arabicPeriod"/>
            </a:pPr>
            <a:r>
              <a:rPr lang="en-US" b="1" dirty="0" smtClean="0">
                <a:solidFill>
                  <a:srgbClr val="0000CC"/>
                </a:solidFill>
              </a:rPr>
              <a:t>Load management</a:t>
            </a:r>
          </a:p>
          <a:p>
            <a:pPr marL="514350" indent="-514350">
              <a:buAutoNum type="arabicPeriod"/>
            </a:pPr>
            <a:r>
              <a:rPr lang="en-US" b="1" dirty="0" smtClean="0">
                <a:solidFill>
                  <a:srgbClr val="0000CC"/>
                </a:solidFill>
              </a:rPr>
              <a:t>Load priority techniques</a:t>
            </a:r>
          </a:p>
          <a:p>
            <a:pPr marL="514350" indent="-514350">
              <a:buAutoNum type="arabicPeriod"/>
            </a:pPr>
            <a:r>
              <a:rPr lang="en-US" b="1" dirty="0" smtClean="0">
                <a:solidFill>
                  <a:srgbClr val="0000CC"/>
                </a:solidFill>
              </a:rPr>
              <a:t>Peak clipping</a:t>
            </a:r>
          </a:p>
          <a:p>
            <a:pPr marL="514350" indent="-514350">
              <a:buAutoNum type="arabicPeriod"/>
            </a:pPr>
            <a:r>
              <a:rPr lang="en-US" b="1" dirty="0" smtClean="0">
                <a:solidFill>
                  <a:srgbClr val="0000CC"/>
                </a:solidFill>
              </a:rPr>
              <a:t>Peak shifting</a:t>
            </a:r>
          </a:p>
          <a:p>
            <a:pPr marL="514350" indent="-514350">
              <a:buAutoNum type="arabicPeriod"/>
            </a:pPr>
            <a:r>
              <a:rPr lang="en-US" b="1" dirty="0" smtClean="0">
                <a:solidFill>
                  <a:srgbClr val="0000CC"/>
                </a:solidFill>
              </a:rPr>
              <a:t>Strategic conservation</a:t>
            </a:r>
          </a:p>
          <a:p>
            <a:pPr marL="514350" indent="-514350">
              <a:buAutoNum type="arabicPeriod"/>
            </a:pPr>
            <a:r>
              <a:rPr lang="en-US" b="1" dirty="0" smtClean="0">
                <a:solidFill>
                  <a:srgbClr val="0000CC"/>
                </a:solidFill>
              </a:rPr>
              <a:t>Energy efficiency improvement</a:t>
            </a:r>
          </a:p>
          <a:p>
            <a:pPr marL="514350" indent="-514350">
              <a:buAutoNum type="arabicPeriod"/>
            </a:pPr>
            <a:r>
              <a:rPr lang="en-US" b="1" dirty="0" smtClean="0">
                <a:solidFill>
                  <a:srgbClr val="0000CC"/>
                </a:solidFill>
              </a:rPr>
              <a:t>Different time zones</a:t>
            </a:r>
          </a:p>
          <a:p>
            <a:pPr marL="514350" indent="-514350">
              <a:buAutoNum type="arabicPeriod"/>
            </a:pPr>
            <a:r>
              <a:rPr lang="en-US" b="1" dirty="0" smtClean="0">
                <a:solidFill>
                  <a:srgbClr val="0000CC"/>
                </a:solidFill>
              </a:rPr>
              <a:t>Tariff intervention</a:t>
            </a:r>
          </a:p>
          <a:p>
            <a:pPr marL="514350" indent="-514350">
              <a:buAutoNum type="arabicPeriod"/>
            </a:pPr>
            <a:r>
              <a:rPr lang="en-US" b="1" dirty="0" smtClean="0">
                <a:solidFill>
                  <a:srgbClr val="0000CC"/>
                </a:solidFill>
              </a:rPr>
              <a:t>Rain water harvesting</a:t>
            </a:r>
          </a:p>
          <a:p>
            <a:pPr marL="514350" indent="-514350">
              <a:buAutoNum type="arabicPeriod"/>
            </a:pPr>
            <a:endParaRPr lang="en-US" dirty="0" smtClean="0"/>
          </a:p>
          <a:p>
            <a:pPr marL="514350" indent="-514350">
              <a:buAutoNum type="arabicPeriod"/>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30</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1.Time Of Day (TOD) pricing &amp; metering</a:t>
            </a:r>
          </a:p>
          <a:p>
            <a:r>
              <a:rPr lang="en-US" dirty="0" smtClean="0"/>
              <a:t>The </a:t>
            </a:r>
            <a:r>
              <a:rPr lang="en-US" b="1" i="1" dirty="0" smtClean="0">
                <a:solidFill>
                  <a:srgbClr val="00B050"/>
                </a:solidFill>
              </a:rPr>
              <a:t>rate</a:t>
            </a:r>
            <a:r>
              <a:rPr lang="en-US" b="1" dirty="0" smtClean="0"/>
              <a:t> </a:t>
            </a:r>
            <a:r>
              <a:rPr lang="en-US" dirty="0" smtClean="0"/>
              <a:t>which vary according to the </a:t>
            </a:r>
            <a:r>
              <a:rPr lang="en-US" b="1" i="1" dirty="0" smtClean="0">
                <a:solidFill>
                  <a:srgbClr val="00B050"/>
                </a:solidFill>
              </a:rPr>
              <a:t>time of the day</a:t>
            </a:r>
            <a:r>
              <a:rPr lang="en-US" dirty="0" smtClean="0"/>
              <a:t> is called ‘Time of Day Pricing (TOD).</a:t>
            </a:r>
          </a:p>
          <a:p>
            <a:r>
              <a:rPr lang="en-US" dirty="0" smtClean="0"/>
              <a:t>TOD is already practicing in India for </a:t>
            </a:r>
            <a:r>
              <a:rPr lang="en-US" b="1" i="1" dirty="0" smtClean="0">
                <a:solidFill>
                  <a:srgbClr val="00B050"/>
                </a:solidFill>
              </a:rPr>
              <a:t>HV installation, industries &amp; large commercial installations</a:t>
            </a:r>
          </a:p>
          <a:p>
            <a:r>
              <a:rPr lang="en-US" dirty="0" smtClean="0"/>
              <a:t>Should extend  to other installation India for all types of load.</a:t>
            </a:r>
          </a:p>
          <a:p>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31</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2. Multi-utility power exchange model</a:t>
            </a:r>
          </a:p>
          <a:p>
            <a:r>
              <a:rPr lang="en-US" dirty="0" smtClean="0"/>
              <a:t>All utilities are connected by a grid.</a:t>
            </a:r>
          </a:p>
          <a:p>
            <a:r>
              <a:rPr lang="en-US" dirty="0" smtClean="0"/>
              <a:t>In order to handle or manage the peak demand </a:t>
            </a:r>
            <a:r>
              <a:rPr lang="en-US" b="1" i="1" dirty="0" smtClean="0">
                <a:solidFill>
                  <a:srgbClr val="0000CC"/>
                </a:solidFill>
              </a:rPr>
              <a:t>grid shifting </a:t>
            </a:r>
            <a:r>
              <a:rPr lang="en-US" dirty="0" smtClean="0"/>
              <a:t>is allowed.</a:t>
            </a:r>
          </a:p>
          <a:p>
            <a:r>
              <a:rPr lang="en-US" b="1" i="1" dirty="0" smtClean="0">
                <a:solidFill>
                  <a:srgbClr val="00B050"/>
                </a:solidFill>
              </a:rPr>
              <a:t>Condition:</a:t>
            </a:r>
            <a:r>
              <a:rPr lang="en-US" dirty="0" smtClean="0"/>
              <a:t>-Peak load handling capacity &lt; 10% difference between peak load &amp; average load </a:t>
            </a:r>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32</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b="1" dirty="0" smtClean="0">
                <a:solidFill>
                  <a:srgbClr val="0000CC"/>
                </a:solidFill>
              </a:rPr>
              <a:t>3. Load Management</a:t>
            </a:r>
          </a:p>
          <a:p>
            <a:r>
              <a:rPr lang="en-US" dirty="0" smtClean="0"/>
              <a:t>Change the consumer’s </a:t>
            </a:r>
            <a:r>
              <a:rPr lang="en-US" b="1" i="1" dirty="0" smtClean="0">
                <a:solidFill>
                  <a:srgbClr val="00B050"/>
                </a:solidFill>
              </a:rPr>
              <a:t>electricity use pattern</a:t>
            </a:r>
            <a:r>
              <a:rPr lang="en-US" dirty="0" smtClean="0"/>
              <a:t>.</a:t>
            </a:r>
          </a:p>
          <a:p>
            <a:r>
              <a:rPr lang="en-US" dirty="0" smtClean="0"/>
              <a:t>Technique which improving the </a:t>
            </a:r>
            <a:r>
              <a:rPr lang="en-US" b="1" i="1" dirty="0" smtClean="0">
                <a:solidFill>
                  <a:srgbClr val="0000CC"/>
                </a:solidFill>
              </a:rPr>
              <a:t>effective utilization</a:t>
            </a:r>
            <a:r>
              <a:rPr lang="en-US" dirty="0" smtClean="0"/>
              <a:t> of generating capacity.</a:t>
            </a:r>
          </a:p>
          <a:p>
            <a:r>
              <a:rPr lang="en-US" dirty="0" smtClean="0"/>
              <a:t>Encourage best usage of electricity.</a:t>
            </a:r>
          </a:p>
          <a:p>
            <a:r>
              <a:rPr lang="en-US" dirty="0" smtClean="0"/>
              <a:t>It is for </a:t>
            </a:r>
            <a:r>
              <a:rPr lang="en-US" b="1" i="1" dirty="0" smtClean="0">
                <a:solidFill>
                  <a:srgbClr val="00B050"/>
                </a:solidFill>
              </a:rPr>
              <a:t>reducing outages &amp; improving reliability</a:t>
            </a:r>
            <a:r>
              <a:rPr lang="en-US" dirty="0" smtClean="0"/>
              <a:t>.</a:t>
            </a:r>
          </a:p>
          <a:p>
            <a:r>
              <a:rPr lang="en-US" b="1" i="1" dirty="0" smtClean="0">
                <a:solidFill>
                  <a:srgbClr val="0000CC"/>
                </a:solidFill>
              </a:rPr>
              <a:t>Load management </a:t>
            </a:r>
            <a:r>
              <a:rPr lang="en-US" dirty="0" smtClean="0"/>
              <a:t>involves planning, developing &amp; implementation program.</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33</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3. Load Management</a:t>
            </a:r>
          </a:p>
          <a:p>
            <a:r>
              <a:rPr lang="en-US" dirty="0" smtClean="0"/>
              <a:t>Load factor=    Average load</a:t>
            </a:r>
          </a:p>
          <a:p>
            <a:pPr>
              <a:buNone/>
            </a:pPr>
            <a:r>
              <a:rPr lang="en-US" dirty="0" smtClean="0"/>
              <a:t>                            Maximum demand</a:t>
            </a:r>
          </a:p>
          <a:p>
            <a:r>
              <a:rPr lang="en-US" dirty="0" smtClean="0"/>
              <a:t>Keep the value of </a:t>
            </a:r>
            <a:r>
              <a:rPr lang="en-US" b="1" i="1" dirty="0" smtClean="0">
                <a:solidFill>
                  <a:srgbClr val="0000CC"/>
                </a:solidFill>
              </a:rPr>
              <a:t>load factor </a:t>
            </a:r>
            <a:r>
              <a:rPr lang="en-US" dirty="0" smtClean="0"/>
              <a:t>to be </a:t>
            </a:r>
            <a:r>
              <a:rPr lang="en-US" b="1" i="1" dirty="0" smtClean="0">
                <a:solidFill>
                  <a:srgbClr val="0000CC"/>
                </a:solidFill>
              </a:rPr>
              <a:t>high</a:t>
            </a:r>
            <a:r>
              <a:rPr lang="en-US" dirty="0" smtClean="0"/>
              <a:t>.</a:t>
            </a:r>
          </a:p>
          <a:p>
            <a:r>
              <a:rPr lang="en-US" dirty="0" smtClean="0"/>
              <a:t>Different load control techniques are available</a:t>
            </a:r>
          </a:p>
          <a:p>
            <a:r>
              <a:rPr lang="en-US" dirty="0" smtClean="0"/>
              <a:t>Direct load control technique, local load control technique &amp; distributed load control techniques.</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34</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cxnSp>
        <p:nvCxnSpPr>
          <p:cNvPr id="10" name="Straight Connector 9"/>
          <p:cNvCxnSpPr/>
          <p:nvPr/>
        </p:nvCxnSpPr>
        <p:spPr>
          <a:xfrm>
            <a:off x="3048000" y="2784765"/>
            <a:ext cx="3124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0000CC"/>
                </a:solidFill>
              </a:rPr>
              <a:t>4.Load priority technique</a:t>
            </a:r>
          </a:p>
          <a:p>
            <a:pPr>
              <a:buNone/>
            </a:pPr>
            <a:r>
              <a:rPr lang="en-US" sz="2800" b="1" i="1" dirty="0" smtClean="0">
                <a:solidFill>
                  <a:srgbClr val="00B050"/>
                </a:solidFill>
              </a:rPr>
              <a:t>a) Direct load control technique – </a:t>
            </a:r>
            <a:endParaRPr lang="en-US" sz="2800" dirty="0" smtClean="0"/>
          </a:p>
          <a:p>
            <a:r>
              <a:rPr lang="en-US" sz="2800" dirty="0" smtClean="0"/>
              <a:t>Utility control the consumer’s load without any interaction.</a:t>
            </a:r>
          </a:p>
          <a:p>
            <a:r>
              <a:rPr lang="en-US" sz="2800" dirty="0" err="1" smtClean="0"/>
              <a:t>Eg</a:t>
            </a:r>
            <a:r>
              <a:rPr lang="en-US" sz="2800" dirty="0" smtClean="0"/>
              <a:t>. Power line carrier or ripple control system (using in Europe)</a:t>
            </a:r>
          </a:p>
          <a:p>
            <a:pPr>
              <a:buNone/>
            </a:pPr>
            <a:r>
              <a:rPr lang="en-US" sz="2800" b="1" i="1" dirty="0" smtClean="0">
                <a:solidFill>
                  <a:srgbClr val="00B050"/>
                </a:solidFill>
              </a:rPr>
              <a:t>b) Local load control technique –</a:t>
            </a:r>
          </a:p>
          <a:p>
            <a:r>
              <a:rPr lang="en-US" sz="2800" dirty="0" smtClean="0"/>
              <a:t>Consumer control the load</a:t>
            </a:r>
          </a:p>
          <a:p>
            <a:r>
              <a:rPr lang="en-US" sz="2800" dirty="0" smtClean="0"/>
              <a:t>One method is to have a circuit breaker at the consumer premises </a:t>
            </a:r>
          </a:p>
          <a:p>
            <a:r>
              <a:rPr lang="en-US" sz="2800" dirty="0" smtClean="0"/>
              <a:t>When the load exceed the predetermined value circuit breaker will operate and supply is switched off</a:t>
            </a:r>
            <a:endParaRPr lang="en-US" sz="2800"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35</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4.Load priority technique</a:t>
            </a:r>
          </a:p>
          <a:p>
            <a:pPr>
              <a:buNone/>
            </a:pPr>
            <a:r>
              <a:rPr lang="en-US" sz="2800" b="1" dirty="0" smtClean="0">
                <a:solidFill>
                  <a:srgbClr val="00B050"/>
                </a:solidFill>
              </a:rPr>
              <a:t>c)Distributed control technique</a:t>
            </a:r>
          </a:p>
          <a:p>
            <a:r>
              <a:rPr lang="en-US" sz="2800" dirty="0" smtClean="0"/>
              <a:t>In this techniques consumer control their load in communication with utilities.</a:t>
            </a:r>
          </a:p>
          <a:p>
            <a:r>
              <a:rPr lang="en-US" sz="2800" dirty="0" smtClean="0"/>
              <a:t>Applicable for large industrial consumer.</a:t>
            </a:r>
          </a:p>
          <a:p>
            <a:r>
              <a:rPr lang="en-US" sz="2800" dirty="0" smtClean="0"/>
              <a:t>They have special contract such as interruptible load.</a:t>
            </a:r>
          </a:p>
          <a:p>
            <a:pPr>
              <a:buNone/>
            </a:pPr>
            <a:endParaRPr lang="en-US" b="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36</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5. Peak clipping</a:t>
            </a:r>
            <a:endParaRPr lang="en-US" b="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37</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1026" name="Picture 2" descr="C:\Users\Administrator\Desktop\peak clip1.png"/>
          <p:cNvPicPr>
            <a:picLocks noChangeAspect="1" noChangeArrowheads="1"/>
          </p:cNvPicPr>
          <p:nvPr/>
        </p:nvPicPr>
        <p:blipFill>
          <a:blip r:embed="rId2"/>
          <a:srcRect/>
          <a:stretch>
            <a:fillRect/>
          </a:stretch>
        </p:blipFill>
        <p:spPr bwMode="auto">
          <a:xfrm>
            <a:off x="304800" y="2286000"/>
            <a:ext cx="4141418" cy="1752600"/>
          </a:xfrm>
          <a:prstGeom prst="rect">
            <a:avLst/>
          </a:prstGeom>
          <a:noFill/>
        </p:spPr>
      </p:pic>
      <p:pic>
        <p:nvPicPr>
          <p:cNvPr id="1027" name="Picture 3" descr="C:\Users\Administrator\Desktop\images.jpg"/>
          <p:cNvPicPr>
            <a:picLocks noChangeAspect="1" noChangeArrowheads="1"/>
          </p:cNvPicPr>
          <p:nvPr/>
        </p:nvPicPr>
        <p:blipFill>
          <a:blip r:embed="rId3"/>
          <a:srcRect/>
          <a:stretch>
            <a:fillRect/>
          </a:stretch>
        </p:blipFill>
        <p:spPr bwMode="auto">
          <a:xfrm>
            <a:off x="3732028" y="4267200"/>
            <a:ext cx="3125972" cy="1828800"/>
          </a:xfrm>
          <a:prstGeom prst="rect">
            <a:avLst/>
          </a:prstGeom>
          <a:noFill/>
        </p:spPr>
      </p:pic>
      <p:pic>
        <p:nvPicPr>
          <p:cNvPr id="1028" name="Picture 4" descr="C:\Users\Administrator\Desktop\images.jpg"/>
          <p:cNvPicPr>
            <a:picLocks noChangeAspect="1" noChangeArrowheads="1"/>
          </p:cNvPicPr>
          <p:nvPr/>
        </p:nvPicPr>
        <p:blipFill>
          <a:blip r:embed="rId4"/>
          <a:srcRect/>
          <a:stretch>
            <a:fillRect/>
          </a:stretch>
        </p:blipFill>
        <p:spPr bwMode="auto">
          <a:xfrm>
            <a:off x="5629275" y="2276475"/>
            <a:ext cx="2981325" cy="1533525"/>
          </a:xfrm>
          <a:prstGeom prst="rect">
            <a:avLst/>
          </a:prstGeom>
          <a:noFill/>
        </p:spPr>
      </p:pic>
      <p:sp>
        <p:nvSpPr>
          <p:cNvPr id="10" name="TextBox 9"/>
          <p:cNvSpPr txBox="1"/>
          <p:nvPr/>
        </p:nvSpPr>
        <p:spPr>
          <a:xfrm>
            <a:off x="152400" y="4791670"/>
            <a:ext cx="3581400" cy="923330"/>
          </a:xfrm>
          <a:prstGeom prst="rect">
            <a:avLst/>
          </a:prstGeom>
          <a:noFill/>
        </p:spPr>
        <p:txBody>
          <a:bodyPr wrap="square" rtlCol="0">
            <a:spAutoFit/>
          </a:bodyPr>
          <a:lstStyle/>
          <a:p>
            <a:pPr>
              <a:buFont typeface="Arial" pitchFamily="34" charset="0"/>
              <a:buChar char="•"/>
            </a:pPr>
            <a:r>
              <a:rPr lang="en-US" dirty="0" smtClean="0"/>
              <a:t>Reduction in peak demand</a:t>
            </a:r>
          </a:p>
          <a:p>
            <a:pPr>
              <a:buFont typeface="Arial" pitchFamily="34" charset="0"/>
              <a:buChar char="•"/>
            </a:pPr>
            <a:r>
              <a:rPr lang="en-US" dirty="0" smtClean="0"/>
              <a:t>Controlling the equipments</a:t>
            </a:r>
          </a:p>
          <a:p>
            <a:pPr>
              <a:buFont typeface="Arial" pitchFamily="34" charset="0"/>
              <a:buChar char="•"/>
            </a:pPr>
            <a:r>
              <a:rPr lang="en-US" dirty="0" smtClean="0"/>
              <a:t>Controlled tariff rate</a:t>
            </a:r>
            <a:endParaRPr lang="en-US" dirty="0"/>
          </a:p>
        </p:txBody>
      </p:sp>
      <p:pic>
        <p:nvPicPr>
          <p:cNvPr id="11" name="Picture 2"/>
          <p:cNvPicPr>
            <a:picLocks noChangeAspect="1" noChangeArrowheads="1"/>
          </p:cNvPicPr>
          <p:nvPr/>
        </p:nvPicPr>
        <p:blipFill>
          <a:blip r:embed="rId5"/>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smtClean="0">
                <a:solidFill>
                  <a:srgbClr val="0000CC"/>
                </a:solidFill>
              </a:rPr>
              <a:t>5. Peak clipping</a:t>
            </a:r>
          </a:p>
          <a:p>
            <a:r>
              <a:rPr lang="en-US" dirty="0" smtClean="0"/>
              <a:t>Shifting electricity consumption from peak to non peak hours.</a:t>
            </a:r>
          </a:p>
          <a:p>
            <a:r>
              <a:rPr lang="en-US" dirty="0" smtClean="0"/>
              <a:t>One of the </a:t>
            </a:r>
            <a:r>
              <a:rPr lang="en-US" b="1" i="1" dirty="0" smtClean="0">
                <a:solidFill>
                  <a:srgbClr val="00B050"/>
                </a:solidFill>
              </a:rPr>
              <a:t>classical form of load management</a:t>
            </a:r>
            <a:r>
              <a:rPr lang="en-US" dirty="0" smtClean="0"/>
              <a:t>.</a:t>
            </a:r>
          </a:p>
          <a:p>
            <a:r>
              <a:rPr lang="en-US" dirty="0" smtClean="0"/>
              <a:t>Here some consumer's appliances switched off by </a:t>
            </a:r>
            <a:r>
              <a:rPr lang="en-US" b="1" i="1" dirty="0" smtClean="0">
                <a:solidFill>
                  <a:srgbClr val="00B050"/>
                </a:solidFill>
              </a:rPr>
              <a:t>direct load control technique</a:t>
            </a:r>
            <a:r>
              <a:rPr lang="en-US" dirty="0" smtClean="0"/>
              <a:t>.</a:t>
            </a:r>
          </a:p>
          <a:p>
            <a:r>
              <a:rPr lang="en-US" dirty="0" smtClean="0"/>
              <a:t>It will be more beneficial for </a:t>
            </a:r>
            <a:r>
              <a:rPr lang="en-US" b="1" i="1" dirty="0" smtClean="0">
                <a:solidFill>
                  <a:srgbClr val="00B050"/>
                </a:solidFill>
              </a:rPr>
              <a:t>large industrial consumers.</a:t>
            </a:r>
          </a:p>
          <a:p>
            <a:pPr>
              <a:buNone/>
            </a:pPr>
            <a:endParaRPr lang="en-US" dirty="0" smtClean="0"/>
          </a:p>
          <a:p>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38</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6.Load shifting</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39</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1026" name="Picture 2" descr="C:\Users\Administrator\Desktop\index.png"/>
          <p:cNvPicPr>
            <a:picLocks noChangeAspect="1" noChangeArrowheads="1"/>
          </p:cNvPicPr>
          <p:nvPr/>
        </p:nvPicPr>
        <p:blipFill>
          <a:blip r:embed="rId2"/>
          <a:srcRect/>
          <a:stretch>
            <a:fillRect/>
          </a:stretch>
        </p:blipFill>
        <p:spPr bwMode="auto">
          <a:xfrm>
            <a:off x="3780009" y="4095750"/>
            <a:ext cx="5135391" cy="2228850"/>
          </a:xfrm>
          <a:prstGeom prst="rect">
            <a:avLst/>
          </a:prstGeom>
          <a:noFill/>
        </p:spPr>
      </p:pic>
      <p:pic>
        <p:nvPicPr>
          <p:cNvPr id="1027" name="Picture 3" descr="C:\Users\Administrator\Desktop\images1.jpg"/>
          <p:cNvPicPr>
            <a:picLocks noChangeAspect="1" noChangeArrowheads="1"/>
          </p:cNvPicPr>
          <p:nvPr/>
        </p:nvPicPr>
        <p:blipFill>
          <a:blip r:embed="rId3"/>
          <a:srcRect/>
          <a:stretch>
            <a:fillRect/>
          </a:stretch>
        </p:blipFill>
        <p:spPr bwMode="auto">
          <a:xfrm>
            <a:off x="3048000" y="1143000"/>
            <a:ext cx="6035040" cy="2514600"/>
          </a:xfrm>
          <a:prstGeom prst="rect">
            <a:avLst/>
          </a:prstGeom>
          <a:noFill/>
        </p:spPr>
      </p:pic>
      <p:sp>
        <p:nvSpPr>
          <p:cNvPr id="10" name="TextBox 9"/>
          <p:cNvSpPr txBox="1"/>
          <p:nvPr/>
        </p:nvSpPr>
        <p:spPr>
          <a:xfrm>
            <a:off x="152400" y="2743200"/>
            <a:ext cx="3581400" cy="1200329"/>
          </a:xfrm>
          <a:prstGeom prst="rect">
            <a:avLst/>
          </a:prstGeom>
          <a:noFill/>
        </p:spPr>
        <p:txBody>
          <a:bodyPr wrap="square" rtlCol="0">
            <a:spAutoFit/>
          </a:bodyPr>
          <a:lstStyle/>
          <a:p>
            <a:pPr>
              <a:buFont typeface="Arial" pitchFamily="34" charset="0"/>
              <a:buChar char="•"/>
            </a:pPr>
            <a:r>
              <a:rPr lang="en-US" sz="2400" dirty="0" smtClean="0"/>
              <a:t>Increasing load during off   </a:t>
            </a:r>
          </a:p>
          <a:p>
            <a:r>
              <a:rPr lang="en-US" sz="2400" dirty="0" smtClean="0"/>
              <a:t>  peak  hours</a:t>
            </a:r>
          </a:p>
          <a:p>
            <a:pPr>
              <a:buFont typeface="Arial" pitchFamily="34" charset="0"/>
              <a:buChar char="•"/>
            </a:pPr>
            <a:r>
              <a:rPr lang="en-US" sz="2400" dirty="0" smtClean="0"/>
              <a:t>Building off peak loads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5257800"/>
          </a:xfrm>
        </p:spPr>
        <p:txBody>
          <a:bodyPr>
            <a:normAutofit/>
          </a:bodyPr>
          <a:lstStyle/>
          <a:p>
            <a:r>
              <a:rPr lang="en-US" dirty="0" smtClean="0"/>
              <a:t>Peak demand management does not necessarily decrease total energy consumption, but could be expected to </a:t>
            </a:r>
            <a:r>
              <a:rPr lang="en-US" b="1" i="1" dirty="0" smtClean="0">
                <a:solidFill>
                  <a:srgbClr val="0000CC"/>
                </a:solidFill>
              </a:rPr>
              <a:t>reduce the need for investments in networks.</a:t>
            </a:r>
          </a:p>
          <a:p>
            <a:r>
              <a:rPr lang="en-US" dirty="0" smtClean="0"/>
              <a:t>Use of </a:t>
            </a:r>
            <a:r>
              <a:rPr lang="en-US" b="1" i="1" dirty="0" smtClean="0">
                <a:solidFill>
                  <a:srgbClr val="0000CC"/>
                </a:solidFill>
              </a:rPr>
              <a:t>energy storage units </a:t>
            </a:r>
            <a:r>
              <a:rPr lang="en-US" dirty="0" smtClean="0"/>
              <a:t>to store energy during off-peak hours and discharge them during peak hours.</a:t>
            </a:r>
          </a:p>
          <a:p>
            <a:r>
              <a:rPr lang="en-US" dirty="0" smtClean="0"/>
              <a:t>The term DSM was coined following the time of the 1973 energy crisis and 1979 energy crisis. </a:t>
            </a:r>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Introduction to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6.Load shifting</a:t>
            </a:r>
          </a:p>
          <a:p>
            <a:r>
              <a:rPr lang="en-US" dirty="0" smtClean="0"/>
              <a:t>Reduction of utility loads during period of peak demand.</a:t>
            </a:r>
          </a:p>
          <a:p>
            <a:r>
              <a:rPr lang="en-US" dirty="0" smtClean="0"/>
              <a:t>Building the load in off peak period</a:t>
            </a:r>
          </a:p>
          <a:p>
            <a:r>
              <a:rPr lang="en-US" dirty="0" smtClean="0"/>
              <a:t>Some appliances switched off during peak demand.</a:t>
            </a:r>
          </a:p>
          <a:p>
            <a:pPr>
              <a:buNone/>
            </a:pPr>
            <a:endParaRPr lang="en-US" dirty="0" smtClean="0"/>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40</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7.Valley filling</a:t>
            </a:r>
          </a:p>
          <a:p>
            <a:pPr>
              <a:buNone/>
            </a:pPr>
            <a:endParaRPr lang="en-US" b="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41</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2050" name="Picture 2"/>
          <p:cNvPicPr>
            <a:picLocks noChangeAspect="1" noChangeArrowheads="1"/>
          </p:cNvPicPr>
          <p:nvPr/>
        </p:nvPicPr>
        <p:blipFill>
          <a:blip r:embed="rId2"/>
          <a:srcRect/>
          <a:stretch>
            <a:fillRect/>
          </a:stretch>
        </p:blipFill>
        <p:spPr bwMode="auto">
          <a:xfrm>
            <a:off x="533400" y="2590800"/>
            <a:ext cx="3644252" cy="3200400"/>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4800600" y="2705100"/>
            <a:ext cx="3892794" cy="2400300"/>
          </a:xfrm>
          <a:prstGeom prst="rect">
            <a:avLst/>
          </a:prstGeom>
          <a:noFill/>
          <a:ln w="9525">
            <a:noFill/>
            <a:miter lim="800000"/>
            <a:headEnd/>
            <a:tailEnd/>
          </a:ln>
          <a:effectLst/>
        </p:spPr>
      </p:pic>
      <p:sp>
        <p:nvSpPr>
          <p:cNvPr id="10" name="TextBox 9"/>
          <p:cNvSpPr txBox="1"/>
          <p:nvPr/>
        </p:nvSpPr>
        <p:spPr>
          <a:xfrm>
            <a:off x="609600" y="4876800"/>
            <a:ext cx="4267200" cy="1200329"/>
          </a:xfrm>
          <a:prstGeom prst="rect">
            <a:avLst/>
          </a:prstGeom>
          <a:noFill/>
        </p:spPr>
        <p:txBody>
          <a:bodyPr wrap="square" rtlCol="0">
            <a:spAutoFit/>
          </a:bodyPr>
          <a:lstStyle/>
          <a:p>
            <a:pPr>
              <a:buFont typeface="Arial" pitchFamily="34" charset="0"/>
              <a:buChar char="•"/>
            </a:pPr>
            <a:r>
              <a:rPr lang="en-US" sz="2400" dirty="0" smtClean="0"/>
              <a:t>Increasing load during off peak </a:t>
            </a:r>
          </a:p>
          <a:p>
            <a:r>
              <a:rPr lang="en-US" sz="2400" dirty="0" smtClean="0"/>
              <a:t>  hours</a:t>
            </a:r>
          </a:p>
          <a:p>
            <a:pPr>
              <a:buFont typeface="Arial" pitchFamily="34" charset="0"/>
              <a:buChar char="•"/>
            </a:pPr>
            <a:r>
              <a:rPr lang="en-US" sz="2400" dirty="0" smtClean="0"/>
              <a:t>Building off peak loads</a:t>
            </a:r>
          </a:p>
        </p:txBody>
      </p:sp>
      <p:pic>
        <p:nvPicPr>
          <p:cNvPr id="11" name="Picture 2"/>
          <p:cNvPicPr>
            <a:picLocks noChangeAspect="1" noChangeArrowheads="1"/>
          </p:cNvPicPr>
          <p:nvPr/>
        </p:nvPicPr>
        <p:blipFill>
          <a:blip r:embed="rId4"/>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7.Valley filling</a:t>
            </a:r>
          </a:p>
          <a:p>
            <a:r>
              <a:rPr lang="en-US" dirty="0" smtClean="0"/>
              <a:t>Improve the </a:t>
            </a:r>
            <a:r>
              <a:rPr lang="en-US" b="1" i="1" dirty="0" smtClean="0">
                <a:solidFill>
                  <a:srgbClr val="00B050"/>
                </a:solidFill>
              </a:rPr>
              <a:t>load factor</a:t>
            </a:r>
            <a:r>
              <a:rPr lang="en-US" dirty="0" smtClean="0"/>
              <a:t>.</a:t>
            </a:r>
          </a:p>
          <a:p>
            <a:r>
              <a:rPr lang="en-US" dirty="0" smtClean="0"/>
              <a:t>Building load in </a:t>
            </a:r>
            <a:r>
              <a:rPr lang="en-US" b="1" i="1" dirty="0" smtClean="0">
                <a:solidFill>
                  <a:srgbClr val="00B050"/>
                </a:solidFill>
              </a:rPr>
              <a:t>off peak period</a:t>
            </a:r>
            <a:r>
              <a:rPr lang="en-US" dirty="0" smtClean="0"/>
              <a:t>.</a:t>
            </a:r>
          </a:p>
          <a:p>
            <a:r>
              <a:rPr lang="en-US" dirty="0" smtClean="0"/>
              <a:t>Some heavy appliances (irrigation pump, water heaters etc) are switched off during peak hours &amp; switched on during off peak hours.</a:t>
            </a:r>
          </a:p>
          <a:p>
            <a:r>
              <a:rPr lang="en-US" dirty="0" smtClean="0"/>
              <a:t>This technique is known as </a:t>
            </a:r>
            <a:r>
              <a:rPr lang="en-US" b="1" i="1" dirty="0" smtClean="0">
                <a:solidFill>
                  <a:srgbClr val="00B050"/>
                </a:solidFill>
              </a:rPr>
              <a:t>valley filling</a:t>
            </a:r>
            <a:r>
              <a:rPr lang="en-US" dirty="0" smtClean="0"/>
              <a:t>.</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42</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00CC"/>
                </a:solidFill>
              </a:rPr>
              <a:t>8. Strategic Energy Conservation</a:t>
            </a:r>
          </a:p>
          <a:p>
            <a:r>
              <a:rPr lang="en-US" dirty="0" smtClean="0"/>
              <a:t>Conserve the energy</a:t>
            </a:r>
          </a:p>
          <a:p>
            <a:r>
              <a:rPr lang="en-US" dirty="0" err="1" smtClean="0"/>
              <a:t>Eg</a:t>
            </a:r>
            <a:r>
              <a:rPr lang="en-US" dirty="0" smtClean="0"/>
              <a:t>. Photo sensitive switches for street light</a:t>
            </a:r>
          </a:p>
          <a:p>
            <a:r>
              <a:rPr lang="en-US" dirty="0" smtClean="0"/>
              <a:t>Reduce KVAR of the load.</a:t>
            </a:r>
          </a:p>
          <a:p>
            <a:pPr>
              <a:buNone/>
            </a:pPr>
            <a:endParaRPr lang="en-US" dirty="0" smtClean="0"/>
          </a:p>
          <a:p>
            <a:endParaRPr lang="en-US" dirty="0" smtClean="0"/>
          </a:p>
          <a:p>
            <a:pPr>
              <a:buNone/>
            </a:pPr>
            <a:r>
              <a:rPr lang="en-US" b="1" i="1" dirty="0" smtClean="0">
                <a:solidFill>
                  <a:srgbClr val="0000CC"/>
                </a:solidFill>
              </a:rPr>
              <a:t> </a:t>
            </a:r>
            <a:endParaRPr lang="en-US" b="1" i="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43</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2576262" y="3837710"/>
            <a:ext cx="4482765" cy="2590800"/>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00CC"/>
                </a:solidFill>
              </a:rPr>
              <a:t>9. Strategic load growth</a:t>
            </a:r>
          </a:p>
          <a:p>
            <a:r>
              <a:rPr lang="en-US" dirty="0" smtClean="0"/>
              <a:t>Support for valley filling</a:t>
            </a:r>
          </a:p>
          <a:p>
            <a:r>
              <a:rPr lang="en-US" dirty="0" smtClean="0"/>
              <a:t>Meet the load requirement</a:t>
            </a:r>
          </a:p>
          <a:p>
            <a:endParaRPr lang="en-US" dirty="0" smtClean="0"/>
          </a:p>
          <a:p>
            <a:pPr>
              <a:buNone/>
            </a:pPr>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44</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9" name="Picture 3"/>
          <p:cNvPicPr>
            <a:picLocks noChangeAspect="1" noChangeArrowheads="1"/>
          </p:cNvPicPr>
          <p:nvPr/>
        </p:nvPicPr>
        <p:blipFill>
          <a:blip r:embed="rId2"/>
          <a:srcRect/>
          <a:stretch>
            <a:fillRect/>
          </a:stretch>
        </p:blipFill>
        <p:spPr bwMode="auto">
          <a:xfrm>
            <a:off x="685800" y="3581400"/>
            <a:ext cx="4196443" cy="274320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00CC"/>
                </a:solidFill>
              </a:rPr>
              <a:t>10.Flexible load shape</a:t>
            </a:r>
          </a:p>
          <a:p>
            <a:r>
              <a:rPr lang="en-US" dirty="0" smtClean="0"/>
              <a:t>The utility is allowed to adjust</a:t>
            </a:r>
          </a:p>
          <a:p>
            <a:pPr>
              <a:buNone/>
            </a:pPr>
            <a:r>
              <a:rPr lang="en-US" dirty="0" smtClean="0"/>
              <a:t>    the load shape to meet the </a:t>
            </a:r>
          </a:p>
          <a:p>
            <a:pPr>
              <a:buNone/>
            </a:pPr>
            <a:r>
              <a:rPr lang="en-US" dirty="0" smtClean="0"/>
              <a:t>     reliability constraints.</a:t>
            </a:r>
          </a:p>
          <a:p>
            <a:r>
              <a:rPr lang="en-US" dirty="0" smtClean="0"/>
              <a:t>The consumers are given incentives for reduced level of service.</a:t>
            </a:r>
          </a:p>
          <a:p>
            <a:pPr>
              <a:buNone/>
            </a:pPr>
            <a:endParaRPr lang="en-US" b="1" i="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45</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3074" name="Picture 2" descr="C:\Users\Administrator\Desktop\index11.jpg"/>
          <p:cNvPicPr>
            <a:picLocks noChangeAspect="1" noChangeArrowheads="1"/>
          </p:cNvPicPr>
          <p:nvPr/>
        </p:nvPicPr>
        <p:blipFill>
          <a:blip r:embed="rId2"/>
          <a:srcRect/>
          <a:stretch>
            <a:fillRect/>
          </a:stretch>
        </p:blipFill>
        <p:spPr bwMode="auto">
          <a:xfrm>
            <a:off x="5867400" y="1143000"/>
            <a:ext cx="2667000" cy="2400300"/>
          </a:xfrm>
          <a:prstGeom prst="rect">
            <a:avLst/>
          </a:prstGeom>
          <a:noFill/>
        </p:spPr>
      </p:pic>
      <p:pic>
        <p:nvPicPr>
          <p:cNvPr id="9" name="Picture 4"/>
          <p:cNvPicPr>
            <a:picLocks noChangeAspect="1" noChangeArrowheads="1"/>
          </p:cNvPicPr>
          <p:nvPr/>
        </p:nvPicPr>
        <p:blipFill>
          <a:blip r:embed="rId3"/>
          <a:srcRect/>
          <a:stretch>
            <a:fillRect/>
          </a:stretch>
        </p:blipFill>
        <p:spPr bwMode="auto">
          <a:xfrm>
            <a:off x="5943600" y="4800600"/>
            <a:ext cx="2384879"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b="1" i="1" dirty="0" smtClean="0">
                <a:solidFill>
                  <a:srgbClr val="0000CC"/>
                </a:solidFill>
              </a:rPr>
              <a:t>11. Energy Efficiency Improvement </a:t>
            </a:r>
          </a:p>
          <a:p>
            <a:pPr marL="514350" indent="-514350">
              <a:lnSpc>
                <a:spcPct val="200000"/>
              </a:lnSpc>
              <a:buAutoNum type="alphaLcParenBoth"/>
            </a:pPr>
            <a:r>
              <a:rPr lang="en-US" b="1" i="1" dirty="0" smtClean="0">
                <a:solidFill>
                  <a:srgbClr val="990000"/>
                </a:solidFill>
              </a:rPr>
              <a:t>End use energy conservation</a:t>
            </a:r>
          </a:p>
          <a:p>
            <a:pPr marL="514350" indent="-514350">
              <a:lnSpc>
                <a:spcPct val="200000"/>
              </a:lnSpc>
              <a:buFont typeface="Arial" pitchFamily="34" charset="0"/>
              <a:buAutoNum type="alphaLcParenBoth"/>
            </a:pPr>
            <a:r>
              <a:rPr lang="en-US" b="1" i="1" dirty="0" smtClean="0">
                <a:solidFill>
                  <a:srgbClr val="990000"/>
                </a:solidFill>
              </a:rPr>
              <a:t>Least cost utility programs</a:t>
            </a:r>
          </a:p>
          <a:p>
            <a:pPr marL="514350" indent="-514350">
              <a:lnSpc>
                <a:spcPct val="200000"/>
              </a:lnSpc>
              <a:buFont typeface="Arial" pitchFamily="34" charset="0"/>
              <a:buAutoNum type="alphaLcParenBoth"/>
            </a:pPr>
            <a:r>
              <a:rPr lang="en-US" b="1" i="1" dirty="0" smtClean="0">
                <a:solidFill>
                  <a:srgbClr val="990000"/>
                </a:solidFill>
              </a:rPr>
              <a:t>Promotion of high energy efficiency technologies</a:t>
            </a:r>
          </a:p>
          <a:p>
            <a:pPr marL="514350" indent="-514350">
              <a:buNone/>
            </a:pPr>
            <a:endParaRPr lang="en-US" b="1" i="1" dirty="0" smtClean="0">
              <a:solidFill>
                <a:srgbClr val="990000"/>
              </a:solidFill>
            </a:endParaRPr>
          </a:p>
          <a:p>
            <a:pPr marL="514350" indent="-514350">
              <a:buAutoNum type="alphaLcParenBoth"/>
            </a:pPr>
            <a:endParaRPr lang="en-US" b="1" i="1" dirty="0" smtClean="0">
              <a:solidFill>
                <a:srgbClr val="990000"/>
              </a:solidFill>
            </a:endParaRPr>
          </a:p>
          <a:p>
            <a:pPr>
              <a:buNone/>
            </a:pPr>
            <a:endParaRPr lang="en-US" b="1" i="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46</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i="1" dirty="0" smtClean="0">
                <a:solidFill>
                  <a:srgbClr val="0000CC"/>
                </a:solidFill>
              </a:rPr>
              <a:t>11. Energy Efficiency Improvement </a:t>
            </a:r>
          </a:p>
          <a:p>
            <a:pPr>
              <a:buNone/>
            </a:pPr>
            <a:r>
              <a:rPr lang="en-US" sz="3000" b="1" i="1" dirty="0" smtClean="0">
                <a:solidFill>
                  <a:srgbClr val="990000"/>
                </a:solidFill>
              </a:rPr>
              <a:t>(a) End use energy conservation</a:t>
            </a:r>
          </a:p>
          <a:p>
            <a:r>
              <a:rPr lang="en-US" dirty="0" smtClean="0"/>
              <a:t>Reduce the electricity consumption of </a:t>
            </a:r>
            <a:r>
              <a:rPr lang="en-US" b="1" i="1" dirty="0" smtClean="0"/>
              <a:t>consumers side.</a:t>
            </a:r>
          </a:p>
          <a:p>
            <a:r>
              <a:rPr lang="en-US" dirty="0" smtClean="0"/>
              <a:t>Reduce electricity bill for consumers</a:t>
            </a:r>
          </a:p>
          <a:p>
            <a:r>
              <a:rPr lang="en-US" dirty="0" smtClean="0"/>
              <a:t>Utilities and governments undertake </a:t>
            </a:r>
            <a:r>
              <a:rPr lang="en-US" b="1" i="1" dirty="0" smtClean="0">
                <a:solidFill>
                  <a:srgbClr val="990000"/>
                </a:solidFill>
              </a:rPr>
              <a:t>various programs</a:t>
            </a:r>
            <a:r>
              <a:rPr lang="en-US" dirty="0" smtClean="0"/>
              <a:t> like </a:t>
            </a:r>
            <a:r>
              <a:rPr lang="en-US" b="1" i="1" dirty="0" smtClean="0"/>
              <a:t>education </a:t>
            </a:r>
            <a:r>
              <a:rPr lang="en-US" b="1" i="1" dirty="0" err="1" smtClean="0"/>
              <a:t>programes</a:t>
            </a:r>
            <a:r>
              <a:rPr lang="en-US" b="1" i="1" dirty="0" smtClean="0"/>
              <a:t>, subsidies for energy efficient equipments, developing energy efficient equipments, equipment efficiency standards </a:t>
            </a:r>
            <a:r>
              <a:rPr lang="en-US" dirty="0" smtClean="0"/>
              <a:t> etc.</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47</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00CC"/>
                </a:solidFill>
              </a:rPr>
              <a:t>11. Energy Efficiency Improvement </a:t>
            </a:r>
          </a:p>
          <a:p>
            <a:pPr>
              <a:buNone/>
            </a:pPr>
            <a:r>
              <a:rPr lang="en-US" sz="2800" b="1" i="1" dirty="0" smtClean="0">
                <a:solidFill>
                  <a:srgbClr val="990000"/>
                </a:solidFill>
              </a:rPr>
              <a:t>(b) Least cost utility programs</a:t>
            </a:r>
          </a:p>
          <a:p>
            <a:r>
              <a:rPr lang="en-US" dirty="0" smtClean="0"/>
              <a:t>Supply side efficiency improvement</a:t>
            </a:r>
          </a:p>
          <a:p>
            <a:r>
              <a:rPr lang="en-US" dirty="0" smtClean="0"/>
              <a:t>Addition of new project</a:t>
            </a:r>
          </a:p>
          <a:p>
            <a:r>
              <a:rPr lang="en-US" dirty="0" smtClean="0"/>
              <a:t>Research on energy efficient equipment</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48</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i="1" dirty="0" smtClean="0">
                <a:solidFill>
                  <a:srgbClr val="0000CC"/>
                </a:solidFill>
              </a:rPr>
              <a:t>11. Energy Efficiency Improvement </a:t>
            </a:r>
          </a:p>
          <a:p>
            <a:pPr>
              <a:buNone/>
            </a:pPr>
            <a:r>
              <a:rPr lang="en-US" b="1" i="1" dirty="0" smtClean="0">
                <a:solidFill>
                  <a:srgbClr val="990000"/>
                </a:solidFill>
              </a:rPr>
              <a:t>(c) Promotion of high energy efficiency technologies</a:t>
            </a:r>
          </a:p>
          <a:p>
            <a:r>
              <a:rPr lang="en-US" dirty="0" smtClean="0"/>
              <a:t>High energy efficient technologies has been implemented in many of the countries.</a:t>
            </a:r>
          </a:p>
          <a:p>
            <a:r>
              <a:rPr lang="en-US" dirty="0" smtClean="0"/>
              <a:t>A few energy efficient technologies are </a:t>
            </a:r>
            <a:r>
              <a:rPr lang="en-US" b="1" i="1" dirty="0" smtClean="0"/>
              <a:t>electronic ballast for fluorescent light, variable speed drive using power electronic devices </a:t>
            </a:r>
            <a:r>
              <a:rPr lang="en-US" dirty="0" smtClean="0"/>
              <a:t>etc.</a:t>
            </a:r>
          </a:p>
          <a:p>
            <a:pPr>
              <a:buNone/>
            </a:pPr>
            <a:endParaRPr lang="en-US" b="1" i="1" dirty="0" smtClean="0">
              <a:solidFill>
                <a:srgbClr val="990000"/>
              </a:solidFill>
            </a:endParaRPr>
          </a:p>
          <a:p>
            <a:pPr>
              <a:buNone/>
            </a:pPr>
            <a:endParaRPr lang="en-US" b="1" i="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49</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t>Demand Side Management was introduced publicly by </a:t>
            </a:r>
            <a:r>
              <a:rPr lang="en-US" b="1" i="1" dirty="0" smtClean="0">
                <a:solidFill>
                  <a:srgbClr val="0000CC"/>
                </a:solidFill>
              </a:rPr>
              <a:t>Electric Power Research Institute (EPRI) </a:t>
            </a:r>
            <a:r>
              <a:rPr lang="en-US" dirty="0" smtClean="0"/>
              <a:t>in the 1980s.</a:t>
            </a:r>
          </a:p>
          <a:p>
            <a:r>
              <a:rPr lang="en-US" dirty="0" smtClean="0"/>
              <a:t>Nowadays, DSM technologies become increasingly feasible due to the integration of information and communications technology and power system, resulting in a new term: </a:t>
            </a:r>
            <a:r>
              <a:rPr lang="en-US" b="1" i="1" dirty="0" smtClean="0">
                <a:solidFill>
                  <a:srgbClr val="0000CC"/>
                </a:solidFill>
              </a:rPr>
              <a:t>Smart Grid.</a:t>
            </a:r>
          </a:p>
          <a:p>
            <a:r>
              <a:rPr lang="en-US" b="1" i="1" dirty="0" smtClean="0">
                <a:solidFill>
                  <a:srgbClr val="0000CC"/>
                </a:solidFill>
              </a:rPr>
              <a:t>Definition</a:t>
            </a:r>
            <a:r>
              <a:rPr lang="en-US" dirty="0" smtClean="0"/>
              <a:t> - DSM (Demand Side Management) is the </a:t>
            </a:r>
            <a:r>
              <a:rPr lang="en-US" b="1" i="1" dirty="0" smtClean="0"/>
              <a:t>'Scientific control of usage and demand of Electricity, for achieving better load factor and economy, by the Licensee/Supplier'.</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Introduction to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i="1" dirty="0" smtClean="0">
                <a:solidFill>
                  <a:srgbClr val="0000CC"/>
                </a:solidFill>
              </a:rPr>
              <a:t>11. Energy Efficiency Improvement</a:t>
            </a:r>
          </a:p>
          <a:p>
            <a:pPr>
              <a:buNone/>
            </a:pPr>
            <a:r>
              <a:rPr lang="en-US" b="1" i="1" dirty="0" smtClean="0">
                <a:solidFill>
                  <a:srgbClr val="990000"/>
                </a:solidFill>
              </a:rPr>
              <a:t>(c) Promotion of high energy efficiency technologies</a:t>
            </a:r>
          </a:p>
          <a:p>
            <a:pPr>
              <a:buNone/>
            </a:pPr>
            <a:r>
              <a:rPr lang="en-US" sz="3900" b="1" i="1" dirty="0" smtClean="0">
                <a:solidFill>
                  <a:srgbClr val="0000CC"/>
                </a:solidFill>
              </a:rPr>
              <a:t>- </a:t>
            </a:r>
            <a:r>
              <a:rPr lang="en-US" sz="3500" b="1" i="1" dirty="0" smtClean="0"/>
              <a:t>Energy conservation opportunities in illumination system </a:t>
            </a:r>
          </a:p>
          <a:p>
            <a:r>
              <a:rPr lang="en-US" dirty="0" smtClean="0"/>
              <a:t>Lumen efficiency of incandescent lamp=12lumen/watts &amp; CFL = 60-70 lumen/watts</a:t>
            </a:r>
          </a:p>
          <a:p>
            <a:r>
              <a:rPr lang="en-US" dirty="0" smtClean="0"/>
              <a:t>Use CFL to achieve higher efficiency &amp; long life</a:t>
            </a:r>
          </a:p>
          <a:p>
            <a:r>
              <a:rPr lang="en-US" dirty="0" smtClean="0"/>
              <a:t>CFL is </a:t>
            </a:r>
            <a:r>
              <a:rPr lang="en-US" dirty="0" err="1" smtClean="0"/>
              <a:t>ecofriendly</a:t>
            </a:r>
            <a:endParaRPr lang="en-US" dirty="0" smtClean="0"/>
          </a:p>
          <a:p>
            <a:r>
              <a:rPr lang="en-US" dirty="0" err="1" smtClean="0"/>
              <a:t>Colour</a:t>
            </a:r>
            <a:r>
              <a:rPr lang="en-US" dirty="0" smtClean="0"/>
              <a:t> rendering property</a:t>
            </a:r>
          </a:p>
          <a:p>
            <a:endParaRPr lang="en-US" dirty="0" smtClean="0"/>
          </a:p>
        </p:txBody>
      </p:sp>
      <p:sp>
        <p:nvSpPr>
          <p:cNvPr id="6" name="Slide Number Placeholder 5"/>
          <p:cNvSpPr>
            <a:spLocks noGrp="1"/>
          </p:cNvSpPr>
          <p:nvPr>
            <p:ph type="sldNum" sz="quarter" idx="12"/>
          </p:nvPr>
        </p:nvSpPr>
        <p:spPr/>
        <p:txBody>
          <a:bodyPr/>
          <a:lstStyle/>
          <a:p>
            <a:fld id="{63F6364C-5E98-4953-9B67-EF2B53DD04A5}" type="slidenum">
              <a:rPr lang="en-US" smtClean="0"/>
              <a:pPr/>
              <a:t>50</a:t>
            </a:fld>
            <a:endParaRPr lang="en-US"/>
          </a:p>
        </p:txBody>
      </p:sp>
      <p:sp>
        <p:nvSpPr>
          <p:cNvPr id="7" name="Title 1"/>
          <p:cNvSpPr>
            <a:spLocks noGrp="1"/>
          </p:cNvSpPr>
          <p:nvPr>
            <p:ph type="title"/>
          </p:nvPr>
        </p:nvSpPr>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i="1" dirty="0" smtClean="0">
                <a:solidFill>
                  <a:srgbClr val="0000CC"/>
                </a:solidFill>
              </a:rPr>
              <a:t>11. Energy Efficiency Improvement</a:t>
            </a:r>
          </a:p>
          <a:p>
            <a:pPr>
              <a:buNone/>
            </a:pPr>
            <a:r>
              <a:rPr lang="en-US" b="1" i="1" dirty="0" smtClean="0">
                <a:solidFill>
                  <a:srgbClr val="990000"/>
                </a:solidFill>
              </a:rPr>
              <a:t>(c) Promotion of high energy efficiency technologies</a:t>
            </a:r>
          </a:p>
          <a:p>
            <a:pPr>
              <a:buFontTx/>
              <a:buChar char="-"/>
            </a:pPr>
            <a:r>
              <a:rPr lang="en-US" b="1" i="1" dirty="0" smtClean="0"/>
              <a:t>Energy conservation opportunities in illumination system </a:t>
            </a:r>
          </a:p>
          <a:p>
            <a:r>
              <a:rPr lang="en-US" dirty="0" smtClean="0"/>
              <a:t>Remove </a:t>
            </a:r>
            <a:r>
              <a:rPr lang="en-US" b="1" i="1" dirty="0" smtClean="0"/>
              <a:t>conventional choke </a:t>
            </a:r>
            <a:r>
              <a:rPr lang="en-US" dirty="0" smtClean="0"/>
              <a:t>(consumes 12-15W power) &amp; use </a:t>
            </a:r>
            <a:r>
              <a:rPr lang="en-US" b="1" i="1" dirty="0" smtClean="0"/>
              <a:t>electronic ballast </a:t>
            </a:r>
            <a:r>
              <a:rPr lang="en-US" dirty="0" smtClean="0"/>
              <a:t>(high power factor and consumes only 1-4W of power)</a:t>
            </a:r>
          </a:p>
          <a:p>
            <a:r>
              <a:rPr lang="en-US" dirty="0" smtClean="0"/>
              <a:t>High pressure sodium </a:t>
            </a:r>
            <a:r>
              <a:rPr lang="en-US" dirty="0" err="1" smtClean="0"/>
              <a:t>vapour</a:t>
            </a:r>
            <a:r>
              <a:rPr lang="en-US" dirty="0" smtClean="0"/>
              <a:t> lamp &amp; mercury </a:t>
            </a:r>
            <a:r>
              <a:rPr lang="en-US" dirty="0" err="1" smtClean="0"/>
              <a:t>vapour</a:t>
            </a:r>
            <a:r>
              <a:rPr lang="en-US" dirty="0" smtClean="0"/>
              <a:t> lamp preferred for street lighting.</a:t>
            </a:r>
          </a:p>
          <a:p>
            <a:endParaRPr lang="en-US" dirty="0" smtClean="0"/>
          </a:p>
          <a:p>
            <a:endParaRPr lang="en-US" dirty="0" smtClean="0"/>
          </a:p>
          <a:p>
            <a:pPr>
              <a:buNone/>
            </a:pPr>
            <a:endParaRPr lang="en-US" b="1" i="1" dirty="0" smtClean="0">
              <a:solidFill>
                <a:srgbClr val="990000"/>
              </a:solidFill>
            </a:endParaRPr>
          </a:p>
          <a:p>
            <a:pPr>
              <a:buNone/>
            </a:pPr>
            <a:endParaRPr lang="en-US" b="1" i="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51</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b="1" i="1" dirty="0" smtClean="0">
                <a:solidFill>
                  <a:srgbClr val="0000CC"/>
                </a:solidFill>
              </a:rPr>
              <a:t>11. Energy Efficiency Improvement</a:t>
            </a:r>
          </a:p>
          <a:p>
            <a:pPr>
              <a:buNone/>
            </a:pPr>
            <a:r>
              <a:rPr lang="en-US" b="1" i="1" dirty="0" smtClean="0">
                <a:solidFill>
                  <a:srgbClr val="990000"/>
                </a:solidFill>
              </a:rPr>
              <a:t>(c) Promotion of high energy efficiency technologies</a:t>
            </a:r>
          </a:p>
          <a:p>
            <a:pPr>
              <a:buNone/>
            </a:pPr>
            <a:r>
              <a:rPr lang="en-US" b="1" i="1" dirty="0" smtClean="0">
                <a:solidFill>
                  <a:srgbClr val="990000"/>
                </a:solidFill>
              </a:rPr>
              <a:t>    </a:t>
            </a:r>
            <a:r>
              <a:rPr lang="en-US" sz="2800" b="1" i="1" dirty="0" smtClean="0"/>
              <a:t>-Energy conservation opportunities in fan &amp; refrigerator</a:t>
            </a:r>
          </a:p>
          <a:p>
            <a:r>
              <a:rPr lang="en-US" sz="2800" dirty="0" smtClean="0"/>
              <a:t>Use high efficiency </a:t>
            </a:r>
            <a:r>
              <a:rPr lang="en-US" sz="2800" b="1" i="1" dirty="0" smtClean="0"/>
              <a:t>fan motor</a:t>
            </a:r>
          </a:p>
          <a:p>
            <a:r>
              <a:rPr lang="en-US" sz="2800" dirty="0" smtClean="0"/>
              <a:t>Use electronic fan regulator</a:t>
            </a:r>
          </a:p>
          <a:p>
            <a:r>
              <a:rPr lang="en-US" sz="2800" dirty="0" smtClean="0"/>
              <a:t>Fan with </a:t>
            </a:r>
            <a:r>
              <a:rPr lang="en-US" sz="2800" b="1" i="1" dirty="0" smtClean="0"/>
              <a:t>aero dynamic design </a:t>
            </a:r>
            <a:r>
              <a:rPr lang="en-US" sz="2800" dirty="0" smtClean="0"/>
              <a:t>&amp; improved </a:t>
            </a:r>
            <a:r>
              <a:rPr lang="en-US" sz="2800" b="1" i="1" dirty="0" smtClean="0"/>
              <a:t>impeller</a:t>
            </a:r>
            <a:r>
              <a:rPr lang="en-US" sz="2800" dirty="0" smtClean="0"/>
              <a:t> </a:t>
            </a:r>
            <a:r>
              <a:rPr lang="en-US" sz="2800" b="1" i="1" dirty="0" smtClean="0"/>
              <a:t>design</a:t>
            </a:r>
            <a:r>
              <a:rPr lang="en-US" sz="2800" dirty="0" smtClean="0"/>
              <a:t> save </a:t>
            </a:r>
            <a:r>
              <a:rPr lang="en-US" sz="2800" b="1" i="1" dirty="0" smtClean="0"/>
              <a:t>10% </a:t>
            </a:r>
            <a:r>
              <a:rPr lang="en-US" sz="2800" dirty="0" smtClean="0"/>
              <a:t>of energy consumption</a:t>
            </a:r>
          </a:p>
          <a:p>
            <a:r>
              <a:rPr lang="en-US" sz="2800" dirty="0" smtClean="0"/>
              <a:t>Improved </a:t>
            </a:r>
            <a:r>
              <a:rPr lang="en-US" sz="2800" b="1" i="1" dirty="0" smtClean="0"/>
              <a:t>compressor design </a:t>
            </a:r>
            <a:r>
              <a:rPr lang="en-US" sz="2800" dirty="0" smtClean="0"/>
              <a:t>in </a:t>
            </a:r>
            <a:r>
              <a:rPr lang="en-US" sz="2800" dirty="0" err="1" smtClean="0"/>
              <a:t>refregerator</a:t>
            </a:r>
            <a:endParaRPr lang="en-US" sz="2800" dirty="0" smtClean="0"/>
          </a:p>
          <a:p>
            <a:endParaRPr lang="en-US" sz="2800" dirty="0" smtClean="0"/>
          </a:p>
          <a:p>
            <a:pPr>
              <a:buNone/>
            </a:pPr>
            <a:endParaRPr lang="en-US" b="1" i="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52</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i="1" dirty="0" smtClean="0">
                <a:solidFill>
                  <a:srgbClr val="0000CC"/>
                </a:solidFill>
              </a:rPr>
              <a:t>11. Energy Efficiency Improvement</a:t>
            </a:r>
          </a:p>
          <a:p>
            <a:pPr>
              <a:buNone/>
            </a:pPr>
            <a:r>
              <a:rPr lang="en-US" b="1" i="1" dirty="0" smtClean="0">
                <a:solidFill>
                  <a:srgbClr val="990000"/>
                </a:solidFill>
              </a:rPr>
              <a:t>(c) Promotion of high energy efficiency technologies</a:t>
            </a:r>
          </a:p>
          <a:p>
            <a:pPr>
              <a:buNone/>
            </a:pPr>
            <a:r>
              <a:rPr lang="en-US" sz="2800" b="1" i="1" dirty="0" smtClean="0"/>
              <a:t>-Energy conservation opportunities in cooling &amp; heating system</a:t>
            </a:r>
          </a:p>
          <a:p>
            <a:r>
              <a:rPr lang="en-US" sz="2800" dirty="0" smtClean="0"/>
              <a:t>Improved design of </a:t>
            </a:r>
            <a:r>
              <a:rPr lang="en-US" sz="2800" b="1" i="1" dirty="0" smtClean="0"/>
              <a:t>building &amp; ventilation</a:t>
            </a:r>
          </a:p>
          <a:p>
            <a:r>
              <a:rPr lang="en-US" sz="2800" dirty="0" smtClean="0"/>
              <a:t>Improved </a:t>
            </a:r>
            <a:r>
              <a:rPr lang="en-US" sz="2800" b="1" i="1" dirty="0" smtClean="0"/>
              <a:t>thermostat &amp; control </a:t>
            </a:r>
          </a:p>
          <a:p>
            <a:r>
              <a:rPr lang="en-US" sz="2800" dirty="0" smtClean="0"/>
              <a:t>Improved efficiency of fan motor &amp; water circulating pump</a:t>
            </a:r>
          </a:p>
          <a:p>
            <a:pPr>
              <a:buNone/>
            </a:pPr>
            <a:endParaRPr lang="en-US" sz="2800"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53</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solidFill>
                  <a:srgbClr val="0000CC"/>
                </a:solidFill>
              </a:rPr>
              <a:t>11. Energy Efficiency Improvement</a:t>
            </a:r>
          </a:p>
          <a:p>
            <a:pPr>
              <a:buNone/>
            </a:pPr>
            <a:r>
              <a:rPr lang="en-US" b="1" i="1" dirty="0" smtClean="0">
                <a:solidFill>
                  <a:srgbClr val="990000"/>
                </a:solidFill>
              </a:rPr>
              <a:t>(c) Promotion of high energy efficiency technologies</a:t>
            </a:r>
          </a:p>
          <a:p>
            <a:pPr>
              <a:buFontTx/>
              <a:buChar char="-"/>
            </a:pPr>
            <a:r>
              <a:rPr lang="en-US" sz="2800" b="1" i="1" dirty="0" smtClean="0"/>
              <a:t>Energy conservation opportunities in Industrial sector</a:t>
            </a:r>
          </a:p>
          <a:p>
            <a:r>
              <a:rPr lang="en-US" sz="2800" dirty="0" smtClean="0"/>
              <a:t>Use energy </a:t>
            </a:r>
            <a:r>
              <a:rPr lang="en-US" sz="2800" b="1" i="1" dirty="0" smtClean="0"/>
              <a:t>efficiency motors</a:t>
            </a:r>
          </a:p>
          <a:p>
            <a:r>
              <a:rPr lang="en-US" sz="2800" dirty="0" smtClean="0"/>
              <a:t>Power electronic variable speed drive</a:t>
            </a:r>
          </a:p>
          <a:p>
            <a:pPr>
              <a:buNone/>
            </a:pPr>
            <a:endParaRPr lang="en-US" sz="2800"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54</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i="1" dirty="0" smtClean="0">
                <a:solidFill>
                  <a:srgbClr val="0000CC"/>
                </a:solidFill>
              </a:rPr>
              <a:t>11. Energy Efficiency Improvement</a:t>
            </a:r>
          </a:p>
          <a:p>
            <a:pPr>
              <a:buNone/>
            </a:pPr>
            <a:r>
              <a:rPr lang="en-US" b="1" i="1" dirty="0" smtClean="0">
                <a:solidFill>
                  <a:srgbClr val="990000"/>
                </a:solidFill>
              </a:rPr>
              <a:t>(c) Promotion of high energy efficiency technologies</a:t>
            </a:r>
          </a:p>
          <a:p>
            <a:pPr>
              <a:buNone/>
            </a:pPr>
            <a:r>
              <a:rPr lang="en-US" b="1" i="1" dirty="0" smtClean="0"/>
              <a:t>Energy conservation opportunities in Agriculture area</a:t>
            </a:r>
          </a:p>
          <a:p>
            <a:r>
              <a:rPr lang="en-US" dirty="0" smtClean="0"/>
              <a:t>Use solar &amp; wind energy</a:t>
            </a:r>
          </a:p>
          <a:p>
            <a:r>
              <a:rPr lang="en-US" dirty="0" smtClean="0"/>
              <a:t>Use energy efficient motor for pump set</a:t>
            </a:r>
          </a:p>
          <a:p>
            <a:r>
              <a:rPr lang="en-US" dirty="0" smtClean="0"/>
              <a:t>Efficient irrigation pump</a:t>
            </a:r>
          </a:p>
          <a:p>
            <a:r>
              <a:rPr lang="en-US" dirty="0" smtClean="0"/>
              <a:t>Proper design of swine creep heating system- heat pad controller, creep high temperature  cutout thermostat.</a:t>
            </a:r>
          </a:p>
          <a:p>
            <a:r>
              <a:rPr lang="en-US" dirty="0" smtClean="0"/>
              <a:t>Optimized design of efficient live stock water bowls.</a:t>
            </a:r>
          </a:p>
          <a:p>
            <a:r>
              <a:rPr lang="en-US" dirty="0" smtClean="0"/>
              <a:t>Efficient design of ventilation fans.</a:t>
            </a:r>
          </a:p>
          <a:p>
            <a:r>
              <a:rPr lang="en-US" dirty="0" smtClean="0"/>
              <a:t>Vacuum pump motors (e.g., variable speed drives). </a:t>
            </a:r>
          </a:p>
          <a:p>
            <a:endParaRPr lang="en-US" dirty="0" smtClean="0"/>
          </a:p>
          <a:p>
            <a:pPr>
              <a:buNone/>
            </a:pPr>
            <a:endParaRPr lang="en-US" b="1" i="1" dirty="0" smtClean="0">
              <a:solidFill>
                <a:srgbClr val="990000"/>
              </a:solidFill>
            </a:endParaRPr>
          </a:p>
          <a:p>
            <a:pPr>
              <a:buNone/>
            </a:pPr>
            <a:endParaRPr lang="en-US" b="1" i="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55</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648200"/>
          </a:xfrm>
        </p:spPr>
        <p:txBody>
          <a:bodyPr>
            <a:normAutofit fontScale="85000" lnSpcReduction="20000"/>
          </a:bodyPr>
          <a:lstStyle/>
          <a:p>
            <a:pPr>
              <a:buNone/>
            </a:pPr>
            <a:r>
              <a:rPr lang="en-US" b="1" i="1" dirty="0" smtClean="0">
                <a:solidFill>
                  <a:srgbClr val="0000CC"/>
                </a:solidFill>
              </a:rPr>
              <a:t>11. Energy Efficiency Improvement</a:t>
            </a:r>
          </a:p>
          <a:p>
            <a:pPr>
              <a:buNone/>
            </a:pPr>
            <a:r>
              <a:rPr lang="en-US" b="1" i="1" dirty="0" smtClean="0">
                <a:solidFill>
                  <a:srgbClr val="990000"/>
                </a:solidFill>
              </a:rPr>
              <a:t>(c) Promotion of high energy efficiency technologies</a:t>
            </a:r>
          </a:p>
          <a:p>
            <a:pPr>
              <a:buNone/>
            </a:pPr>
            <a:r>
              <a:rPr lang="en-US" sz="2800" b="1" i="1" dirty="0" smtClean="0"/>
              <a:t>Energy conservation opportunities in Agriculture area</a:t>
            </a:r>
          </a:p>
          <a:p>
            <a:r>
              <a:rPr lang="en-US" dirty="0" smtClean="0"/>
              <a:t>Agriculture sector consumes </a:t>
            </a:r>
            <a:r>
              <a:rPr lang="en-US" b="1" i="1" dirty="0" smtClean="0"/>
              <a:t>30% of total electricity </a:t>
            </a:r>
            <a:r>
              <a:rPr lang="en-US" dirty="0" smtClean="0"/>
              <a:t>in </a:t>
            </a:r>
            <a:r>
              <a:rPr lang="en-US" dirty="0" err="1" smtClean="0"/>
              <a:t>india</a:t>
            </a:r>
            <a:endParaRPr lang="en-US" dirty="0" smtClean="0"/>
          </a:p>
          <a:p>
            <a:r>
              <a:rPr lang="en-US" dirty="0" smtClean="0"/>
              <a:t>Total number of pump sets are </a:t>
            </a:r>
            <a:r>
              <a:rPr lang="en-US" b="1" i="1" dirty="0" smtClean="0"/>
              <a:t>11850000</a:t>
            </a:r>
            <a:r>
              <a:rPr lang="en-US" dirty="0" smtClean="0"/>
              <a:t> &amp; about </a:t>
            </a:r>
            <a:r>
              <a:rPr lang="en-US" b="1" i="1" dirty="0" smtClean="0"/>
              <a:t>2 </a:t>
            </a:r>
            <a:r>
              <a:rPr lang="en-US" b="1" i="1" dirty="0" err="1" smtClean="0"/>
              <a:t>lakh</a:t>
            </a:r>
            <a:r>
              <a:rPr lang="en-US" b="1" i="1" dirty="0" smtClean="0"/>
              <a:t> pump</a:t>
            </a:r>
            <a:r>
              <a:rPr lang="en-US" dirty="0" smtClean="0"/>
              <a:t> sets are added every year.</a:t>
            </a:r>
          </a:p>
          <a:p>
            <a:r>
              <a:rPr lang="en-US" dirty="0" smtClean="0"/>
              <a:t>It is clear that improved </a:t>
            </a:r>
            <a:r>
              <a:rPr lang="en-US" b="1" i="1" dirty="0" smtClean="0"/>
              <a:t>efficiency of agriculture pump</a:t>
            </a:r>
            <a:r>
              <a:rPr lang="en-US" dirty="0" smtClean="0"/>
              <a:t> set can lead enormous saving.</a:t>
            </a:r>
          </a:p>
          <a:p>
            <a:r>
              <a:rPr lang="en-US" dirty="0" smtClean="0"/>
              <a:t>Use of </a:t>
            </a:r>
            <a:r>
              <a:rPr lang="en-US" b="1" i="1" dirty="0" smtClean="0"/>
              <a:t>inefficient motor </a:t>
            </a:r>
            <a:r>
              <a:rPr lang="en-US" dirty="0" smtClean="0"/>
              <a:t>in the pump set leads </a:t>
            </a:r>
            <a:r>
              <a:rPr lang="en-US" b="1" i="1" dirty="0" smtClean="0"/>
              <a:t>huge wastage.</a:t>
            </a:r>
          </a:p>
          <a:p>
            <a:r>
              <a:rPr lang="en-US" dirty="0" smtClean="0"/>
              <a:t>Use pumps &amp; threshers during off peak hours</a:t>
            </a:r>
          </a:p>
          <a:p>
            <a:pPr>
              <a:buNone/>
            </a:pPr>
            <a:endParaRPr lang="en-US" b="1" i="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56</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12.Tariff Intervention/ Tariff option for DSM</a:t>
            </a:r>
          </a:p>
          <a:p>
            <a:r>
              <a:rPr lang="en-US" dirty="0" smtClean="0"/>
              <a:t>Tariff structure should be an efficient use of resources.</a:t>
            </a:r>
          </a:p>
          <a:p>
            <a:r>
              <a:rPr lang="en-US" dirty="0" smtClean="0"/>
              <a:t>In order to achieve effective tariff consumer should receive correct information about the cost involved in delivering power.</a:t>
            </a:r>
          </a:p>
          <a:p>
            <a:r>
              <a:rPr lang="en-US" dirty="0" smtClean="0"/>
              <a:t>Tariff should lead to a </a:t>
            </a:r>
            <a:r>
              <a:rPr lang="en-US" b="1" i="1" dirty="0" smtClean="0"/>
              <a:t>balance between supply &amp; demand.</a:t>
            </a:r>
            <a:endParaRPr lang="en-US" b="1" i="1"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57</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12.Tariff Intervention/ Tariff option for DSM</a:t>
            </a:r>
          </a:p>
          <a:p>
            <a:r>
              <a:rPr lang="en-US" b="1" i="1" dirty="0" smtClean="0"/>
              <a:t>Proper tariff </a:t>
            </a:r>
            <a:r>
              <a:rPr lang="en-US" dirty="0" smtClean="0"/>
              <a:t>should be applied so as to </a:t>
            </a:r>
            <a:r>
              <a:rPr lang="en-US" b="1" i="1" dirty="0" smtClean="0"/>
              <a:t>improve the load factor.</a:t>
            </a:r>
          </a:p>
          <a:p>
            <a:r>
              <a:rPr lang="en-US" dirty="0" smtClean="0"/>
              <a:t>A proper tariff structure can itself lead to </a:t>
            </a:r>
            <a:r>
              <a:rPr lang="en-US" b="1" i="1" dirty="0" smtClean="0"/>
              <a:t>peak clipping &amp; valley filling.</a:t>
            </a:r>
          </a:p>
          <a:p>
            <a:r>
              <a:rPr lang="en-US" dirty="0" smtClean="0"/>
              <a:t>This can be improved service to consumer &amp; load shedding may not be required.</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58</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12.Tariff Intervention/ Tariff option for DSM</a:t>
            </a:r>
          </a:p>
          <a:p>
            <a:r>
              <a:rPr lang="en-US" b="1" dirty="0" smtClean="0"/>
              <a:t>Types of DSM tariff are</a:t>
            </a:r>
          </a:p>
          <a:p>
            <a:pPr>
              <a:buNone/>
            </a:pPr>
            <a:r>
              <a:rPr lang="en-US" b="1" i="1" dirty="0" smtClean="0">
                <a:solidFill>
                  <a:srgbClr val="00B050"/>
                </a:solidFill>
              </a:rPr>
              <a:t>   </a:t>
            </a:r>
            <a:r>
              <a:rPr lang="en-US" b="1" i="1" dirty="0" smtClean="0">
                <a:solidFill>
                  <a:srgbClr val="990000"/>
                </a:solidFill>
              </a:rPr>
              <a:t>a) Time of day tariff ( TOD Tariff)</a:t>
            </a:r>
          </a:p>
          <a:p>
            <a:pPr>
              <a:buNone/>
            </a:pPr>
            <a:r>
              <a:rPr lang="en-US" b="1" i="1" dirty="0" smtClean="0">
                <a:solidFill>
                  <a:srgbClr val="990000"/>
                </a:solidFill>
              </a:rPr>
              <a:t>   b)  Seasonal tariff</a:t>
            </a:r>
          </a:p>
          <a:p>
            <a:pPr>
              <a:buNone/>
            </a:pPr>
            <a:r>
              <a:rPr lang="en-US" b="1" i="1" dirty="0" smtClean="0">
                <a:solidFill>
                  <a:srgbClr val="990000"/>
                </a:solidFill>
              </a:rPr>
              <a:t>   c)   </a:t>
            </a:r>
            <a:r>
              <a:rPr lang="en-US" b="1" i="1" dirty="0" err="1" smtClean="0">
                <a:solidFill>
                  <a:srgbClr val="990000"/>
                </a:solidFill>
              </a:rPr>
              <a:t>Curtailable</a:t>
            </a:r>
            <a:r>
              <a:rPr lang="en-US" b="1" i="1" dirty="0" smtClean="0">
                <a:solidFill>
                  <a:srgbClr val="990000"/>
                </a:solidFill>
              </a:rPr>
              <a:t> / </a:t>
            </a:r>
            <a:r>
              <a:rPr lang="en-US" b="1" i="1" dirty="0" err="1" smtClean="0">
                <a:solidFill>
                  <a:srgbClr val="990000"/>
                </a:solidFill>
              </a:rPr>
              <a:t>Interruptable</a:t>
            </a:r>
            <a:r>
              <a:rPr lang="en-US" b="1" i="1" dirty="0" smtClean="0">
                <a:solidFill>
                  <a:srgbClr val="990000"/>
                </a:solidFill>
              </a:rPr>
              <a:t> Rates (C/I Rates)</a:t>
            </a:r>
            <a:endParaRPr lang="en-US" b="1" i="1" dirty="0">
              <a:solidFill>
                <a:srgbClr val="990000"/>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59</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i="1" dirty="0" smtClean="0">
                <a:solidFill>
                  <a:srgbClr val="0000CC"/>
                </a:solidFill>
              </a:rPr>
              <a:t>TOD</a:t>
            </a:r>
            <a:r>
              <a:rPr lang="en-US" dirty="0" smtClean="0"/>
              <a:t> (Time of Day) </a:t>
            </a:r>
            <a:r>
              <a:rPr lang="en-US" b="1" i="1" dirty="0" smtClean="0">
                <a:solidFill>
                  <a:srgbClr val="0000CC"/>
                </a:solidFill>
              </a:rPr>
              <a:t>Metering</a:t>
            </a:r>
            <a:r>
              <a:rPr lang="en-US" dirty="0" smtClean="0"/>
              <a:t> and </a:t>
            </a:r>
            <a:r>
              <a:rPr lang="en-US" b="1" i="1" dirty="0" smtClean="0">
                <a:solidFill>
                  <a:srgbClr val="0000CC"/>
                </a:solidFill>
              </a:rPr>
              <a:t>differential pricing</a:t>
            </a:r>
            <a:r>
              <a:rPr lang="en-US" dirty="0" smtClean="0"/>
              <a:t> is the method/procedure for achieving targets in DSM.</a:t>
            </a:r>
          </a:p>
          <a:p>
            <a:r>
              <a:rPr lang="en-US" dirty="0" smtClean="0"/>
              <a:t>DSM program consists of </a:t>
            </a:r>
            <a:r>
              <a:rPr lang="en-US" b="1" i="1" dirty="0" smtClean="0">
                <a:solidFill>
                  <a:srgbClr val="0000CC"/>
                </a:solidFill>
              </a:rPr>
              <a:t>planning, implementing &amp; monitoring activities of electrical utilities</a:t>
            </a:r>
            <a:r>
              <a:rPr lang="en-US" dirty="0" smtClean="0"/>
              <a:t> that will modify the level &amp; pattern of electricity usage of consumers.</a:t>
            </a:r>
          </a:p>
          <a:p>
            <a:r>
              <a:rPr lang="en-US" b="1" i="1" dirty="0" smtClean="0">
                <a:solidFill>
                  <a:srgbClr val="0000CC"/>
                </a:solidFill>
              </a:rPr>
              <a:t>Two principle activities </a:t>
            </a:r>
            <a:r>
              <a:rPr lang="en-US" dirty="0" smtClean="0"/>
              <a:t>of DSM- a) Load shifting &amp;  b) Energy efficiency &amp; conservation program.</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Introduction to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0000CC"/>
                </a:solidFill>
              </a:rPr>
              <a:t>12.Tariff Intervention/ Tariff option for DSM</a:t>
            </a:r>
          </a:p>
          <a:p>
            <a:pPr marL="514350" indent="-514350">
              <a:buAutoNum type="alphaLcParenR"/>
            </a:pPr>
            <a:r>
              <a:rPr lang="en-US" b="1" i="1" dirty="0" smtClean="0">
                <a:solidFill>
                  <a:srgbClr val="990000"/>
                </a:solidFill>
              </a:rPr>
              <a:t>Time of day tariff ( TOD Tariff)</a:t>
            </a:r>
          </a:p>
          <a:p>
            <a:pPr marL="514350" indent="-514350"/>
            <a:r>
              <a:rPr lang="en-US" dirty="0" smtClean="0"/>
              <a:t>TOD rate makes electricity cost </a:t>
            </a:r>
            <a:r>
              <a:rPr lang="en-US" b="1" i="1" dirty="0" smtClean="0"/>
              <a:t>more expensive during peak hours</a:t>
            </a:r>
            <a:r>
              <a:rPr lang="en-US" dirty="0" smtClean="0"/>
              <a:t> &amp; cheaper during off peak hours.</a:t>
            </a:r>
          </a:p>
          <a:p>
            <a:pPr marL="514350" indent="-514350"/>
            <a:r>
              <a:rPr lang="en-US" dirty="0" smtClean="0"/>
              <a:t>Such tariff encourage the consumer to shift the load from </a:t>
            </a:r>
            <a:r>
              <a:rPr lang="en-US" b="1" i="1" dirty="0" smtClean="0"/>
              <a:t>peak hours to off peak hours</a:t>
            </a:r>
            <a:r>
              <a:rPr lang="en-US" dirty="0" smtClean="0"/>
              <a:t>.</a:t>
            </a:r>
          </a:p>
          <a:p>
            <a:pPr marL="514350" indent="-514350"/>
            <a:r>
              <a:rPr lang="en-US" b="1" i="1" dirty="0" smtClean="0"/>
              <a:t>TOD metering</a:t>
            </a:r>
            <a:r>
              <a:rPr lang="en-US" dirty="0" smtClean="0"/>
              <a:t> is required for implementing this type of tariff.</a:t>
            </a:r>
          </a:p>
          <a:p>
            <a:pPr marL="514350" indent="-514350">
              <a:buNone/>
            </a:pPr>
            <a:r>
              <a:rPr lang="en-US" b="1" i="1" dirty="0" smtClean="0">
                <a:solidFill>
                  <a:srgbClr val="990000"/>
                </a:solidFill>
              </a:rPr>
              <a:t>  </a:t>
            </a:r>
            <a:endParaRPr lang="en-US" b="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60</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12.Tariff Intervention/ Tariff option for DSM</a:t>
            </a:r>
          </a:p>
          <a:p>
            <a:pPr>
              <a:buNone/>
            </a:pPr>
            <a:r>
              <a:rPr lang="en-US" b="1" i="1" dirty="0" smtClean="0">
                <a:solidFill>
                  <a:srgbClr val="990000"/>
                </a:solidFill>
              </a:rPr>
              <a:t>b)Seasonal tariff</a:t>
            </a:r>
          </a:p>
          <a:p>
            <a:r>
              <a:rPr lang="en-US" dirty="0" smtClean="0"/>
              <a:t>In this tariff the </a:t>
            </a:r>
            <a:r>
              <a:rPr lang="en-US" b="1" i="1" dirty="0" smtClean="0"/>
              <a:t>rate changes </a:t>
            </a:r>
            <a:r>
              <a:rPr lang="en-US" dirty="0" smtClean="0"/>
              <a:t>across the </a:t>
            </a:r>
            <a:r>
              <a:rPr lang="en-US" b="1" i="1" dirty="0" smtClean="0"/>
              <a:t>season</a:t>
            </a:r>
          </a:p>
          <a:p>
            <a:r>
              <a:rPr lang="en-US" dirty="0" smtClean="0"/>
              <a:t>This type of tariff is an economical way of metering demand.</a:t>
            </a:r>
          </a:p>
          <a:p>
            <a:r>
              <a:rPr lang="en-US" dirty="0" smtClean="0"/>
              <a:t>Peak consumption month- changing more</a:t>
            </a:r>
          </a:p>
          <a:p>
            <a:r>
              <a:rPr lang="en-US" dirty="0" smtClean="0"/>
              <a:t>No need of separate TOD meters.</a:t>
            </a:r>
          </a:p>
          <a:p>
            <a:endParaRPr lang="en-US" dirty="0" smtClean="0"/>
          </a:p>
          <a:p>
            <a:pPr>
              <a:buNone/>
            </a:pPr>
            <a:endParaRPr lang="en-US" b="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61</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12.Tariff Intervention/ Tariff option for DSM</a:t>
            </a:r>
          </a:p>
          <a:p>
            <a:pPr>
              <a:buNone/>
            </a:pPr>
            <a:r>
              <a:rPr lang="en-US" b="1" dirty="0" smtClean="0">
                <a:solidFill>
                  <a:srgbClr val="0000CC"/>
                </a:solidFill>
              </a:rPr>
              <a:t> </a:t>
            </a:r>
            <a:r>
              <a:rPr lang="en-US" b="1" i="1" dirty="0" smtClean="0">
                <a:solidFill>
                  <a:srgbClr val="990000"/>
                </a:solidFill>
              </a:rPr>
              <a:t>c)   </a:t>
            </a:r>
            <a:r>
              <a:rPr lang="en-US" b="1" i="1" dirty="0" err="1" smtClean="0">
                <a:solidFill>
                  <a:srgbClr val="990000"/>
                </a:solidFill>
              </a:rPr>
              <a:t>Curtailable</a:t>
            </a:r>
            <a:r>
              <a:rPr lang="en-US" b="1" i="1" dirty="0" smtClean="0">
                <a:solidFill>
                  <a:srgbClr val="990000"/>
                </a:solidFill>
              </a:rPr>
              <a:t> / </a:t>
            </a:r>
            <a:r>
              <a:rPr lang="en-US" b="1" i="1" dirty="0" err="1" smtClean="0">
                <a:solidFill>
                  <a:srgbClr val="990000"/>
                </a:solidFill>
              </a:rPr>
              <a:t>Interruptable</a:t>
            </a:r>
            <a:r>
              <a:rPr lang="en-US" b="1" i="1" dirty="0" smtClean="0">
                <a:solidFill>
                  <a:srgbClr val="990000"/>
                </a:solidFill>
              </a:rPr>
              <a:t> Rates (C/I Rates)</a:t>
            </a:r>
          </a:p>
          <a:p>
            <a:r>
              <a:rPr lang="en-US" dirty="0" smtClean="0"/>
              <a:t>C/I rates offer </a:t>
            </a:r>
            <a:r>
              <a:rPr lang="en-US" b="1" i="1" dirty="0" smtClean="0"/>
              <a:t>incentives</a:t>
            </a:r>
            <a:r>
              <a:rPr lang="en-US" dirty="0" smtClean="0"/>
              <a:t> to those consumers who reduce demand to a predetermined level.</a:t>
            </a:r>
          </a:p>
          <a:p>
            <a:r>
              <a:rPr lang="en-US" dirty="0" smtClean="0"/>
              <a:t>C/I rates are suitable for only the industrial and commercial consumers</a:t>
            </a:r>
          </a:p>
          <a:p>
            <a:r>
              <a:rPr lang="en-US" dirty="0" smtClean="0"/>
              <a:t>The success of this tariff depends on </a:t>
            </a:r>
            <a:r>
              <a:rPr lang="en-US" b="1" dirty="0" smtClean="0"/>
              <a:t>reliable communication system.</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62</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13. Different time zone</a:t>
            </a:r>
          </a:p>
          <a:p>
            <a:r>
              <a:rPr lang="en-US" dirty="0" smtClean="0"/>
              <a:t>Shifting of peak load from one to other time zone.</a:t>
            </a:r>
          </a:p>
          <a:p>
            <a:r>
              <a:rPr lang="en-US" dirty="0" smtClean="0"/>
              <a:t>Peak hours &amp; off peak hours</a:t>
            </a:r>
          </a:p>
          <a:p>
            <a:r>
              <a:rPr lang="en-US" dirty="0" smtClean="0"/>
              <a:t>Shift the equipment (load) from peak hours to off peak hours</a:t>
            </a:r>
          </a:p>
          <a:p>
            <a:r>
              <a:rPr lang="en-US" dirty="0" smtClean="0"/>
              <a:t>Consumers electricity bill can be reduced.</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63</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64</a:t>
            </a:fld>
            <a:endParaRPr lang="en-US"/>
          </a:p>
        </p:txBody>
      </p:sp>
      <p:pic>
        <p:nvPicPr>
          <p:cNvPr id="1026" name="Picture 2"/>
          <p:cNvPicPr>
            <a:picLocks noChangeAspect="1" noChangeArrowheads="1"/>
          </p:cNvPicPr>
          <p:nvPr/>
        </p:nvPicPr>
        <p:blipFill>
          <a:blip r:embed="rId2"/>
          <a:srcRect/>
          <a:stretch>
            <a:fillRect/>
          </a:stretch>
        </p:blipFill>
        <p:spPr bwMode="auto">
          <a:xfrm>
            <a:off x="1524000" y="2362200"/>
            <a:ext cx="5495925" cy="3543300"/>
          </a:xfrm>
          <a:prstGeom prst="rect">
            <a:avLst/>
          </a:prstGeom>
          <a:noFill/>
          <a:ln w="9525">
            <a:noFill/>
            <a:miter lim="800000"/>
            <a:headEnd/>
            <a:tailEnd/>
          </a:ln>
          <a:effectLst/>
        </p:spPr>
      </p:pic>
      <p:sp>
        <p:nvSpPr>
          <p:cNvPr id="8"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
        <p:nvSpPr>
          <p:cNvPr id="9" name="Rectangle 8"/>
          <p:cNvSpPr/>
          <p:nvPr/>
        </p:nvSpPr>
        <p:spPr>
          <a:xfrm>
            <a:off x="685800" y="1524000"/>
            <a:ext cx="3984039" cy="523220"/>
          </a:xfrm>
          <a:prstGeom prst="rect">
            <a:avLst/>
          </a:prstGeom>
        </p:spPr>
        <p:txBody>
          <a:bodyPr wrap="none">
            <a:spAutoFit/>
          </a:bodyPr>
          <a:lstStyle/>
          <a:p>
            <a:pPr>
              <a:buNone/>
            </a:pPr>
            <a:r>
              <a:rPr lang="en-US" sz="2800" b="1" dirty="0" smtClean="0">
                <a:solidFill>
                  <a:srgbClr val="0000CC"/>
                </a:solidFill>
              </a:rPr>
              <a:t>14. Rain water harvesting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dirty="0" smtClean="0">
                <a:solidFill>
                  <a:srgbClr val="0000CC"/>
                </a:solidFill>
              </a:rPr>
              <a:t>14. Rain water harvesting</a:t>
            </a:r>
          </a:p>
          <a:p>
            <a:r>
              <a:rPr lang="en-US" dirty="0" smtClean="0"/>
              <a:t>Rainwater harvesting, in its broadest sense, is a technology used for collecting and storing rainwater for human use from </a:t>
            </a:r>
            <a:r>
              <a:rPr lang="en-US" b="1" i="1" dirty="0" smtClean="0"/>
              <a:t>rooftops, land surfaces or rock catchments</a:t>
            </a:r>
            <a:r>
              <a:rPr lang="en-US" dirty="0" smtClean="0"/>
              <a:t> using simple techniques such as </a:t>
            </a:r>
            <a:r>
              <a:rPr lang="en-US" b="1" i="1" dirty="0" smtClean="0"/>
              <a:t>jars and pots </a:t>
            </a:r>
            <a:r>
              <a:rPr lang="en-US" dirty="0" smtClean="0"/>
              <a:t>as well as </a:t>
            </a:r>
            <a:r>
              <a:rPr lang="en-US" b="1" i="1" dirty="0" smtClean="0"/>
              <a:t>engineered techniques</a:t>
            </a:r>
            <a:r>
              <a:rPr lang="en-US" dirty="0" smtClean="0"/>
              <a:t>.</a:t>
            </a:r>
          </a:p>
          <a:p>
            <a:r>
              <a:rPr lang="en-US" dirty="0" smtClean="0"/>
              <a:t>The application of appropriate rainwater harvesting technology is important for the utilization of rainwater as a water resource.</a:t>
            </a:r>
            <a:endParaRPr lang="en-US" b="1" dirty="0" smtClean="0">
              <a:solidFill>
                <a:srgbClr val="0000CC"/>
              </a:solidFill>
            </a:endParaRPr>
          </a:p>
          <a:p>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65</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Different techniques of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It is always advisable to select a motor with </a:t>
            </a:r>
            <a:r>
              <a:rPr lang="en-US" b="1" i="1" dirty="0" smtClean="0">
                <a:solidFill>
                  <a:srgbClr val="0000CC"/>
                </a:solidFill>
              </a:rPr>
              <a:t>highest efficiency</a:t>
            </a:r>
            <a:r>
              <a:rPr lang="en-US" dirty="0" smtClean="0"/>
              <a:t>. </a:t>
            </a:r>
          </a:p>
          <a:p>
            <a:pPr lvl="0"/>
            <a:r>
              <a:rPr lang="en-US" b="1" i="1" dirty="0" smtClean="0">
                <a:solidFill>
                  <a:srgbClr val="0000CC"/>
                </a:solidFill>
              </a:rPr>
              <a:t>Power factor </a:t>
            </a:r>
            <a:r>
              <a:rPr lang="en-US" dirty="0" smtClean="0"/>
              <a:t>is also very important. However power factor can be corrected by external capacitor; but efficiency cannot be corrected.</a:t>
            </a:r>
          </a:p>
          <a:p>
            <a:pPr lvl="0"/>
            <a:r>
              <a:rPr lang="en-US" b="1" i="1" dirty="0" smtClean="0">
                <a:solidFill>
                  <a:srgbClr val="0000CC"/>
                </a:solidFill>
              </a:rPr>
              <a:t>Cost of motor </a:t>
            </a:r>
            <a:r>
              <a:rPr lang="en-US" dirty="0" smtClean="0"/>
              <a:t>is in significant when compared to the running cost.</a:t>
            </a:r>
          </a:p>
          <a:p>
            <a:pPr lvl="0"/>
            <a:r>
              <a:rPr lang="en-US" b="1" i="1" dirty="0" smtClean="0">
                <a:solidFill>
                  <a:srgbClr val="0000CC"/>
                </a:solidFill>
              </a:rPr>
              <a:t>Efficiency </a:t>
            </a:r>
            <a:r>
              <a:rPr lang="en-US" dirty="0" smtClean="0"/>
              <a:t>should be one of the determining factors in purchase of motors, besides cost. Decision is to be strictly on comparative </a:t>
            </a:r>
            <a:r>
              <a:rPr lang="en-US" b="1" i="1" dirty="0" smtClean="0">
                <a:solidFill>
                  <a:srgbClr val="0000CC"/>
                </a:solidFill>
              </a:rPr>
              <a:t>cost-benefit analysis.</a:t>
            </a:r>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66</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990000"/>
                </a:solidFill>
              </a:rPr>
              <a:t>CRITERIA </a:t>
            </a:r>
            <a:r>
              <a:rPr lang="en-US" b="1" dirty="0" smtClean="0">
                <a:solidFill>
                  <a:srgbClr val="C00000"/>
                </a:solidFill>
              </a:rPr>
              <a:t>FOR</a:t>
            </a:r>
            <a:r>
              <a:rPr lang="en-US" b="1" dirty="0" smtClean="0">
                <a:solidFill>
                  <a:srgbClr val="990000"/>
                </a:solidFill>
              </a:rPr>
              <a:t> SELECTION OF MOTORS</a:t>
            </a:r>
            <a:r>
              <a:rPr lang="en-US" b="1" dirty="0" smtClean="0">
                <a:solidFill>
                  <a:srgbClr val="C00000"/>
                </a:solidFill>
              </a:rPr>
              <a:t>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Generally reluctance is observed in </a:t>
            </a:r>
            <a:r>
              <a:rPr lang="en-US" b="1" i="1" dirty="0" smtClean="0">
                <a:solidFill>
                  <a:srgbClr val="0000CC"/>
                </a:solidFill>
              </a:rPr>
              <a:t>replacing</a:t>
            </a:r>
            <a:r>
              <a:rPr lang="en-US" dirty="0" smtClean="0"/>
              <a:t> a good condition but </a:t>
            </a:r>
            <a:r>
              <a:rPr lang="en-US" b="1" i="1" dirty="0" smtClean="0">
                <a:solidFill>
                  <a:srgbClr val="0000CC"/>
                </a:solidFill>
              </a:rPr>
              <a:t>inefficient or oversized motor.</a:t>
            </a:r>
            <a:r>
              <a:rPr lang="en-US" dirty="0" smtClean="0"/>
              <a:t> A cost-benefit analysis will help in such cases to take a decision.</a:t>
            </a:r>
          </a:p>
          <a:p>
            <a:pPr lvl="0"/>
            <a:r>
              <a:rPr lang="en-US" dirty="0" smtClean="0"/>
              <a:t>Whenever possible, </a:t>
            </a:r>
            <a:r>
              <a:rPr lang="en-US" b="1" i="1" dirty="0" smtClean="0">
                <a:solidFill>
                  <a:srgbClr val="0000CC"/>
                </a:solidFill>
              </a:rPr>
              <a:t>higher speed motors </a:t>
            </a:r>
            <a:r>
              <a:rPr lang="en-US" dirty="0" smtClean="0"/>
              <a:t>should be preferred. Higher the speed, </a:t>
            </a:r>
            <a:r>
              <a:rPr lang="en-US" b="1" i="1" dirty="0" smtClean="0">
                <a:solidFill>
                  <a:srgbClr val="0000CC"/>
                </a:solidFill>
              </a:rPr>
              <a:t>higher is the efficiency.</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67</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990000"/>
                </a:solidFill>
              </a:rPr>
              <a:t>CRITERIA </a:t>
            </a:r>
            <a:r>
              <a:rPr lang="en-US" b="1" dirty="0" smtClean="0">
                <a:solidFill>
                  <a:srgbClr val="C00000"/>
                </a:solidFill>
              </a:rPr>
              <a:t>FOR</a:t>
            </a:r>
            <a:r>
              <a:rPr lang="en-US" b="1" dirty="0" smtClean="0">
                <a:solidFill>
                  <a:srgbClr val="990000"/>
                </a:solidFill>
              </a:rPr>
              <a:t> SELECTION OF MOTORS</a:t>
            </a:r>
            <a:r>
              <a:rPr lang="en-US" b="1" dirty="0" smtClean="0">
                <a:solidFill>
                  <a:srgbClr val="C00000"/>
                </a:solidFill>
              </a:rPr>
              <a:t>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68</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Management &amp; Organization of Energy Conservation program</a:t>
            </a:r>
            <a:endParaRPr lang="en-US" b="1" dirty="0">
              <a:solidFill>
                <a:srgbClr val="C00000"/>
              </a:solidFill>
            </a:endParaRPr>
          </a:p>
        </p:txBody>
      </p:sp>
      <p:pic>
        <p:nvPicPr>
          <p:cNvPr id="1026" name="Picture 2"/>
          <p:cNvPicPr>
            <a:picLocks noChangeAspect="1" noChangeArrowheads="1"/>
          </p:cNvPicPr>
          <p:nvPr/>
        </p:nvPicPr>
        <p:blipFill>
          <a:blip r:embed="rId2"/>
          <a:srcRect/>
          <a:stretch>
            <a:fillRect/>
          </a:stretch>
        </p:blipFill>
        <p:spPr bwMode="auto">
          <a:xfrm>
            <a:off x="355386" y="2209800"/>
            <a:ext cx="8777442" cy="3886200"/>
          </a:xfrm>
          <a:prstGeom prst="rect">
            <a:avLst/>
          </a:prstGeom>
          <a:noFill/>
          <a:ln w="9525">
            <a:noFill/>
            <a:miter lim="800000"/>
            <a:headEnd/>
            <a:tailEnd/>
          </a:ln>
          <a:effectLst/>
        </p:spPr>
      </p:pic>
      <p:sp>
        <p:nvSpPr>
          <p:cNvPr id="9" name="TextBox 8"/>
          <p:cNvSpPr txBox="1"/>
          <p:nvPr/>
        </p:nvSpPr>
        <p:spPr>
          <a:xfrm>
            <a:off x="228600" y="1676400"/>
            <a:ext cx="8674875" cy="523220"/>
          </a:xfrm>
          <a:prstGeom prst="rect">
            <a:avLst/>
          </a:prstGeom>
          <a:noFill/>
        </p:spPr>
        <p:txBody>
          <a:bodyPr wrap="none" rtlCol="0">
            <a:spAutoFit/>
          </a:bodyPr>
          <a:lstStyle/>
          <a:p>
            <a:r>
              <a:rPr lang="en-US" sz="2800" b="1" dirty="0" smtClean="0">
                <a:solidFill>
                  <a:srgbClr val="0000CC"/>
                </a:solidFill>
              </a:rPr>
              <a:t>Basic structure of energy management in an organization</a:t>
            </a:r>
            <a:endParaRPr lang="en-US" sz="2800" b="1" dirty="0">
              <a:solidFill>
                <a:srgbClr val="0000CC"/>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indent="-514350">
              <a:lnSpc>
                <a:spcPct val="250000"/>
              </a:lnSpc>
              <a:buAutoNum type="arabicPeriod"/>
            </a:pPr>
            <a:r>
              <a:rPr lang="en-US" sz="3600" b="1" dirty="0" smtClean="0">
                <a:solidFill>
                  <a:srgbClr val="0000CC"/>
                </a:solidFill>
              </a:rPr>
              <a:t>Plant level organization</a:t>
            </a:r>
          </a:p>
          <a:p>
            <a:pPr marL="514350" indent="-514350">
              <a:lnSpc>
                <a:spcPct val="250000"/>
              </a:lnSpc>
              <a:buAutoNum type="arabicPeriod"/>
            </a:pPr>
            <a:r>
              <a:rPr lang="en-US" sz="3600" b="1" dirty="0" smtClean="0">
                <a:solidFill>
                  <a:srgbClr val="0000CC"/>
                </a:solidFill>
              </a:rPr>
              <a:t>Division level organization</a:t>
            </a:r>
          </a:p>
          <a:p>
            <a:pPr marL="514350" indent="-514350">
              <a:lnSpc>
                <a:spcPct val="250000"/>
              </a:lnSpc>
              <a:buAutoNum type="arabicPeriod"/>
            </a:pPr>
            <a:r>
              <a:rPr lang="en-US" sz="3600" b="1" dirty="0" smtClean="0">
                <a:solidFill>
                  <a:srgbClr val="0000CC"/>
                </a:solidFill>
              </a:rPr>
              <a:t>Corporate level organization</a:t>
            </a:r>
          </a:p>
        </p:txBody>
      </p:sp>
      <p:sp>
        <p:nvSpPr>
          <p:cNvPr id="6" name="Slide Number Placeholder 5"/>
          <p:cNvSpPr>
            <a:spLocks noGrp="1"/>
          </p:cNvSpPr>
          <p:nvPr>
            <p:ph type="sldNum" sz="quarter" idx="12"/>
          </p:nvPr>
        </p:nvSpPr>
        <p:spPr/>
        <p:txBody>
          <a:bodyPr/>
          <a:lstStyle/>
          <a:p>
            <a:fld id="{63F6364C-5E98-4953-9B67-EF2B53DD04A5}" type="slidenum">
              <a:rPr lang="en-US" smtClean="0"/>
              <a:pPr/>
              <a:t>69</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Management &amp; Organization of Energy Conservation program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Reduce overall cost of installed capacity</a:t>
            </a:r>
          </a:p>
          <a:p>
            <a:r>
              <a:rPr lang="en-US" dirty="0" smtClean="0"/>
              <a:t>Ensure quality &amp; equity of supply</a:t>
            </a:r>
          </a:p>
          <a:p>
            <a:r>
              <a:rPr lang="en-US" dirty="0" smtClean="0"/>
              <a:t>To reduce power blackout (power outage)</a:t>
            </a:r>
          </a:p>
          <a:p>
            <a:r>
              <a:rPr lang="en-US" dirty="0" smtClean="0"/>
              <a:t>To increase the system reliability</a:t>
            </a:r>
          </a:p>
          <a:p>
            <a:r>
              <a:rPr lang="en-US" dirty="0" smtClean="0"/>
              <a:t>To Reduce the energy pricing</a:t>
            </a:r>
          </a:p>
          <a:p>
            <a:r>
              <a:rPr lang="en-US" dirty="0" smtClean="0"/>
              <a:t>To avoid harmful gas emission to the environment</a:t>
            </a:r>
          </a:p>
          <a:p>
            <a:r>
              <a:rPr lang="en-US" dirty="0" smtClean="0"/>
              <a:t>To reduce environmental pollution.</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7</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Why DSM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b="1" dirty="0" smtClean="0">
                <a:solidFill>
                  <a:srgbClr val="0000CC"/>
                </a:solidFill>
              </a:rPr>
              <a:t>Plant level organization</a:t>
            </a:r>
          </a:p>
          <a:p>
            <a:pPr marL="514350" indent="-514350"/>
            <a:r>
              <a:rPr lang="en-US" dirty="0" smtClean="0"/>
              <a:t>Applicable for a </a:t>
            </a:r>
            <a:r>
              <a:rPr lang="en-US" b="1" i="1" dirty="0" smtClean="0">
                <a:solidFill>
                  <a:srgbClr val="990000"/>
                </a:solidFill>
              </a:rPr>
              <a:t>single plant</a:t>
            </a:r>
          </a:p>
          <a:p>
            <a:pPr marL="514350" indent="-514350"/>
            <a:r>
              <a:rPr lang="en-US" dirty="0" smtClean="0"/>
              <a:t>Monitoring the energy conservation for a single plant unit</a:t>
            </a:r>
          </a:p>
          <a:p>
            <a:pPr marL="514350" indent="-514350"/>
            <a:r>
              <a:rPr lang="en-US" dirty="0" smtClean="0"/>
              <a:t>Applicable for both </a:t>
            </a:r>
            <a:r>
              <a:rPr lang="en-US" b="1" i="1" dirty="0" smtClean="0">
                <a:solidFill>
                  <a:srgbClr val="990000"/>
                </a:solidFill>
              </a:rPr>
              <a:t>small &amp; large plants</a:t>
            </a:r>
          </a:p>
          <a:p>
            <a:pPr marL="514350" indent="-514350"/>
            <a:r>
              <a:rPr lang="en-US" b="1" i="1" dirty="0" smtClean="0">
                <a:solidFill>
                  <a:srgbClr val="990000"/>
                </a:solidFill>
              </a:rPr>
              <a:t>Plant energy conservation coordinator </a:t>
            </a:r>
            <a:r>
              <a:rPr lang="en-US" dirty="0" smtClean="0"/>
              <a:t>is the key person of the organization.</a:t>
            </a:r>
          </a:p>
          <a:p>
            <a:pPr marL="514350" indent="-514350"/>
            <a:r>
              <a:rPr lang="en-US" dirty="0" smtClean="0"/>
              <a:t>Plant energy conservation coordinator submit </a:t>
            </a:r>
            <a:r>
              <a:rPr lang="en-US" b="1" i="1" dirty="0" smtClean="0">
                <a:solidFill>
                  <a:srgbClr val="990000"/>
                </a:solidFill>
              </a:rPr>
              <a:t>report </a:t>
            </a:r>
            <a:r>
              <a:rPr lang="en-US" dirty="0" smtClean="0"/>
              <a:t>on energy conservation report to the management.</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70</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Management &amp; Organization of Energy Conservation program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1B395E-E8D3-46E6-9A9F-A38712FC4F52}" type="datetime1">
              <a:rPr lang="en-US" smtClean="0"/>
              <a:pPr/>
              <a:t>21/01/2017</a:t>
            </a:fld>
            <a:endParaRPr lang="en-US"/>
          </a:p>
        </p:txBody>
      </p:sp>
      <p:sp>
        <p:nvSpPr>
          <p:cNvPr id="5" name="Footer Placeholder 4"/>
          <p:cNvSpPr>
            <a:spLocks noGrp="1"/>
          </p:cNvSpPr>
          <p:nvPr>
            <p:ph type="ftr" sz="quarter" idx="11"/>
          </p:nvPr>
        </p:nvSpPr>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71</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Management &amp; Organization of Energy Conservation program</a:t>
            </a:r>
            <a:endParaRPr lang="en-US" b="1" dirty="0">
              <a:solidFill>
                <a:srgbClr val="C00000"/>
              </a:solidFill>
            </a:endParaRPr>
          </a:p>
        </p:txBody>
      </p:sp>
      <p:pic>
        <p:nvPicPr>
          <p:cNvPr id="2050" name="Picture 2"/>
          <p:cNvPicPr>
            <a:picLocks noChangeAspect="1" noChangeArrowheads="1"/>
          </p:cNvPicPr>
          <p:nvPr/>
        </p:nvPicPr>
        <p:blipFill>
          <a:blip r:embed="rId2"/>
          <a:srcRect/>
          <a:stretch>
            <a:fillRect/>
          </a:stretch>
        </p:blipFill>
        <p:spPr bwMode="auto">
          <a:xfrm>
            <a:off x="38100" y="1657350"/>
            <a:ext cx="9067800" cy="5048250"/>
          </a:xfrm>
          <a:prstGeom prst="rect">
            <a:avLst/>
          </a:prstGeom>
          <a:noFill/>
          <a:ln w="9525">
            <a:noFill/>
            <a:miter lim="800000"/>
            <a:headEnd/>
            <a:tailEnd/>
          </a:ln>
          <a:effectLst/>
        </p:spPr>
      </p:pic>
      <p:sp>
        <p:nvSpPr>
          <p:cNvPr id="9" name="TextBox 8"/>
          <p:cNvSpPr txBox="1"/>
          <p:nvPr/>
        </p:nvSpPr>
        <p:spPr>
          <a:xfrm rot="10800000" flipV="1">
            <a:off x="6643230" y="1571174"/>
            <a:ext cx="2057401" cy="646331"/>
          </a:xfrm>
          <a:prstGeom prst="rect">
            <a:avLst/>
          </a:prstGeom>
          <a:noFill/>
        </p:spPr>
        <p:txBody>
          <a:bodyPr wrap="square" rtlCol="0">
            <a:spAutoFit/>
          </a:bodyPr>
          <a:lstStyle/>
          <a:p>
            <a:r>
              <a:rPr lang="en-US" b="1" dirty="0" smtClean="0">
                <a:solidFill>
                  <a:srgbClr val="0000CC"/>
                </a:solidFill>
              </a:rPr>
              <a:t>Plant Level organization</a:t>
            </a:r>
            <a:endParaRPr lang="en-US" b="1" dirty="0">
              <a:solidFill>
                <a:srgbClr val="0000CC"/>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1.Plant level organization</a:t>
            </a:r>
          </a:p>
          <a:p>
            <a:r>
              <a:rPr lang="en-US" dirty="0" smtClean="0"/>
              <a:t>It will be </a:t>
            </a:r>
            <a:r>
              <a:rPr lang="en-US" b="1" i="1" dirty="0" smtClean="0">
                <a:solidFill>
                  <a:srgbClr val="990000"/>
                </a:solidFill>
              </a:rPr>
              <a:t>complicated</a:t>
            </a:r>
            <a:r>
              <a:rPr lang="en-US" dirty="0" smtClean="0"/>
              <a:t> for </a:t>
            </a:r>
            <a:r>
              <a:rPr lang="en-US" b="1" i="1" dirty="0" smtClean="0">
                <a:solidFill>
                  <a:srgbClr val="990000"/>
                </a:solidFill>
              </a:rPr>
              <a:t>large plant</a:t>
            </a:r>
          </a:p>
          <a:p>
            <a:r>
              <a:rPr lang="en-US" dirty="0" smtClean="0"/>
              <a:t>Operating shift management</a:t>
            </a:r>
          </a:p>
          <a:p>
            <a:r>
              <a:rPr lang="en-US" dirty="0" smtClean="0"/>
              <a:t>Based on a single plant</a:t>
            </a:r>
          </a:p>
          <a:p>
            <a:r>
              <a:rPr lang="en-US" dirty="0" smtClean="0"/>
              <a:t>Short term basis</a:t>
            </a:r>
          </a:p>
          <a:p>
            <a:pPr>
              <a:buNone/>
            </a:pPr>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72</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Management &amp; Organization of Energy Conservation program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2.Divisional  level organization</a:t>
            </a:r>
          </a:p>
          <a:p>
            <a:r>
              <a:rPr lang="en-US" dirty="0" smtClean="0"/>
              <a:t>Monitoring of energy conservation process for </a:t>
            </a:r>
            <a:r>
              <a:rPr lang="en-US" b="1" i="1" dirty="0" smtClean="0">
                <a:solidFill>
                  <a:srgbClr val="990000"/>
                </a:solidFill>
              </a:rPr>
              <a:t>several plant units</a:t>
            </a:r>
          </a:p>
          <a:p>
            <a:r>
              <a:rPr lang="en-US" dirty="0" smtClean="0"/>
              <a:t>Medium term (quarterly) basis</a:t>
            </a:r>
          </a:p>
          <a:p>
            <a:r>
              <a:rPr lang="en-US" dirty="0" smtClean="0"/>
              <a:t>It involves transfer of </a:t>
            </a:r>
            <a:r>
              <a:rPr lang="en-US" b="1" i="1" dirty="0" smtClean="0">
                <a:solidFill>
                  <a:srgbClr val="990000"/>
                </a:solidFill>
              </a:rPr>
              <a:t>useful information </a:t>
            </a:r>
            <a:r>
              <a:rPr lang="en-US" dirty="0" smtClean="0"/>
              <a:t>between similar plants.</a:t>
            </a:r>
          </a:p>
          <a:p>
            <a:r>
              <a:rPr lang="en-US" b="1" i="1" dirty="0" smtClean="0">
                <a:solidFill>
                  <a:srgbClr val="990000"/>
                </a:solidFill>
              </a:rPr>
              <a:t>Division energy conservation </a:t>
            </a:r>
            <a:r>
              <a:rPr lang="en-US" dirty="0" smtClean="0"/>
              <a:t>manager plays key role in this category.</a:t>
            </a:r>
          </a:p>
          <a:p>
            <a:endParaRPr lang="en-US" dirty="0" smtClean="0"/>
          </a:p>
          <a:p>
            <a:pPr>
              <a:buNone/>
            </a:pPr>
            <a:endParaRPr lang="en-US" b="1" dirty="0" smtClean="0">
              <a:solidFill>
                <a:srgbClr val="0000CC"/>
              </a:solidFill>
            </a:endParaRP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73</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Management &amp; Organization of Energy Conservation program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74</a:t>
            </a:fld>
            <a:endParaRPr lang="en-US"/>
          </a:p>
        </p:txBody>
      </p:sp>
      <p:pic>
        <p:nvPicPr>
          <p:cNvPr id="3074" name="Picture 2"/>
          <p:cNvPicPr>
            <a:picLocks noChangeAspect="1" noChangeArrowheads="1"/>
          </p:cNvPicPr>
          <p:nvPr/>
        </p:nvPicPr>
        <p:blipFill>
          <a:blip r:embed="rId2"/>
          <a:srcRect/>
          <a:stretch>
            <a:fillRect/>
          </a:stretch>
        </p:blipFill>
        <p:spPr bwMode="auto">
          <a:xfrm>
            <a:off x="838200" y="1676400"/>
            <a:ext cx="7067550" cy="4829175"/>
          </a:xfrm>
          <a:prstGeom prst="rect">
            <a:avLst/>
          </a:prstGeom>
          <a:noFill/>
          <a:ln w="9525">
            <a:noFill/>
            <a:miter lim="800000"/>
            <a:headEnd/>
            <a:tailEnd/>
          </a:ln>
          <a:effectLst/>
        </p:spPr>
      </p:pic>
      <p:sp>
        <p:nvSpPr>
          <p:cNvPr id="8"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Management &amp; Organization of Energy Conservation program</a:t>
            </a:r>
            <a:endParaRPr lang="en-US" b="1" dirty="0">
              <a:solidFill>
                <a:srgbClr val="C00000"/>
              </a:solidFill>
            </a:endParaRPr>
          </a:p>
        </p:txBody>
      </p:sp>
      <p:sp>
        <p:nvSpPr>
          <p:cNvPr id="9" name="TextBox 8"/>
          <p:cNvSpPr txBox="1"/>
          <p:nvPr/>
        </p:nvSpPr>
        <p:spPr>
          <a:xfrm rot="10800000" flipV="1">
            <a:off x="6019800" y="1828800"/>
            <a:ext cx="2057401" cy="646331"/>
          </a:xfrm>
          <a:prstGeom prst="rect">
            <a:avLst/>
          </a:prstGeom>
          <a:noFill/>
        </p:spPr>
        <p:txBody>
          <a:bodyPr wrap="square" rtlCol="0">
            <a:spAutoFit/>
          </a:bodyPr>
          <a:lstStyle/>
          <a:p>
            <a:r>
              <a:rPr lang="en-US" b="1" dirty="0" smtClean="0">
                <a:solidFill>
                  <a:srgbClr val="0000CC"/>
                </a:solidFill>
              </a:rPr>
              <a:t>Divisional Level organization</a:t>
            </a:r>
            <a:endParaRPr lang="en-US" b="1" dirty="0">
              <a:solidFill>
                <a:srgbClr val="0000CC"/>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2.Divisional  level organization</a:t>
            </a:r>
          </a:p>
          <a:p>
            <a:r>
              <a:rPr lang="en-US" b="1" i="1" dirty="0" smtClean="0">
                <a:solidFill>
                  <a:srgbClr val="990000"/>
                </a:solidFill>
              </a:rPr>
              <a:t>Steering committee </a:t>
            </a:r>
            <a:r>
              <a:rPr lang="en-US" dirty="0" smtClean="0"/>
              <a:t>plans the energy conservation </a:t>
            </a:r>
            <a:r>
              <a:rPr lang="en-US" dirty="0" err="1" smtClean="0"/>
              <a:t>progrmme</a:t>
            </a:r>
            <a:r>
              <a:rPr lang="en-US" dirty="0" smtClean="0"/>
              <a:t>.</a:t>
            </a:r>
          </a:p>
          <a:p>
            <a:r>
              <a:rPr lang="en-US" dirty="0" smtClean="0"/>
              <a:t>Steering committee generates the ideas for employee awareness, technical projects &amp; improved operating procedure.</a:t>
            </a:r>
          </a:p>
          <a:p>
            <a:pPr>
              <a:buNone/>
            </a:pPr>
            <a:r>
              <a:rPr lang="en-US" dirty="0" smtClean="0"/>
              <a:t> </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75</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Management &amp; Organization of Energy Conservation program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smtClean="0">
                <a:solidFill>
                  <a:srgbClr val="0000CC"/>
                </a:solidFill>
              </a:rPr>
              <a:t>3.Corporate level organization</a:t>
            </a:r>
          </a:p>
          <a:p>
            <a:r>
              <a:rPr lang="en-US" dirty="0" smtClean="0"/>
              <a:t>Large </a:t>
            </a:r>
            <a:r>
              <a:rPr lang="en-US" b="1" i="1" dirty="0" smtClean="0">
                <a:solidFill>
                  <a:srgbClr val="990000"/>
                </a:solidFill>
              </a:rPr>
              <a:t>multi divisional organization </a:t>
            </a:r>
            <a:r>
              <a:rPr lang="en-US" dirty="0" smtClean="0"/>
              <a:t>belongs corporate level organization.</a:t>
            </a:r>
          </a:p>
          <a:p>
            <a:r>
              <a:rPr lang="en-US" b="1" i="1" dirty="0" smtClean="0">
                <a:solidFill>
                  <a:srgbClr val="990000"/>
                </a:solidFill>
              </a:rPr>
              <a:t>Energy conservation report </a:t>
            </a:r>
            <a:r>
              <a:rPr lang="en-US" dirty="0" smtClean="0"/>
              <a:t>directly forward to top level management.</a:t>
            </a:r>
          </a:p>
          <a:p>
            <a:r>
              <a:rPr lang="en-US" dirty="0" smtClean="0"/>
              <a:t>It involves the contribution of representatives from </a:t>
            </a:r>
            <a:r>
              <a:rPr lang="en-US" b="1" i="1" dirty="0" smtClean="0">
                <a:solidFill>
                  <a:srgbClr val="990000"/>
                </a:solidFill>
              </a:rPr>
              <a:t>various business organization</a:t>
            </a:r>
            <a:r>
              <a:rPr lang="en-US" dirty="0" smtClean="0"/>
              <a:t>.</a:t>
            </a:r>
          </a:p>
          <a:p>
            <a:r>
              <a:rPr lang="en-US" dirty="0" smtClean="0"/>
              <a:t>Division managers report directly to the director of energy conservation.</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76</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Management &amp; Organization of Energy Conservation program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77</a:t>
            </a:fld>
            <a:endParaRPr lang="en-US"/>
          </a:p>
        </p:txBody>
      </p:sp>
      <p:sp>
        <p:nvSpPr>
          <p:cNvPr id="7" name="Title 1"/>
          <p:cNvSpPr>
            <a:spLocks noGrp="1"/>
          </p:cNvSpPr>
          <p:nvPr>
            <p:ph type="title"/>
          </p:nvPr>
        </p:nvSpPr>
        <p:spPr>
          <a:xfrm>
            <a:off x="457200" y="274638"/>
            <a:ext cx="8229600" cy="1143000"/>
          </a:xfrm>
        </p:spPr>
        <p:txBody>
          <a:bodyPr>
            <a:normAutofit fontScale="90000"/>
          </a:bodyPr>
          <a:lstStyle/>
          <a:p>
            <a:pPr algn="l"/>
            <a:r>
              <a:rPr lang="en-US" b="1" dirty="0" smtClean="0">
                <a:solidFill>
                  <a:srgbClr val="C00000"/>
                </a:solidFill>
              </a:rPr>
              <a:t>Management &amp; Organization of Energy Conservation program</a:t>
            </a:r>
            <a:endParaRPr lang="en-US" b="1" dirty="0">
              <a:solidFill>
                <a:srgbClr val="C00000"/>
              </a:solidFill>
            </a:endParaRPr>
          </a:p>
        </p:txBody>
      </p:sp>
      <p:pic>
        <p:nvPicPr>
          <p:cNvPr id="4098" name="Picture 2"/>
          <p:cNvPicPr>
            <a:picLocks noChangeAspect="1" noChangeArrowheads="1"/>
          </p:cNvPicPr>
          <p:nvPr/>
        </p:nvPicPr>
        <p:blipFill>
          <a:blip r:embed="rId2"/>
          <a:srcRect/>
          <a:stretch>
            <a:fillRect/>
          </a:stretch>
        </p:blipFill>
        <p:spPr bwMode="auto">
          <a:xfrm>
            <a:off x="1223963" y="1952625"/>
            <a:ext cx="6696075" cy="4219575"/>
          </a:xfrm>
          <a:prstGeom prst="rect">
            <a:avLst/>
          </a:prstGeom>
          <a:noFill/>
          <a:ln w="9525">
            <a:noFill/>
            <a:miter lim="800000"/>
            <a:headEnd/>
            <a:tailEnd/>
          </a:ln>
          <a:effectLst/>
        </p:spPr>
      </p:pic>
      <p:sp>
        <p:nvSpPr>
          <p:cNvPr id="9" name="TextBox 8"/>
          <p:cNvSpPr txBox="1"/>
          <p:nvPr/>
        </p:nvSpPr>
        <p:spPr>
          <a:xfrm>
            <a:off x="4876800" y="2907268"/>
            <a:ext cx="2920030" cy="369332"/>
          </a:xfrm>
          <a:prstGeom prst="rect">
            <a:avLst/>
          </a:prstGeom>
          <a:noFill/>
        </p:spPr>
        <p:txBody>
          <a:bodyPr wrap="none" rtlCol="0">
            <a:spAutoFit/>
          </a:bodyPr>
          <a:lstStyle/>
          <a:p>
            <a:r>
              <a:rPr lang="en-US" b="1" dirty="0" smtClean="0">
                <a:solidFill>
                  <a:srgbClr val="0000CC"/>
                </a:solidFill>
              </a:rPr>
              <a:t>Corporate Level organization</a:t>
            </a:r>
            <a:endParaRPr lang="en-US" b="1" dirty="0">
              <a:solidFill>
                <a:srgbClr val="0000CC"/>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724400"/>
          </a:xfrm>
        </p:spPr>
        <p:txBody>
          <a:bodyPr>
            <a:normAutofit fontScale="92500" lnSpcReduction="10000"/>
          </a:bodyPr>
          <a:lstStyle/>
          <a:p>
            <a:pPr>
              <a:buNone/>
            </a:pPr>
            <a:r>
              <a:rPr lang="en-US" b="1" i="1" dirty="0" smtClean="0">
                <a:solidFill>
                  <a:srgbClr val="0000CC"/>
                </a:solidFill>
              </a:rPr>
              <a:t>1.Maximum demand controller</a:t>
            </a:r>
          </a:p>
          <a:p>
            <a:pPr>
              <a:buNone/>
            </a:pPr>
            <a:r>
              <a:rPr lang="en-US" b="1" i="1" dirty="0" smtClean="0">
                <a:solidFill>
                  <a:srgbClr val="0000CC"/>
                </a:solidFill>
              </a:rPr>
              <a:t>2.Automatic power factor controller</a:t>
            </a:r>
          </a:p>
          <a:p>
            <a:pPr>
              <a:buNone/>
            </a:pPr>
            <a:r>
              <a:rPr lang="en-US" b="1" i="1" dirty="0" smtClean="0">
                <a:solidFill>
                  <a:srgbClr val="0000CC"/>
                </a:solidFill>
              </a:rPr>
              <a:t>3.Soft starter with energy saver</a:t>
            </a:r>
          </a:p>
          <a:p>
            <a:pPr>
              <a:buNone/>
            </a:pPr>
            <a:r>
              <a:rPr lang="en-US" b="1" i="1" dirty="0" smtClean="0">
                <a:solidFill>
                  <a:srgbClr val="0000CC"/>
                </a:solidFill>
              </a:rPr>
              <a:t>4.Variable speed drive</a:t>
            </a:r>
          </a:p>
          <a:p>
            <a:pPr>
              <a:buNone/>
            </a:pPr>
            <a:r>
              <a:rPr lang="en-US" b="1" i="1" dirty="0" smtClean="0">
                <a:solidFill>
                  <a:srgbClr val="0000CC"/>
                </a:solidFill>
              </a:rPr>
              <a:t>5.Energy efficient transformer</a:t>
            </a:r>
          </a:p>
          <a:p>
            <a:pPr>
              <a:buNone/>
            </a:pPr>
            <a:r>
              <a:rPr lang="en-US" b="1" i="1" dirty="0" smtClean="0">
                <a:solidFill>
                  <a:srgbClr val="0000CC"/>
                </a:solidFill>
              </a:rPr>
              <a:t>6.Electronic ballast</a:t>
            </a:r>
          </a:p>
          <a:p>
            <a:pPr>
              <a:buNone/>
            </a:pPr>
            <a:r>
              <a:rPr lang="en-US" b="1" i="1" dirty="0" smtClean="0">
                <a:solidFill>
                  <a:srgbClr val="0000CC"/>
                </a:solidFill>
              </a:rPr>
              <a:t>7.Occupancy sensors</a:t>
            </a:r>
          </a:p>
          <a:p>
            <a:pPr>
              <a:buNone/>
            </a:pPr>
            <a:r>
              <a:rPr lang="en-US" b="1" i="1" dirty="0" smtClean="0">
                <a:solidFill>
                  <a:srgbClr val="0000CC"/>
                </a:solidFill>
              </a:rPr>
              <a:t>8.Energy saving potential of each technology</a:t>
            </a:r>
          </a:p>
          <a:p>
            <a:pPr>
              <a:buNone/>
            </a:pPr>
            <a:r>
              <a:rPr lang="en-US" b="1" i="1" dirty="0" smtClean="0">
                <a:solidFill>
                  <a:srgbClr val="0000CC"/>
                </a:solidFill>
              </a:rPr>
              <a:t>9.Energy efficient motors</a:t>
            </a:r>
            <a:endParaRPr lang="en-US" b="1" i="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78</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Energy efficient technology</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60848" y="2286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b="1" i="1" dirty="0" smtClean="0">
                <a:solidFill>
                  <a:srgbClr val="0000CC"/>
                </a:solidFill>
              </a:rPr>
              <a:t>1.Maximum demand controller- </a:t>
            </a:r>
            <a:endParaRPr lang="en-US" dirty="0" smtClean="0"/>
          </a:p>
          <a:p>
            <a:r>
              <a:rPr lang="en-US" b="1" i="1" dirty="0" smtClean="0">
                <a:solidFill>
                  <a:srgbClr val="990000"/>
                </a:solidFill>
              </a:rPr>
              <a:t>Preset Value of maximum demand </a:t>
            </a:r>
            <a:r>
              <a:rPr lang="en-US" dirty="0" smtClean="0"/>
              <a:t>is programmed in the device</a:t>
            </a:r>
          </a:p>
          <a:p>
            <a:r>
              <a:rPr lang="en-US" dirty="0" smtClean="0"/>
              <a:t>If the maximum demand approaches the preset value </a:t>
            </a:r>
            <a:r>
              <a:rPr lang="en-US" b="1" i="1" dirty="0" smtClean="0">
                <a:solidFill>
                  <a:srgbClr val="990000"/>
                </a:solidFill>
              </a:rPr>
              <a:t>alarm is sounded/ Indicator</a:t>
            </a:r>
            <a:r>
              <a:rPr lang="en-US" dirty="0" smtClean="0"/>
              <a:t>.</a:t>
            </a:r>
          </a:p>
          <a:p>
            <a:r>
              <a:rPr lang="en-US" dirty="0" smtClean="0"/>
              <a:t>It can be implemented by using a suitable </a:t>
            </a:r>
            <a:r>
              <a:rPr lang="en-US" b="1" i="1" dirty="0" smtClean="0">
                <a:solidFill>
                  <a:srgbClr val="990000"/>
                </a:solidFill>
              </a:rPr>
              <a:t>contactors</a:t>
            </a:r>
            <a:r>
              <a:rPr lang="en-US" dirty="0" smtClean="0"/>
              <a:t>.</a:t>
            </a:r>
          </a:p>
          <a:p>
            <a:pPr>
              <a:buNone/>
            </a:pPr>
            <a:r>
              <a:rPr lang="en-US" b="1" i="1" dirty="0" smtClean="0">
                <a:solidFill>
                  <a:srgbClr val="0000CC"/>
                </a:solidFill>
              </a:rPr>
              <a:t>2.Automatic power factor controller-</a:t>
            </a:r>
          </a:p>
          <a:p>
            <a:r>
              <a:rPr lang="en-US" dirty="0" smtClean="0"/>
              <a:t>Using </a:t>
            </a:r>
            <a:r>
              <a:rPr lang="en-US" b="1" i="1" dirty="0" smtClean="0">
                <a:solidFill>
                  <a:srgbClr val="990000"/>
                </a:solidFill>
              </a:rPr>
              <a:t>relay/microprocessor </a:t>
            </a:r>
            <a:r>
              <a:rPr lang="en-US" dirty="0" smtClean="0"/>
              <a:t>logic</a:t>
            </a:r>
          </a:p>
          <a:p>
            <a:r>
              <a:rPr lang="en-US" dirty="0" smtClean="0"/>
              <a:t>Mainly two types</a:t>
            </a:r>
          </a:p>
          <a:p>
            <a:r>
              <a:rPr lang="en-US" dirty="0" smtClean="0"/>
              <a:t>(a) Voltage control (b)KVAR control</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79</a:t>
            </a:fld>
            <a:endParaRPr lang="en-US"/>
          </a:p>
        </p:txBody>
      </p:sp>
      <p:sp>
        <p:nvSpPr>
          <p:cNvPr id="7" name="Title 1"/>
          <p:cNvSpPr>
            <a:spLocks noGrp="1"/>
          </p:cNvSpPr>
          <p:nvPr>
            <p:ph type="title"/>
          </p:nvPr>
        </p:nvSpPr>
        <p:spPr/>
        <p:txBody>
          <a:bodyPr>
            <a:normAutofit/>
          </a:bodyPr>
          <a:lstStyle/>
          <a:p>
            <a:pPr algn="l"/>
            <a:r>
              <a:rPr lang="en-US" b="1" dirty="0" smtClean="0">
                <a:solidFill>
                  <a:srgbClr val="C00000"/>
                </a:solidFill>
              </a:rPr>
              <a:t>Energy efficient technology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514350" indent="-514350">
              <a:buAutoNum type="arabicPeriod"/>
            </a:pPr>
            <a:r>
              <a:rPr lang="en-US" b="1" dirty="0" smtClean="0">
                <a:solidFill>
                  <a:srgbClr val="0000CC"/>
                </a:solidFill>
              </a:rPr>
              <a:t>Energy efficiency</a:t>
            </a:r>
            <a:r>
              <a:rPr lang="en-US" dirty="0" smtClean="0"/>
              <a:t>-Using less power to perform the same tasks.</a:t>
            </a:r>
          </a:p>
          <a:p>
            <a:pPr marL="514350" indent="-514350">
              <a:buAutoNum type="arabicPeriod"/>
            </a:pPr>
            <a:r>
              <a:rPr lang="en-US" b="1" dirty="0" smtClean="0">
                <a:solidFill>
                  <a:srgbClr val="0000CC"/>
                </a:solidFill>
              </a:rPr>
              <a:t>Demand Response</a:t>
            </a:r>
            <a:r>
              <a:rPr lang="en-US" dirty="0" smtClean="0"/>
              <a:t>-Any reactive or preventative method to reduce, flatten or shift peak demand. </a:t>
            </a:r>
          </a:p>
          <a:p>
            <a:pPr marL="514350" indent="-514350">
              <a:buAutoNum type="arabicPeriod"/>
            </a:pPr>
            <a:r>
              <a:rPr lang="en-US" b="1" dirty="0" smtClean="0">
                <a:solidFill>
                  <a:srgbClr val="0000CC"/>
                </a:solidFill>
              </a:rPr>
              <a:t>Dynamic Demand</a:t>
            </a:r>
            <a:r>
              <a:rPr lang="en-US" dirty="0" smtClean="0"/>
              <a:t>-Advance or delay appliance operating cycles by a few seconds to increase the Diversity factor of the set of loads. It would be unnoticeable to the end user. </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8</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Types of DSM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876800"/>
          </a:xfrm>
        </p:spPr>
        <p:txBody>
          <a:bodyPr>
            <a:normAutofit fontScale="85000" lnSpcReduction="20000"/>
          </a:bodyPr>
          <a:lstStyle/>
          <a:p>
            <a:pPr>
              <a:buNone/>
            </a:pPr>
            <a:r>
              <a:rPr lang="en-US" b="1" i="1" dirty="0" smtClean="0">
                <a:solidFill>
                  <a:srgbClr val="0000CC"/>
                </a:solidFill>
              </a:rPr>
              <a:t>2.Automatic power factor controller-</a:t>
            </a:r>
          </a:p>
          <a:p>
            <a:pPr marL="514350" indent="-514350">
              <a:buAutoNum type="alphaLcParenBoth"/>
            </a:pPr>
            <a:r>
              <a:rPr lang="en-US" b="1" dirty="0" smtClean="0">
                <a:solidFill>
                  <a:srgbClr val="990000"/>
                </a:solidFill>
              </a:rPr>
              <a:t>Voltage control</a:t>
            </a:r>
          </a:p>
          <a:p>
            <a:pPr marL="514350" indent="-514350"/>
            <a:r>
              <a:rPr lang="en-US" dirty="0" smtClean="0"/>
              <a:t>Check the voltage drop when load is applied</a:t>
            </a:r>
          </a:p>
          <a:p>
            <a:pPr marL="514350" indent="-514350"/>
            <a:r>
              <a:rPr lang="en-US" b="1" i="1" dirty="0" smtClean="0">
                <a:solidFill>
                  <a:srgbClr val="990000"/>
                </a:solidFill>
              </a:rPr>
              <a:t>Less voltage drop </a:t>
            </a:r>
            <a:r>
              <a:rPr lang="en-US" dirty="0" smtClean="0"/>
              <a:t>supporting for </a:t>
            </a:r>
            <a:r>
              <a:rPr lang="en-US" b="1" i="1" dirty="0" smtClean="0">
                <a:solidFill>
                  <a:srgbClr val="990000"/>
                </a:solidFill>
              </a:rPr>
              <a:t>leading power factor</a:t>
            </a:r>
          </a:p>
          <a:p>
            <a:pPr marL="514350" indent="-514350"/>
            <a:r>
              <a:rPr lang="en-US" dirty="0" smtClean="0"/>
              <a:t>Suitable at substation</a:t>
            </a:r>
          </a:p>
          <a:p>
            <a:pPr marL="514350" indent="-514350">
              <a:buNone/>
            </a:pPr>
            <a:r>
              <a:rPr lang="en-US" b="1" dirty="0" smtClean="0">
                <a:solidFill>
                  <a:srgbClr val="990000"/>
                </a:solidFill>
              </a:rPr>
              <a:t>(b)KVAR control</a:t>
            </a:r>
          </a:p>
          <a:p>
            <a:pPr marL="514350" indent="-514350"/>
            <a:r>
              <a:rPr lang="en-US" dirty="0" smtClean="0"/>
              <a:t>Current &amp; voltage sense from the feeder &amp; processed by using microprocessor.</a:t>
            </a:r>
          </a:p>
          <a:p>
            <a:pPr marL="514350" indent="-514350"/>
            <a:r>
              <a:rPr lang="en-US" dirty="0" smtClean="0"/>
              <a:t>Sensitive control, where voltage variation aren’t  available</a:t>
            </a:r>
          </a:p>
          <a:p>
            <a:pPr marL="514350" indent="-514350">
              <a:buNone/>
            </a:pPr>
            <a:r>
              <a:rPr lang="en-US" b="1" dirty="0" smtClean="0">
                <a:solidFill>
                  <a:srgbClr val="990000"/>
                </a:solidFill>
              </a:rPr>
              <a:t>(c)Automatic power factor control relay</a:t>
            </a:r>
          </a:p>
          <a:p>
            <a:pPr marL="514350" indent="-514350">
              <a:buNone/>
            </a:pPr>
            <a:r>
              <a:rPr lang="en-US" b="1" dirty="0" smtClean="0">
                <a:solidFill>
                  <a:srgbClr val="990000"/>
                </a:solidFill>
              </a:rPr>
              <a:t>(d)Intelligent power factor controller</a:t>
            </a:r>
          </a:p>
          <a:p>
            <a:pPr marL="514350" indent="-514350">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80</a:t>
            </a:fld>
            <a:endParaRPr lang="en-US"/>
          </a:p>
        </p:txBody>
      </p:sp>
      <p:sp>
        <p:nvSpPr>
          <p:cNvPr id="7" name="Title 1"/>
          <p:cNvSpPr>
            <a:spLocks noGrp="1"/>
          </p:cNvSpPr>
          <p:nvPr>
            <p:ph type="title"/>
          </p:nvPr>
        </p:nvSpPr>
        <p:spPr/>
        <p:txBody>
          <a:bodyPr>
            <a:normAutofit/>
          </a:bodyPr>
          <a:lstStyle/>
          <a:p>
            <a:pPr algn="l"/>
            <a:r>
              <a:rPr lang="en-US" b="1" dirty="0" smtClean="0">
                <a:solidFill>
                  <a:srgbClr val="C00000"/>
                </a:solidFill>
              </a:rPr>
              <a:t>Energy efficient technology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0000CC"/>
                </a:solidFill>
              </a:rPr>
              <a:t>3.Soft starter with energy saver</a:t>
            </a:r>
          </a:p>
          <a:p>
            <a:r>
              <a:rPr lang="en-US" b="1" i="1" dirty="0" smtClean="0">
                <a:solidFill>
                  <a:srgbClr val="990000"/>
                </a:solidFill>
              </a:rPr>
              <a:t>Starting current &amp; starting torque </a:t>
            </a:r>
            <a:r>
              <a:rPr lang="en-US" dirty="0" smtClean="0"/>
              <a:t>is very high during the starting of induction motor.</a:t>
            </a:r>
          </a:p>
          <a:p>
            <a:r>
              <a:rPr lang="en-US" dirty="0" smtClean="0"/>
              <a:t>It will effect windings, belt, chain etc</a:t>
            </a:r>
          </a:p>
          <a:p>
            <a:r>
              <a:rPr lang="en-US" dirty="0" smtClean="0"/>
              <a:t>Star delta starter provide a partial solution for this problem but not complete solution.</a:t>
            </a:r>
          </a:p>
          <a:p>
            <a:r>
              <a:rPr lang="en-US" dirty="0" smtClean="0"/>
              <a:t>Soft start &amp; soft stop is built into 3 phase units provide </a:t>
            </a:r>
            <a:r>
              <a:rPr lang="en-US" b="1" i="1" dirty="0" smtClean="0">
                <a:solidFill>
                  <a:srgbClr val="990000"/>
                </a:solidFill>
              </a:rPr>
              <a:t>controlled starting &amp; stopping </a:t>
            </a:r>
            <a:r>
              <a:rPr lang="en-US" dirty="0" smtClean="0"/>
              <a:t>with a selection of </a:t>
            </a:r>
            <a:r>
              <a:rPr lang="en-US" b="1" i="1" dirty="0" smtClean="0">
                <a:solidFill>
                  <a:srgbClr val="990000"/>
                </a:solidFill>
              </a:rPr>
              <a:t>ramp time &amp; current limit settings </a:t>
            </a:r>
            <a:r>
              <a:rPr lang="en-US" dirty="0" smtClean="0"/>
              <a:t>to suit all applications. </a:t>
            </a:r>
            <a:endParaRPr lang="en-US" dirty="0"/>
          </a:p>
        </p:txBody>
      </p:sp>
      <p:sp>
        <p:nvSpPr>
          <p:cNvPr id="5" name="Footer Placeholder 4"/>
          <p:cNvSpPr>
            <a:spLocks noGrp="1"/>
          </p:cNvSpPr>
          <p:nvPr>
            <p:ph type="ftr" sz="quarter" idx="11"/>
          </p:nvPr>
        </p:nvSpPr>
        <p:spPr>
          <a:xfrm>
            <a:off x="3124200" y="6492875"/>
            <a:ext cx="2895600" cy="365125"/>
          </a:xfrm>
        </p:spPr>
        <p:txBody>
          <a:bodyPr/>
          <a:lstStyle/>
          <a:p>
            <a:r>
              <a:rPr lang="en-US" smtClean="0"/>
              <a:t>Dept.EEE, SDM IT, Ujire, Karnataka</a:t>
            </a:r>
            <a:endParaRPr lang="en-US"/>
          </a:p>
        </p:txBody>
      </p:sp>
      <p:sp>
        <p:nvSpPr>
          <p:cNvPr id="6" name="Slide Number Placeholder 5"/>
          <p:cNvSpPr>
            <a:spLocks noGrp="1"/>
          </p:cNvSpPr>
          <p:nvPr>
            <p:ph type="sldNum" sz="quarter" idx="12"/>
          </p:nvPr>
        </p:nvSpPr>
        <p:spPr/>
        <p:txBody>
          <a:bodyPr/>
          <a:lstStyle/>
          <a:p>
            <a:fld id="{63F6364C-5E98-4953-9B67-EF2B53DD04A5}" type="slidenum">
              <a:rPr lang="en-US" smtClean="0"/>
              <a:pPr/>
              <a:t>81</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Energy efficient technology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3.Soft starter with energy saver</a:t>
            </a:r>
          </a:p>
          <a:p>
            <a:pPr>
              <a:buNone/>
            </a:pPr>
            <a:r>
              <a:rPr lang="en-US" b="1" dirty="0" smtClean="0"/>
              <a:t>Advantages are</a:t>
            </a:r>
          </a:p>
          <a:p>
            <a:r>
              <a:rPr lang="en-US" dirty="0" smtClean="0"/>
              <a:t>Less mechanical stress</a:t>
            </a:r>
          </a:p>
          <a:p>
            <a:r>
              <a:rPr lang="en-US" dirty="0" smtClean="0"/>
              <a:t>Improved power factor</a:t>
            </a:r>
          </a:p>
          <a:p>
            <a:r>
              <a:rPr lang="en-US" dirty="0" smtClean="0"/>
              <a:t>Lower maximum demand</a:t>
            </a:r>
          </a:p>
          <a:p>
            <a:r>
              <a:rPr lang="en-US" dirty="0" smtClean="0"/>
              <a:t>Less mechanical maintenance</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82</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Energy efficient technology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4.Variable speed drives</a:t>
            </a:r>
          </a:p>
          <a:p>
            <a:pPr>
              <a:buNone/>
            </a:pPr>
            <a:r>
              <a:rPr lang="en-US" b="1" dirty="0" smtClean="0">
                <a:solidFill>
                  <a:srgbClr val="0000CC"/>
                </a:solidFill>
              </a:rPr>
              <a:t>-   </a:t>
            </a:r>
            <a:r>
              <a:rPr lang="en-US" b="1" dirty="0" smtClean="0">
                <a:solidFill>
                  <a:srgbClr val="990000"/>
                </a:solidFill>
              </a:rPr>
              <a:t>Speed control of induction motors- </a:t>
            </a:r>
            <a:r>
              <a:rPr lang="en-US" dirty="0" smtClean="0"/>
              <a:t>Speed can vary by using voltage, varying rotor resistance, </a:t>
            </a:r>
            <a:r>
              <a:rPr lang="en-US" dirty="0" err="1" smtClean="0"/>
              <a:t>Scherbius</a:t>
            </a:r>
            <a:r>
              <a:rPr lang="en-US" dirty="0" smtClean="0"/>
              <a:t> or Kramer drives etc</a:t>
            </a:r>
          </a:p>
          <a:p>
            <a:pPr>
              <a:buFontTx/>
              <a:buChar char="-"/>
            </a:pPr>
            <a:r>
              <a:rPr lang="en-US" b="1" dirty="0" smtClean="0">
                <a:solidFill>
                  <a:srgbClr val="990000"/>
                </a:solidFill>
              </a:rPr>
              <a:t>Variable frequency drives- </a:t>
            </a:r>
            <a:r>
              <a:rPr lang="en-US" dirty="0" smtClean="0"/>
              <a:t>Control the speed by changing the frequency</a:t>
            </a:r>
          </a:p>
          <a:p>
            <a:pPr>
              <a:buFontTx/>
              <a:buChar char="-"/>
            </a:pPr>
            <a:r>
              <a:rPr lang="en-US" b="1" dirty="0" smtClean="0">
                <a:solidFill>
                  <a:srgbClr val="990000"/>
                </a:solidFill>
              </a:rPr>
              <a:t>V/f control</a:t>
            </a:r>
          </a:p>
          <a:p>
            <a:pPr>
              <a:buFontTx/>
              <a:buChar char="-"/>
            </a:pPr>
            <a:endParaRPr lang="en-US" b="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83</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Energy efficient technology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smtClean="0">
                <a:solidFill>
                  <a:srgbClr val="0000CC"/>
                </a:solidFill>
              </a:rPr>
              <a:t>5.Energy efficient transformer</a:t>
            </a:r>
          </a:p>
          <a:p>
            <a:r>
              <a:rPr lang="en-US" dirty="0" smtClean="0"/>
              <a:t>Amorphous core material- </a:t>
            </a:r>
            <a:r>
              <a:rPr lang="en-US" b="1" i="1" dirty="0" err="1" smtClean="0"/>
              <a:t>metalic</a:t>
            </a:r>
            <a:r>
              <a:rPr lang="en-US" b="1" i="1" dirty="0" smtClean="0"/>
              <a:t> glass alloy</a:t>
            </a:r>
          </a:p>
          <a:p>
            <a:r>
              <a:rPr lang="en-US" dirty="0" smtClean="0"/>
              <a:t>Less heat/vibration losses</a:t>
            </a:r>
          </a:p>
          <a:p>
            <a:r>
              <a:rPr lang="en-US" dirty="0" smtClean="0"/>
              <a:t>Reduced hysteresis losses</a:t>
            </a:r>
          </a:p>
          <a:p>
            <a:pPr>
              <a:buNone/>
            </a:pPr>
            <a:r>
              <a:rPr lang="en-US" b="1" dirty="0" smtClean="0">
                <a:solidFill>
                  <a:srgbClr val="0000CC"/>
                </a:solidFill>
              </a:rPr>
              <a:t>6.Electronic Ballast</a:t>
            </a:r>
          </a:p>
          <a:p>
            <a:r>
              <a:rPr lang="en-US" dirty="0" smtClean="0"/>
              <a:t>Ballast act as the choke</a:t>
            </a:r>
          </a:p>
          <a:p>
            <a:r>
              <a:rPr lang="en-US" dirty="0" smtClean="0"/>
              <a:t>Auxiliary circuit for starting of fluorescent lamp</a:t>
            </a:r>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84</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Energy efficient technology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00CC"/>
                </a:solidFill>
              </a:rPr>
              <a:t>7.Energy efficient lighting control</a:t>
            </a:r>
          </a:p>
          <a:p>
            <a:pPr>
              <a:buNone/>
            </a:pPr>
            <a:r>
              <a:rPr lang="en-US" b="1" dirty="0" smtClean="0">
                <a:solidFill>
                  <a:srgbClr val="990000"/>
                </a:solidFill>
              </a:rPr>
              <a:t>(a)Occupancy sensors</a:t>
            </a:r>
          </a:p>
          <a:p>
            <a:r>
              <a:rPr lang="en-US" dirty="0" smtClean="0"/>
              <a:t>It is achieved by using infrared or </a:t>
            </a:r>
            <a:r>
              <a:rPr lang="en-US" dirty="0" err="1" smtClean="0"/>
              <a:t>uv</a:t>
            </a:r>
            <a:r>
              <a:rPr lang="en-US" dirty="0" smtClean="0"/>
              <a:t> or microwave sensors</a:t>
            </a:r>
          </a:p>
          <a:p>
            <a:r>
              <a:rPr lang="en-US" dirty="0" smtClean="0"/>
              <a:t>Depending upon the occupancy lighting is controlled automatically</a:t>
            </a:r>
          </a:p>
          <a:p>
            <a:pPr>
              <a:buNone/>
            </a:pPr>
            <a:r>
              <a:rPr lang="en-US" b="1" dirty="0" smtClean="0">
                <a:solidFill>
                  <a:srgbClr val="990000"/>
                </a:solidFill>
              </a:rPr>
              <a:t>(b) Time based control</a:t>
            </a:r>
          </a:p>
          <a:p>
            <a:r>
              <a:rPr lang="en-US" dirty="0" smtClean="0"/>
              <a:t>By using photo cells or LDR</a:t>
            </a:r>
          </a:p>
          <a:p>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85</a:t>
            </a:fld>
            <a:endParaRPr lang="en-US"/>
          </a:p>
        </p:txBody>
      </p:sp>
      <p:sp>
        <p:nvSpPr>
          <p:cNvPr id="7" name="Title 1"/>
          <p:cNvSpPr>
            <a:spLocks noGrp="1"/>
          </p:cNvSpPr>
          <p:nvPr>
            <p:ph type="title"/>
          </p:nvPr>
        </p:nvSpPr>
        <p:spPr>
          <a:xfrm>
            <a:off x="457200" y="274638"/>
            <a:ext cx="8229600" cy="1143000"/>
          </a:xfrm>
        </p:spPr>
        <p:txBody>
          <a:bodyPr>
            <a:normAutofit/>
          </a:bodyPr>
          <a:lstStyle/>
          <a:p>
            <a:pPr algn="l"/>
            <a:r>
              <a:rPr lang="en-US" b="1" dirty="0" smtClean="0">
                <a:solidFill>
                  <a:srgbClr val="C00000"/>
                </a:solidFill>
              </a:rPr>
              <a:t>Energy efficient technology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990000"/>
                </a:solidFill>
              </a:rPr>
              <a:t>Review Questions</a:t>
            </a:r>
            <a:endParaRPr lang="en-US" b="1" dirty="0">
              <a:solidFill>
                <a:srgbClr val="990000"/>
              </a:solidFill>
            </a:endParaRP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smtClean="0"/>
              <a:t>Explain the energy efficient technology in electrical system.</a:t>
            </a:r>
            <a:r>
              <a:rPr lang="en-US" b="1" dirty="0" smtClean="0"/>
              <a:t> </a:t>
            </a:r>
            <a:r>
              <a:rPr lang="en-US" b="1" dirty="0" smtClean="0">
                <a:solidFill>
                  <a:srgbClr val="0000CC"/>
                </a:solidFill>
              </a:rPr>
              <a:t>June/July 2014. 10 Marks</a:t>
            </a:r>
          </a:p>
          <a:p>
            <a:pPr marL="514350" indent="-514350">
              <a:buAutoNum type="arabicPeriod"/>
            </a:pPr>
            <a:r>
              <a:rPr lang="en-US" dirty="0" smtClean="0"/>
              <a:t>Briefly explain the DSM planning and implementation </a:t>
            </a:r>
            <a:r>
              <a:rPr lang="en-US" b="1" dirty="0" smtClean="0"/>
              <a:t>. </a:t>
            </a:r>
            <a:r>
              <a:rPr lang="en-US" b="1" dirty="0" smtClean="0">
                <a:solidFill>
                  <a:srgbClr val="0000CC"/>
                </a:solidFill>
              </a:rPr>
              <a:t>June/July 2014,2011,2010. 10 Marks</a:t>
            </a:r>
          </a:p>
          <a:p>
            <a:pPr marL="514350" indent="-514350">
              <a:buAutoNum type="arabicPeriod"/>
            </a:pPr>
            <a:r>
              <a:rPr lang="en-US" dirty="0" smtClean="0"/>
              <a:t>Explain energy conservation opportunities in illumination and industrial sector. </a:t>
            </a:r>
            <a:r>
              <a:rPr lang="en-US" b="1" dirty="0" smtClean="0">
                <a:solidFill>
                  <a:srgbClr val="0000CC"/>
                </a:solidFill>
              </a:rPr>
              <a:t>June/July 2014. 10 Marks</a:t>
            </a:r>
          </a:p>
          <a:p>
            <a:pPr marL="514350" indent="-514350">
              <a:buAutoNum type="arabicPeriod"/>
            </a:pPr>
            <a:r>
              <a:rPr lang="en-US" dirty="0" smtClean="0"/>
              <a:t>Write a short notes on: </a:t>
            </a:r>
            <a:r>
              <a:rPr lang="en-US" dirty="0" err="1" smtClean="0"/>
              <a:t>i</a:t>
            </a:r>
            <a:r>
              <a:rPr lang="en-US" dirty="0" smtClean="0"/>
              <a:t>)peak clipping ii)load shifting iii)valley filling</a:t>
            </a:r>
            <a:r>
              <a:rPr lang="en-US" b="1" dirty="0" smtClean="0">
                <a:solidFill>
                  <a:srgbClr val="0000CC"/>
                </a:solidFill>
              </a:rPr>
              <a:t> June/July 2014, Dec 2011.,2010 10 Marks</a:t>
            </a:r>
            <a:endParaRPr lang="en-US"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86</a:t>
            </a:fld>
            <a:endParaRPr lang="en-US"/>
          </a:p>
        </p:txBody>
      </p:sp>
      <p:pic>
        <p:nvPicPr>
          <p:cNvPr id="6146" name="Picture 2" descr="C:\Users\Administrator\Desktop\images.jpg"/>
          <p:cNvPicPr>
            <a:picLocks noChangeAspect="1" noChangeArrowheads="1"/>
          </p:cNvPicPr>
          <p:nvPr/>
        </p:nvPicPr>
        <p:blipFill>
          <a:blip r:embed="rId2"/>
          <a:srcRect/>
          <a:stretch>
            <a:fillRect/>
          </a:stretch>
        </p:blipFill>
        <p:spPr bwMode="auto">
          <a:xfrm>
            <a:off x="7239000" y="0"/>
            <a:ext cx="1600200" cy="1593088"/>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t>5.</a:t>
            </a:r>
            <a:r>
              <a:rPr lang="en-US" b="1" dirty="0" smtClean="0"/>
              <a:t> </a:t>
            </a:r>
            <a:r>
              <a:rPr lang="en-US" dirty="0" smtClean="0"/>
              <a:t>Describe the benefits of demand side management.  </a:t>
            </a:r>
          </a:p>
          <a:p>
            <a:pPr>
              <a:buNone/>
            </a:pPr>
            <a:r>
              <a:rPr lang="en-US" b="1" i="1" dirty="0" smtClean="0">
                <a:solidFill>
                  <a:srgbClr val="0000CC"/>
                </a:solidFill>
              </a:rPr>
              <a:t>     10 Marks December 2011</a:t>
            </a:r>
          </a:p>
          <a:p>
            <a:pPr>
              <a:buNone/>
            </a:pPr>
            <a:r>
              <a:rPr lang="en-US" dirty="0" smtClean="0"/>
              <a:t>6.</a:t>
            </a:r>
            <a:r>
              <a:rPr lang="en-US" b="1" dirty="0" smtClean="0"/>
              <a:t> </a:t>
            </a:r>
            <a:r>
              <a:rPr lang="en-US" dirty="0" smtClean="0"/>
              <a:t>Describe the some of the important types of tariffs, commonly used.</a:t>
            </a:r>
            <a:r>
              <a:rPr lang="en-US" b="1" i="1" dirty="0" smtClean="0">
                <a:solidFill>
                  <a:srgbClr val="0000CC"/>
                </a:solidFill>
              </a:rPr>
              <a:t> 10 Marks December, </a:t>
            </a:r>
            <a:r>
              <a:rPr lang="en-US" b="1" i="1" dirty="0" err="1" smtClean="0">
                <a:solidFill>
                  <a:srgbClr val="0000CC"/>
                </a:solidFill>
              </a:rPr>
              <a:t>june</a:t>
            </a:r>
            <a:r>
              <a:rPr lang="en-US" b="1" i="1" dirty="0" smtClean="0">
                <a:solidFill>
                  <a:srgbClr val="0000CC"/>
                </a:solidFill>
              </a:rPr>
              <a:t>/</a:t>
            </a:r>
            <a:r>
              <a:rPr lang="en-US" b="1" i="1" dirty="0" err="1" smtClean="0">
                <a:solidFill>
                  <a:srgbClr val="0000CC"/>
                </a:solidFill>
              </a:rPr>
              <a:t>july</a:t>
            </a:r>
            <a:r>
              <a:rPr lang="en-US" b="1" i="1" dirty="0" smtClean="0">
                <a:solidFill>
                  <a:srgbClr val="0000CC"/>
                </a:solidFill>
              </a:rPr>
              <a:t> 2011, </a:t>
            </a:r>
            <a:r>
              <a:rPr lang="en-US" b="1" i="1" dirty="0" err="1" smtClean="0">
                <a:solidFill>
                  <a:srgbClr val="0000CC"/>
                </a:solidFill>
              </a:rPr>
              <a:t>dec</a:t>
            </a:r>
            <a:r>
              <a:rPr lang="en-US" b="1" i="1" dirty="0" smtClean="0">
                <a:solidFill>
                  <a:srgbClr val="0000CC"/>
                </a:solidFill>
              </a:rPr>
              <a:t> 2010</a:t>
            </a:r>
          </a:p>
          <a:p>
            <a:pPr>
              <a:buNone/>
            </a:pPr>
            <a:r>
              <a:rPr lang="en-US" dirty="0" smtClean="0"/>
              <a:t>7.</a:t>
            </a:r>
            <a:r>
              <a:rPr lang="en-US" b="1" dirty="0" smtClean="0"/>
              <a:t> </a:t>
            </a:r>
            <a:r>
              <a:rPr lang="en-US" dirty="0" smtClean="0"/>
              <a:t>Explain the terms, maximum energy efficiency and maximum cost effectiveness. </a:t>
            </a:r>
            <a:r>
              <a:rPr lang="en-US" b="1" i="1" dirty="0" smtClean="0">
                <a:solidFill>
                  <a:srgbClr val="0000CC"/>
                </a:solidFill>
              </a:rPr>
              <a:t>10 Marks December 2011.</a:t>
            </a:r>
          </a:p>
          <a:p>
            <a:pPr>
              <a:buNone/>
            </a:pPr>
            <a:r>
              <a:rPr lang="en-US" dirty="0" smtClean="0"/>
              <a:t>8</a:t>
            </a:r>
            <a:r>
              <a:rPr lang="en-US" b="1" i="1" dirty="0" smtClean="0">
                <a:solidFill>
                  <a:srgbClr val="0000CC"/>
                </a:solidFill>
              </a:rPr>
              <a:t>.</a:t>
            </a:r>
            <a:r>
              <a:rPr lang="en-US" b="1" dirty="0" smtClean="0"/>
              <a:t> </a:t>
            </a:r>
            <a:r>
              <a:rPr lang="en-US" dirty="0" smtClean="0"/>
              <a:t>With the flow chart, explain the management and organization of energy conservation awareness   </a:t>
            </a:r>
          </a:p>
          <a:p>
            <a:pPr>
              <a:buNone/>
            </a:pPr>
            <a:r>
              <a:rPr lang="en-US" dirty="0" smtClean="0"/>
              <a:t>     Programs. </a:t>
            </a:r>
            <a:r>
              <a:rPr lang="en-US" b="1" i="1" dirty="0" smtClean="0">
                <a:solidFill>
                  <a:srgbClr val="0000CC"/>
                </a:solidFill>
              </a:rPr>
              <a:t>10 Marks December 2010.</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87</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990000"/>
                </a:solidFill>
              </a:rPr>
              <a:t>Review Questions</a:t>
            </a:r>
            <a:endParaRPr lang="en-US" b="1" dirty="0">
              <a:solidFill>
                <a:srgbClr val="990000"/>
              </a:solidFill>
            </a:endParaRPr>
          </a:p>
        </p:txBody>
      </p:sp>
      <p:pic>
        <p:nvPicPr>
          <p:cNvPr id="7170" name="Picture 2" descr="C:\Users\Administrator\Desktop\images.jpg"/>
          <p:cNvPicPr>
            <a:picLocks noChangeAspect="1" noChangeArrowheads="1"/>
          </p:cNvPicPr>
          <p:nvPr/>
        </p:nvPicPr>
        <p:blipFill>
          <a:blip r:embed="rId2"/>
          <a:srcRect/>
          <a:stretch>
            <a:fillRect/>
          </a:stretch>
        </p:blipFill>
        <p:spPr bwMode="auto">
          <a:xfrm>
            <a:off x="7613196" y="0"/>
            <a:ext cx="1530804" cy="152400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8.</a:t>
            </a:r>
            <a:r>
              <a:rPr lang="en-US" b="1" dirty="0" smtClean="0"/>
              <a:t> </a:t>
            </a:r>
            <a:r>
              <a:rPr lang="en-US" dirty="0" smtClean="0"/>
              <a:t>Explain various DSM strategies from load curve objective view. Mention  benefit of strategies .</a:t>
            </a:r>
            <a:r>
              <a:rPr lang="en-US" b="1" dirty="0" smtClean="0"/>
              <a:t> </a:t>
            </a:r>
            <a:r>
              <a:rPr lang="en-US" b="1" i="1" dirty="0" smtClean="0">
                <a:solidFill>
                  <a:srgbClr val="0000CC"/>
                </a:solidFill>
              </a:rPr>
              <a:t>June/July 2011, 10 Marks</a:t>
            </a:r>
          </a:p>
          <a:p>
            <a:pPr>
              <a:buNone/>
            </a:pPr>
            <a:r>
              <a:rPr lang="en-US" dirty="0" smtClean="0"/>
              <a:t>9.</a:t>
            </a:r>
            <a:r>
              <a:rPr lang="en-US" b="1" dirty="0" smtClean="0"/>
              <a:t> </a:t>
            </a:r>
            <a:r>
              <a:rPr lang="en-US" dirty="0" smtClean="0"/>
              <a:t>Explain the energy conservation opportunity in agriculture sector. </a:t>
            </a:r>
            <a:r>
              <a:rPr lang="en-US" b="1" i="1" dirty="0" smtClean="0">
                <a:solidFill>
                  <a:srgbClr val="0000CC"/>
                </a:solidFill>
              </a:rPr>
              <a:t>June/July 2011, 06Marks</a:t>
            </a:r>
          </a:p>
          <a:p>
            <a:pPr>
              <a:buNone/>
            </a:pPr>
            <a:r>
              <a:rPr lang="en-US" dirty="0" smtClean="0"/>
              <a:t>10. Explain the plant level management organization with relevant diagram. </a:t>
            </a:r>
            <a:r>
              <a:rPr lang="en-US" b="1" i="1" dirty="0" smtClean="0">
                <a:solidFill>
                  <a:srgbClr val="0000CC"/>
                </a:solidFill>
              </a:rPr>
              <a:t>June/July 2011, 08 Marks</a:t>
            </a: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88</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990000"/>
                </a:solidFill>
              </a:rPr>
              <a:t>Review Questions</a:t>
            </a:r>
            <a:endParaRPr lang="en-US" b="1" dirty="0">
              <a:solidFill>
                <a:srgbClr val="990000"/>
              </a:solidFill>
            </a:endParaRPr>
          </a:p>
        </p:txBody>
      </p:sp>
      <p:pic>
        <p:nvPicPr>
          <p:cNvPr id="8" name="Picture 2" descr="C:\Users\Administrator\Desktop\images.jpg"/>
          <p:cNvPicPr>
            <a:picLocks noChangeAspect="1" noChangeArrowheads="1"/>
          </p:cNvPicPr>
          <p:nvPr/>
        </p:nvPicPr>
        <p:blipFill>
          <a:blip r:embed="rId2"/>
          <a:srcRect/>
          <a:stretch>
            <a:fillRect/>
          </a:stretch>
        </p:blipFill>
        <p:spPr bwMode="auto">
          <a:xfrm>
            <a:off x="7613196" y="0"/>
            <a:ext cx="1530804" cy="15240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11.Define DSM and explain the concept of DSM.                                                                                        </a:t>
            </a:r>
          </a:p>
          <a:p>
            <a:pPr>
              <a:buNone/>
            </a:pPr>
            <a:r>
              <a:rPr lang="en-US" dirty="0" smtClean="0"/>
              <a:t>                                                                     </a:t>
            </a:r>
            <a:r>
              <a:rPr lang="en-US" b="1" i="1" dirty="0" smtClean="0">
                <a:solidFill>
                  <a:srgbClr val="0000CC"/>
                </a:solidFill>
              </a:rPr>
              <a:t>06 Marks</a:t>
            </a:r>
          </a:p>
          <a:p>
            <a:pPr>
              <a:buNone/>
            </a:pPr>
            <a:r>
              <a:rPr lang="en-US" dirty="0" smtClean="0"/>
              <a:t>12. Explain the load management as DSM strategy.                                                                                    </a:t>
            </a:r>
          </a:p>
          <a:p>
            <a:pPr>
              <a:buNone/>
            </a:pPr>
            <a:r>
              <a:rPr lang="en-US" dirty="0" smtClean="0"/>
              <a:t>                                                                     </a:t>
            </a:r>
            <a:r>
              <a:rPr lang="en-US" b="1" i="1" dirty="0" smtClean="0">
                <a:solidFill>
                  <a:srgbClr val="0000CC"/>
                </a:solidFill>
              </a:rPr>
              <a:t>06 Marks</a:t>
            </a:r>
          </a:p>
          <a:p>
            <a:pPr>
              <a:buNone/>
            </a:pPr>
            <a:r>
              <a:rPr lang="en-US" dirty="0" smtClean="0"/>
              <a:t>13. Explain the basic ways of load shape objectives of DSM.                                </a:t>
            </a:r>
            <a:r>
              <a:rPr lang="en-US" b="1" i="1" dirty="0" smtClean="0">
                <a:solidFill>
                  <a:srgbClr val="0000CC"/>
                </a:solidFill>
              </a:rPr>
              <a:t>08  Marks</a:t>
            </a:r>
          </a:p>
          <a:p>
            <a:pPr>
              <a:buNone/>
            </a:pPr>
            <a:r>
              <a:rPr lang="en-US" b="1" i="1" dirty="0" smtClean="0">
                <a:solidFill>
                  <a:srgbClr val="0000CC"/>
                </a:solidFill>
              </a:rPr>
              <a:t>                                                              January 2010</a:t>
            </a:r>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89</a:t>
            </a:fld>
            <a:endParaRPr lang="en-US"/>
          </a:p>
        </p:txBody>
      </p:sp>
      <p:sp>
        <p:nvSpPr>
          <p:cNvPr id="7" name="Title 1"/>
          <p:cNvSpPr>
            <a:spLocks noGrp="1"/>
          </p:cNvSpPr>
          <p:nvPr>
            <p:ph type="title"/>
          </p:nvPr>
        </p:nvSpPr>
        <p:spPr/>
        <p:txBody>
          <a:bodyPr/>
          <a:lstStyle/>
          <a:p>
            <a:pPr algn="l"/>
            <a:r>
              <a:rPr lang="en-US" b="1" dirty="0" smtClean="0">
                <a:solidFill>
                  <a:srgbClr val="990000"/>
                </a:solidFill>
              </a:rPr>
              <a:t>Review Questions</a:t>
            </a:r>
            <a:endParaRPr lang="en-US" b="1" dirty="0">
              <a:solidFill>
                <a:srgbClr val="990000"/>
              </a:solidFill>
            </a:endParaRPr>
          </a:p>
        </p:txBody>
      </p:sp>
      <p:pic>
        <p:nvPicPr>
          <p:cNvPr id="8" name="Picture 2" descr="C:\Users\Administrator\Desktop\images.jpg"/>
          <p:cNvPicPr>
            <a:picLocks noChangeAspect="1" noChangeArrowheads="1"/>
          </p:cNvPicPr>
          <p:nvPr/>
        </p:nvPicPr>
        <p:blipFill>
          <a:blip r:embed="rId2"/>
          <a:srcRect/>
          <a:stretch>
            <a:fillRect/>
          </a:stretch>
        </p:blipFill>
        <p:spPr bwMode="auto">
          <a:xfrm>
            <a:off x="7613196" y="0"/>
            <a:ext cx="1530804" cy="152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Initiative from the consumer side is very important for successful DSM</a:t>
            </a:r>
          </a:p>
          <a:p>
            <a:r>
              <a:rPr lang="en-US" dirty="0" smtClean="0"/>
              <a:t>The scope of DSM includes</a:t>
            </a:r>
          </a:p>
          <a:p>
            <a:pPr>
              <a:buNone/>
            </a:pPr>
            <a:r>
              <a:rPr lang="en-US" b="1" i="1" dirty="0" smtClean="0">
                <a:solidFill>
                  <a:srgbClr val="0000CC"/>
                </a:solidFill>
              </a:rPr>
              <a:t>     1. Load shifting/ Load management</a:t>
            </a:r>
          </a:p>
          <a:p>
            <a:pPr>
              <a:buNone/>
            </a:pPr>
            <a:r>
              <a:rPr lang="en-US" b="1" i="1" dirty="0" smtClean="0">
                <a:solidFill>
                  <a:srgbClr val="0000CC"/>
                </a:solidFill>
              </a:rPr>
              <a:t>     2. Energy conservation</a:t>
            </a:r>
          </a:p>
          <a:p>
            <a:pPr>
              <a:buNone/>
            </a:pPr>
            <a:r>
              <a:rPr lang="en-US" b="1" i="1" dirty="0" smtClean="0">
                <a:solidFill>
                  <a:srgbClr val="0000CC"/>
                </a:solidFill>
              </a:rPr>
              <a:t>     3. Increased electrification </a:t>
            </a:r>
            <a:endParaRPr lang="en-US" b="1" i="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9</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C00000"/>
                </a:solidFill>
              </a:rPr>
              <a:t>Scope of DSM</a:t>
            </a:r>
            <a:endParaRPr lang="en-US" b="1" dirty="0">
              <a:solidFill>
                <a:srgbClr val="C00000"/>
              </a:solidFill>
            </a:endParaRPr>
          </a:p>
        </p:txBody>
      </p:sp>
      <p:pic>
        <p:nvPicPr>
          <p:cNvPr id="8" name="Picture 2"/>
          <p:cNvPicPr>
            <a:picLocks noChangeAspect="1" noChangeArrowheads="1"/>
          </p:cNvPicPr>
          <p:nvPr/>
        </p:nvPicPr>
        <p:blipFill>
          <a:blip r:embed="rId2"/>
          <a:srcRect/>
          <a:stretch>
            <a:fillRect/>
          </a:stretch>
        </p:blipFill>
        <p:spPr bwMode="auto">
          <a:xfrm>
            <a:off x="7315200" y="152400"/>
            <a:ext cx="1522203"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14. Explain energy conservation opportunities in illumination systems.                                                     </a:t>
            </a:r>
          </a:p>
          <a:p>
            <a:pPr>
              <a:buNone/>
            </a:pPr>
            <a:r>
              <a:rPr lang="en-US" b="1" i="1" dirty="0" smtClean="0">
                <a:solidFill>
                  <a:srgbClr val="0000CC"/>
                </a:solidFill>
              </a:rPr>
              <a:t>                                                                      06 Marks</a:t>
            </a:r>
          </a:p>
          <a:p>
            <a:pPr>
              <a:buNone/>
            </a:pPr>
            <a:r>
              <a:rPr lang="en-US" dirty="0" smtClean="0"/>
              <a:t>15. With a flow chart, explain corporate level organization of energy conservation program.               </a:t>
            </a:r>
          </a:p>
          <a:p>
            <a:pPr>
              <a:buNone/>
            </a:pPr>
            <a:r>
              <a:rPr lang="en-US" b="1" i="1" dirty="0" smtClean="0">
                <a:solidFill>
                  <a:srgbClr val="0000CC"/>
                </a:solidFill>
              </a:rPr>
              <a:t>                                                                      06 Marks</a:t>
            </a:r>
          </a:p>
          <a:p>
            <a:pPr>
              <a:buNone/>
            </a:pPr>
            <a:r>
              <a:rPr lang="en-US" dirty="0" smtClean="0"/>
              <a:t>16. What is time of day pricing? With the help of suitable example, explain how this help in an efficient DSM.                                         </a:t>
            </a:r>
            <a:r>
              <a:rPr lang="en-US" b="1" i="1" dirty="0" smtClean="0">
                <a:solidFill>
                  <a:srgbClr val="0000CC"/>
                </a:solidFill>
              </a:rPr>
              <a:t>08 Marks</a:t>
            </a:r>
          </a:p>
          <a:p>
            <a:pPr>
              <a:buNone/>
            </a:pPr>
            <a:r>
              <a:rPr lang="en-US" dirty="0" smtClean="0"/>
              <a:t>                                                                  </a:t>
            </a:r>
            <a:r>
              <a:rPr lang="en-US" b="1" i="1" dirty="0" smtClean="0">
                <a:solidFill>
                  <a:srgbClr val="0000CC"/>
                </a:solidFill>
              </a:rPr>
              <a:t>January 2010</a:t>
            </a:r>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63F6364C-5E98-4953-9B67-EF2B53DD04A5}" type="slidenum">
              <a:rPr lang="en-US" smtClean="0"/>
              <a:pPr/>
              <a:t>90</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990000"/>
                </a:solidFill>
              </a:rPr>
              <a:t>Review Questions</a:t>
            </a:r>
            <a:endParaRPr lang="en-US" b="1" dirty="0">
              <a:solidFill>
                <a:srgbClr val="990000"/>
              </a:solidFill>
            </a:endParaRPr>
          </a:p>
        </p:txBody>
      </p:sp>
      <p:pic>
        <p:nvPicPr>
          <p:cNvPr id="8" name="Picture 2" descr="C:\Users\Administrator\Desktop\images.jpg"/>
          <p:cNvPicPr>
            <a:picLocks noChangeAspect="1" noChangeArrowheads="1"/>
          </p:cNvPicPr>
          <p:nvPr/>
        </p:nvPicPr>
        <p:blipFill>
          <a:blip r:embed="rId2"/>
          <a:srcRect/>
          <a:stretch>
            <a:fillRect/>
          </a:stretch>
        </p:blipFill>
        <p:spPr bwMode="auto">
          <a:xfrm>
            <a:off x="7613196" y="0"/>
            <a:ext cx="1530804" cy="15240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953000"/>
          </a:xfrm>
        </p:spPr>
        <p:txBody>
          <a:bodyPr>
            <a:normAutofit fontScale="85000" lnSpcReduction="20000"/>
          </a:bodyPr>
          <a:lstStyle/>
          <a:p>
            <a:pPr>
              <a:buNone/>
            </a:pPr>
            <a:r>
              <a:rPr lang="en-US" dirty="0" smtClean="0"/>
              <a:t>17. Explain the concept and benefits of DSM</a:t>
            </a:r>
            <a:r>
              <a:rPr lang="en-US" b="1" dirty="0" smtClean="0"/>
              <a:t>.                                                                                                   </a:t>
            </a:r>
          </a:p>
          <a:p>
            <a:pPr>
              <a:buNone/>
            </a:pPr>
            <a:r>
              <a:rPr lang="en-US" b="1" dirty="0" smtClean="0"/>
              <a:t>                                                                                </a:t>
            </a:r>
            <a:r>
              <a:rPr lang="en-US" b="1" i="1" dirty="0" smtClean="0">
                <a:solidFill>
                  <a:srgbClr val="0000CC"/>
                </a:solidFill>
              </a:rPr>
              <a:t>10 Marks</a:t>
            </a:r>
            <a:endParaRPr lang="en-US" i="1" dirty="0" smtClean="0">
              <a:solidFill>
                <a:srgbClr val="0000CC"/>
              </a:solidFill>
            </a:endParaRPr>
          </a:p>
          <a:p>
            <a:pPr>
              <a:buNone/>
            </a:pPr>
            <a:r>
              <a:rPr lang="en-US" dirty="0" smtClean="0"/>
              <a:t>18. Briefly explain the DSM Planning and implementation</a:t>
            </a:r>
            <a:r>
              <a:rPr lang="en-US" b="1" dirty="0" smtClean="0"/>
              <a:t>.                                                                      </a:t>
            </a:r>
          </a:p>
          <a:p>
            <a:pPr>
              <a:buNone/>
            </a:pPr>
            <a:r>
              <a:rPr lang="en-US" b="1" i="1" dirty="0" smtClean="0">
                <a:solidFill>
                  <a:srgbClr val="0000CC"/>
                </a:solidFill>
              </a:rPr>
              <a:t>                                                                                 10 Marks</a:t>
            </a:r>
            <a:endParaRPr lang="en-US" i="1" dirty="0" smtClean="0">
              <a:solidFill>
                <a:srgbClr val="0000CC"/>
              </a:solidFill>
            </a:endParaRPr>
          </a:p>
          <a:p>
            <a:pPr>
              <a:buNone/>
            </a:pPr>
            <a:r>
              <a:rPr lang="en-US" dirty="0" smtClean="0"/>
              <a:t>19</a:t>
            </a:r>
            <a:r>
              <a:rPr lang="en-US" b="1" dirty="0" smtClean="0"/>
              <a:t>. </a:t>
            </a:r>
            <a:r>
              <a:rPr lang="en-US" dirty="0" smtClean="0"/>
              <a:t>Explain the importance of management and organization of energy conservation awareness programs.                                                                                                                                                                                          </a:t>
            </a:r>
          </a:p>
          <a:p>
            <a:pPr>
              <a:buNone/>
            </a:pPr>
            <a:r>
              <a:rPr lang="en-US" b="1" dirty="0" smtClean="0"/>
              <a:t>                                                                                 </a:t>
            </a:r>
            <a:r>
              <a:rPr lang="en-US" b="1" i="1" dirty="0" smtClean="0">
                <a:solidFill>
                  <a:srgbClr val="0000CC"/>
                </a:solidFill>
              </a:rPr>
              <a:t>10 Marks</a:t>
            </a:r>
            <a:endParaRPr lang="en-US" i="1" dirty="0" smtClean="0">
              <a:solidFill>
                <a:srgbClr val="0000CC"/>
              </a:solidFill>
            </a:endParaRPr>
          </a:p>
          <a:p>
            <a:pPr>
              <a:buNone/>
            </a:pPr>
            <a:r>
              <a:rPr lang="en-US" dirty="0" smtClean="0"/>
              <a:t>20. Explain with an example, the Time-of-day pricing. </a:t>
            </a:r>
          </a:p>
          <a:p>
            <a:pPr>
              <a:buNone/>
            </a:pPr>
            <a:r>
              <a:rPr lang="en-US" b="1" i="1" dirty="0" smtClean="0">
                <a:solidFill>
                  <a:srgbClr val="0000CC"/>
                </a:solidFill>
              </a:rPr>
              <a:t>                                                                                  10 Marks</a:t>
            </a:r>
          </a:p>
          <a:p>
            <a:pPr>
              <a:buNone/>
            </a:pPr>
            <a:r>
              <a:rPr lang="en-US" b="1" dirty="0" smtClean="0"/>
              <a:t> </a:t>
            </a:r>
          </a:p>
          <a:p>
            <a:pPr>
              <a:buNone/>
            </a:pPr>
            <a:r>
              <a:rPr lang="en-US" b="1" dirty="0" smtClean="0"/>
              <a:t>                                                                            </a:t>
            </a:r>
            <a:r>
              <a:rPr lang="en-US" b="1" i="1" dirty="0" smtClean="0">
                <a:solidFill>
                  <a:srgbClr val="0000CC"/>
                </a:solidFill>
              </a:rPr>
              <a:t>June 2012</a:t>
            </a:r>
            <a:endParaRPr lang="en-US" i="1" dirty="0">
              <a:solidFill>
                <a:srgbClr val="0000CC"/>
              </a:solidFill>
            </a:endParaRPr>
          </a:p>
        </p:txBody>
      </p:sp>
      <p:sp>
        <p:nvSpPr>
          <p:cNvPr id="6" name="Slide Number Placeholder 5"/>
          <p:cNvSpPr>
            <a:spLocks noGrp="1"/>
          </p:cNvSpPr>
          <p:nvPr>
            <p:ph type="sldNum" sz="quarter" idx="12"/>
          </p:nvPr>
        </p:nvSpPr>
        <p:spPr/>
        <p:txBody>
          <a:bodyPr/>
          <a:lstStyle/>
          <a:p>
            <a:fld id="{63F6364C-5E98-4953-9B67-EF2B53DD04A5}" type="slidenum">
              <a:rPr lang="en-US" smtClean="0"/>
              <a:pPr/>
              <a:t>91</a:t>
            </a:fld>
            <a:endParaRPr lang="en-US"/>
          </a:p>
        </p:txBody>
      </p:sp>
      <p:sp>
        <p:nvSpPr>
          <p:cNvPr id="7" name="Title 1"/>
          <p:cNvSpPr>
            <a:spLocks noGrp="1"/>
          </p:cNvSpPr>
          <p:nvPr>
            <p:ph type="title"/>
          </p:nvPr>
        </p:nvSpPr>
        <p:spPr>
          <a:xfrm>
            <a:off x="457200" y="274638"/>
            <a:ext cx="8229600" cy="1143000"/>
          </a:xfrm>
        </p:spPr>
        <p:txBody>
          <a:bodyPr/>
          <a:lstStyle/>
          <a:p>
            <a:pPr algn="l"/>
            <a:r>
              <a:rPr lang="en-US" b="1" dirty="0" smtClean="0">
                <a:solidFill>
                  <a:srgbClr val="990000"/>
                </a:solidFill>
              </a:rPr>
              <a:t>Review Questions</a:t>
            </a:r>
            <a:endParaRPr lang="en-US" b="1" dirty="0">
              <a:solidFill>
                <a:srgbClr val="990000"/>
              </a:solidFill>
            </a:endParaRPr>
          </a:p>
        </p:txBody>
      </p:sp>
      <p:pic>
        <p:nvPicPr>
          <p:cNvPr id="8" name="Picture 2" descr="C:\Users\Administrator\Desktop\images.jpg"/>
          <p:cNvPicPr>
            <a:picLocks noChangeAspect="1" noChangeArrowheads="1"/>
          </p:cNvPicPr>
          <p:nvPr/>
        </p:nvPicPr>
        <p:blipFill>
          <a:blip r:embed="rId2"/>
          <a:srcRect/>
          <a:stretch>
            <a:fillRect/>
          </a:stretch>
        </p:blipFill>
        <p:spPr bwMode="auto">
          <a:xfrm>
            <a:off x="7613196" y="0"/>
            <a:ext cx="1530804" cy="15240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F6364C-5E98-4953-9B67-EF2B53DD04A5}" type="slidenum">
              <a:rPr lang="en-US" smtClean="0"/>
              <a:pPr/>
              <a:t>92</a:t>
            </a:fld>
            <a:endParaRPr lang="en-US"/>
          </a:p>
        </p:txBody>
      </p:sp>
      <p:pic>
        <p:nvPicPr>
          <p:cNvPr id="5122" name="Picture 2" descr="C:\Users\Administrator\Desktop\images.jpg"/>
          <p:cNvPicPr>
            <a:picLocks noChangeAspect="1" noChangeArrowheads="1"/>
          </p:cNvPicPr>
          <p:nvPr/>
        </p:nvPicPr>
        <p:blipFill>
          <a:blip r:embed="rId2"/>
          <a:srcRect/>
          <a:stretch>
            <a:fillRect/>
          </a:stretch>
        </p:blipFill>
        <p:spPr bwMode="auto">
          <a:xfrm>
            <a:off x="609600" y="924819"/>
            <a:ext cx="6620890" cy="509498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16382</TotalTime>
  <Words>4589</Words>
  <Application>Microsoft Office PowerPoint</Application>
  <PresentationFormat>On-screen Show (4:3)</PresentationFormat>
  <Paragraphs>674</Paragraphs>
  <Slides>92</Slides>
  <Notes>1</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 [PART-B] Unit 7&amp;8 DEMAND SIDE MANAGEMENT (DSM) </vt:lpstr>
      <vt:lpstr>Syllabus- unit 7 &amp; 8</vt:lpstr>
      <vt:lpstr>Introduction to DSM</vt:lpstr>
      <vt:lpstr>Introduction to DSM</vt:lpstr>
      <vt:lpstr>Introduction to DSM</vt:lpstr>
      <vt:lpstr>Introduction to DSM</vt:lpstr>
      <vt:lpstr>Why DSM ……?</vt:lpstr>
      <vt:lpstr>Types of DSM</vt:lpstr>
      <vt:lpstr>Scope of DSM</vt:lpstr>
      <vt:lpstr>Scope of DSM</vt:lpstr>
      <vt:lpstr>Benefits of DSM</vt:lpstr>
      <vt:lpstr>Benefits of DSM</vt:lpstr>
      <vt:lpstr>Benefits of DSM</vt:lpstr>
      <vt:lpstr>Concept of DSM</vt:lpstr>
      <vt:lpstr>Concept of DSM</vt:lpstr>
      <vt:lpstr>How to Perform DSM …..?</vt:lpstr>
      <vt:lpstr>DSM Activities</vt:lpstr>
      <vt:lpstr>Planning &amp; Implementation  of DSM</vt:lpstr>
      <vt:lpstr>Planning &amp; Implementation  of DSM</vt:lpstr>
      <vt:lpstr>Planning &amp; Implementation  of DSM</vt:lpstr>
      <vt:lpstr>Planning &amp; Implementation  of DSM</vt:lpstr>
      <vt:lpstr>Planning &amp; Implementation  of DSM</vt:lpstr>
      <vt:lpstr>Planning &amp; Implementation  of DSM</vt:lpstr>
      <vt:lpstr>Planning &amp; Implementation  of DSM</vt:lpstr>
      <vt:lpstr>Planning &amp; Implementation  of DSM</vt:lpstr>
      <vt:lpstr>Planning &amp; Implementation  of DSM</vt:lpstr>
      <vt:lpstr>Planning &amp; Implementation  of DSM</vt:lpstr>
      <vt:lpstr>Planning &amp; Implementation  of DSM</vt:lpstr>
      <vt:lpstr>Elements of DSM Implementation</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Different techniques of DSM </vt:lpstr>
      <vt:lpstr>CRITERIA FOR SELECTION OF MOTORS </vt:lpstr>
      <vt:lpstr>CRITERIA FOR SELECTION OF MOTORS </vt:lpstr>
      <vt:lpstr>Management &amp; Organization of Energy Conservation program</vt:lpstr>
      <vt:lpstr>Management &amp; Organization of Energy Conservation program</vt:lpstr>
      <vt:lpstr>Management &amp; Organization of Energy Conservation program</vt:lpstr>
      <vt:lpstr>Management &amp; Organization of Energy Conservation program</vt:lpstr>
      <vt:lpstr>Management &amp; Organization of Energy Conservation program</vt:lpstr>
      <vt:lpstr>Management &amp; Organization of Energy Conservation program</vt:lpstr>
      <vt:lpstr>Management &amp; Organization of Energy Conservation program</vt:lpstr>
      <vt:lpstr>Management &amp; Organization of Energy Conservation program</vt:lpstr>
      <vt:lpstr>Management &amp; Organization of Energy Conservation program</vt:lpstr>
      <vt:lpstr>Management &amp; Organization of Energy Conservation program</vt:lpstr>
      <vt:lpstr>Energy efficient technology</vt:lpstr>
      <vt:lpstr>Energy efficient technology</vt:lpstr>
      <vt:lpstr>Energy efficient technology</vt:lpstr>
      <vt:lpstr>Energy efficient technology</vt:lpstr>
      <vt:lpstr>Energy efficient technology</vt:lpstr>
      <vt:lpstr>Energy efficient technology</vt:lpstr>
      <vt:lpstr>Energy efficient technology</vt:lpstr>
      <vt:lpstr>Energy efficient technology</vt:lpstr>
      <vt:lpstr>Review Questions</vt:lpstr>
      <vt:lpstr>Review Questions</vt:lpstr>
      <vt:lpstr>Review Questions</vt:lpstr>
      <vt:lpstr>Review Questions</vt:lpstr>
      <vt:lpstr>Review Questions</vt:lpstr>
      <vt:lpstr>Review Questions</vt:lpstr>
      <vt:lpstr>Slide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EA&amp;DM:10EE842- Elective II [PART-A] Unit 3 ENERGY AUDITING</dc:title>
  <dc:creator>user</dc:creator>
  <cp:lastModifiedBy>Maintenance Engineer</cp:lastModifiedBy>
  <cp:revision>714</cp:revision>
  <dcterms:created xsi:type="dcterms:W3CDTF">2015-02-05T05:44:28Z</dcterms:created>
  <dcterms:modified xsi:type="dcterms:W3CDTF">2017-01-21T10:20:58Z</dcterms:modified>
</cp:coreProperties>
</file>