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7" r:id="rId2"/>
    <p:sldId id="258" r:id="rId3"/>
    <p:sldId id="259" r:id="rId4"/>
    <p:sldId id="260" r:id="rId5"/>
    <p:sldId id="261" r:id="rId6"/>
    <p:sldId id="262" r:id="rId7"/>
    <p:sldId id="263" r:id="rId8"/>
    <p:sldId id="264" r:id="rId9"/>
    <p:sldId id="265" r:id="rId10"/>
    <p:sldId id="266" r:id="rId11"/>
    <p:sldId id="286" r:id="rId12"/>
    <p:sldId id="267" r:id="rId13"/>
    <p:sldId id="268" r:id="rId14"/>
    <p:sldId id="269" r:id="rId15"/>
    <p:sldId id="270" r:id="rId16"/>
    <p:sldId id="271" r:id="rId17"/>
    <p:sldId id="272" r:id="rId18"/>
    <p:sldId id="273" r:id="rId19"/>
    <p:sldId id="274" r:id="rId20"/>
    <p:sldId id="275" r:id="rId21"/>
    <p:sldId id="276" r:id="rId22"/>
    <p:sldId id="287" r:id="rId23"/>
    <p:sldId id="277" r:id="rId24"/>
    <p:sldId id="278" r:id="rId25"/>
    <p:sldId id="279" r:id="rId26"/>
    <p:sldId id="280" r:id="rId27"/>
    <p:sldId id="281" r:id="rId28"/>
    <p:sldId id="282" r:id="rId29"/>
    <p:sldId id="288" r:id="rId30"/>
    <p:sldId id="283" r:id="rId31"/>
    <p:sldId id="285"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8" d="100"/>
          <a:sy n="68" d="100"/>
        </p:scale>
        <p:origin x="-1230" y="-108"/>
      </p:cViewPr>
      <p:guideLst>
        <p:guide orient="horz" pos="2160"/>
        <p:guide pos="2880"/>
      </p:guideLst>
    </p:cSldViewPr>
  </p:slideViewPr>
  <p:outlineViewPr>
    <p:cViewPr>
      <p:scale>
        <a:sx n="33" d="100"/>
        <a:sy n="33" d="100"/>
      </p:scale>
      <p:origin x="0" y="25170"/>
    </p:cViewPr>
  </p:outlineViewPr>
  <p:notesTextViewPr>
    <p:cViewPr>
      <p:scale>
        <a:sx n="100" d="100"/>
        <a:sy n="100" d="100"/>
      </p:scale>
      <p:origin x="0" y="0"/>
    </p:cViewPr>
  </p:notesTextViewPr>
  <p:sorterViewPr>
    <p:cViewPr>
      <p:scale>
        <a:sx n="66" d="100"/>
        <a:sy n="66" d="100"/>
      </p:scale>
      <p:origin x="0" y="321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2BF15D-69A9-478E-83D8-4D11B9B59034}" type="datetimeFigureOut">
              <a:rPr lang="en-US" smtClean="0"/>
              <a:pPr/>
              <a:t>21/01/2017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4FA929-A2DF-4981-A140-C60BDFF8F35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D6B346B-CB92-419D-A98D-137F850E4711}"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43175B-1571-47C6-91FE-7C6D273C44F1}" type="datetime1">
              <a:rPr lang="en-US" smtClean="0"/>
              <a:pPr/>
              <a:t>21/01/2017</a:t>
            </a:fld>
            <a:endParaRPr lang="en-US"/>
          </a:p>
        </p:txBody>
      </p:sp>
      <p:sp>
        <p:nvSpPr>
          <p:cNvPr id="5" name="Footer Placeholder 4"/>
          <p:cNvSpPr>
            <a:spLocks noGrp="1"/>
          </p:cNvSpPr>
          <p:nvPr>
            <p:ph type="ftr" sz="quarter" idx="11"/>
          </p:nvPr>
        </p:nvSpPr>
        <p:spPr/>
        <p:txBody>
          <a:bodyPr/>
          <a:lstStyle/>
          <a:p>
            <a:r>
              <a:rPr lang="en-US" smtClean="0"/>
              <a:t>Dept.EEE, SDM IT, Ujire, Karnataka</a:t>
            </a:r>
            <a:endParaRPr lang="en-US"/>
          </a:p>
        </p:txBody>
      </p:sp>
      <p:sp>
        <p:nvSpPr>
          <p:cNvPr id="6" name="Slide Number Placeholder 5"/>
          <p:cNvSpPr>
            <a:spLocks noGrp="1"/>
          </p:cNvSpPr>
          <p:nvPr>
            <p:ph type="sldNum" sz="quarter" idx="12"/>
          </p:nvPr>
        </p:nvSpPr>
        <p:spPr/>
        <p:txBody>
          <a:bodyPr/>
          <a:lstStyle/>
          <a:p>
            <a:fld id="{63F6364C-5E98-4953-9B67-EF2B53DD04A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69883D-8924-4598-8025-1F9788B3C0F7}" type="datetime1">
              <a:rPr lang="en-US" smtClean="0"/>
              <a:pPr/>
              <a:t>21/01/2017</a:t>
            </a:fld>
            <a:endParaRPr lang="en-US"/>
          </a:p>
        </p:txBody>
      </p:sp>
      <p:sp>
        <p:nvSpPr>
          <p:cNvPr id="5" name="Footer Placeholder 4"/>
          <p:cNvSpPr>
            <a:spLocks noGrp="1"/>
          </p:cNvSpPr>
          <p:nvPr>
            <p:ph type="ftr" sz="quarter" idx="11"/>
          </p:nvPr>
        </p:nvSpPr>
        <p:spPr/>
        <p:txBody>
          <a:bodyPr/>
          <a:lstStyle/>
          <a:p>
            <a:r>
              <a:rPr lang="en-US" smtClean="0"/>
              <a:t>Dept.EEE, SDM IT, Ujire, Karnataka</a:t>
            </a:r>
            <a:endParaRPr lang="en-US"/>
          </a:p>
        </p:txBody>
      </p:sp>
      <p:sp>
        <p:nvSpPr>
          <p:cNvPr id="6" name="Slide Number Placeholder 5"/>
          <p:cNvSpPr>
            <a:spLocks noGrp="1"/>
          </p:cNvSpPr>
          <p:nvPr>
            <p:ph type="sldNum" sz="quarter" idx="12"/>
          </p:nvPr>
        </p:nvSpPr>
        <p:spPr/>
        <p:txBody>
          <a:bodyPr/>
          <a:lstStyle/>
          <a:p>
            <a:fld id="{63F6364C-5E98-4953-9B67-EF2B53DD04A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5C659B-4C2C-49DE-A76D-52CC1C06BE57}" type="datetime1">
              <a:rPr lang="en-US" smtClean="0"/>
              <a:pPr/>
              <a:t>21/01/2017</a:t>
            </a:fld>
            <a:endParaRPr lang="en-US"/>
          </a:p>
        </p:txBody>
      </p:sp>
      <p:sp>
        <p:nvSpPr>
          <p:cNvPr id="5" name="Footer Placeholder 4"/>
          <p:cNvSpPr>
            <a:spLocks noGrp="1"/>
          </p:cNvSpPr>
          <p:nvPr>
            <p:ph type="ftr" sz="quarter" idx="11"/>
          </p:nvPr>
        </p:nvSpPr>
        <p:spPr/>
        <p:txBody>
          <a:bodyPr/>
          <a:lstStyle/>
          <a:p>
            <a:r>
              <a:rPr lang="en-US" smtClean="0"/>
              <a:t>Dept.EEE, SDM IT, Ujire, Karnataka</a:t>
            </a:r>
            <a:endParaRPr lang="en-US"/>
          </a:p>
        </p:txBody>
      </p:sp>
      <p:sp>
        <p:nvSpPr>
          <p:cNvPr id="6" name="Slide Number Placeholder 5"/>
          <p:cNvSpPr>
            <a:spLocks noGrp="1"/>
          </p:cNvSpPr>
          <p:nvPr>
            <p:ph type="sldNum" sz="quarter" idx="12"/>
          </p:nvPr>
        </p:nvSpPr>
        <p:spPr/>
        <p:txBody>
          <a:bodyPr/>
          <a:lstStyle/>
          <a:p>
            <a:fld id="{63F6364C-5E98-4953-9B67-EF2B53DD04A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D9E72F-2B6D-4C71-AC73-C8520EE3C484}" type="datetime1">
              <a:rPr lang="en-US" smtClean="0"/>
              <a:pPr/>
              <a:t>21/01/2017</a:t>
            </a:fld>
            <a:endParaRPr lang="en-US"/>
          </a:p>
        </p:txBody>
      </p:sp>
      <p:sp>
        <p:nvSpPr>
          <p:cNvPr id="5" name="Footer Placeholder 4"/>
          <p:cNvSpPr>
            <a:spLocks noGrp="1"/>
          </p:cNvSpPr>
          <p:nvPr>
            <p:ph type="ftr" sz="quarter" idx="11"/>
          </p:nvPr>
        </p:nvSpPr>
        <p:spPr/>
        <p:txBody>
          <a:bodyPr/>
          <a:lstStyle/>
          <a:p>
            <a:r>
              <a:rPr lang="en-US" smtClean="0"/>
              <a:t>Dept.EEE, SDM IT, Ujire, Karnataka</a:t>
            </a:r>
            <a:endParaRPr lang="en-US"/>
          </a:p>
        </p:txBody>
      </p:sp>
      <p:sp>
        <p:nvSpPr>
          <p:cNvPr id="6" name="Slide Number Placeholder 5"/>
          <p:cNvSpPr>
            <a:spLocks noGrp="1"/>
          </p:cNvSpPr>
          <p:nvPr>
            <p:ph type="sldNum" sz="quarter" idx="12"/>
          </p:nvPr>
        </p:nvSpPr>
        <p:spPr/>
        <p:txBody>
          <a:bodyPr/>
          <a:lstStyle/>
          <a:p>
            <a:fld id="{63F6364C-5E98-4953-9B67-EF2B53DD04A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989C0D-85A5-45BA-AB45-D62361603D00}" type="datetime1">
              <a:rPr lang="en-US" smtClean="0"/>
              <a:pPr/>
              <a:t>21/01/2017</a:t>
            </a:fld>
            <a:endParaRPr lang="en-US"/>
          </a:p>
        </p:txBody>
      </p:sp>
      <p:sp>
        <p:nvSpPr>
          <p:cNvPr id="5" name="Footer Placeholder 4"/>
          <p:cNvSpPr>
            <a:spLocks noGrp="1"/>
          </p:cNvSpPr>
          <p:nvPr>
            <p:ph type="ftr" sz="quarter" idx="11"/>
          </p:nvPr>
        </p:nvSpPr>
        <p:spPr/>
        <p:txBody>
          <a:bodyPr/>
          <a:lstStyle/>
          <a:p>
            <a:r>
              <a:rPr lang="en-US" smtClean="0"/>
              <a:t>Dept.EEE, SDM IT, Ujire, Karnataka</a:t>
            </a:r>
            <a:endParaRPr lang="en-US"/>
          </a:p>
        </p:txBody>
      </p:sp>
      <p:sp>
        <p:nvSpPr>
          <p:cNvPr id="6" name="Slide Number Placeholder 5"/>
          <p:cNvSpPr>
            <a:spLocks noGrp="1"/>
          </p:cNvSpPr>
          <p:nvPr>
            <p:ph type="sldNum" sz="quarter" idx="12"/>
          </p:nvPr>
        </p:nvSpPr>
        <p:spPr/>
        <p:txBody>
          <a:bodyPr/>
          <a:lstStyle/>
          <a:p>
            <a:fld id="{63F6364C-5E98-4953-9B67-EF2B53DD04A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DD4F95-B2F7-4D32-8E2F-F2AD73BDDF3F}" type="datetime1">
              <a:rPr lang="en-US" smtClean="0"/>
              <a:pPr/>
              <a:t>21/01/2017</a:t>
            </a:fld>
            <a:endParaRPr lang="en-US"/>
          </a:p>
        </p:txBody>
      </p:sp>
      <p:sp>
        <p:nvSpPr>
          <p:cNvPr id="6" name="Footer Placeholder 5"/>
          <p:cNvSpPr>
            <a:spLocks noGrp="1"/>
          </p:cNvSpPr>
          <p:nvPr>
            <p:ph type="ftr" sz="quarter" idx="11"/>
          </p:nvPr>
        </p:nvSpPr>
        <p:spPr/>
        <p:txBody>
          <a:bodyPr/>
          <a:lstStyle/>
          <a:p>
            <a:r>
              <a:rPr lang="en-US" smtClean="0"/>
              <a:t>Dept.EEE, SDM IT, Ujire, Karnataka</a:t>
            </a:r>
            <a:endParaRPr lang="en-US"/>
          </a:p>
        </p:txBody>
      </p:sp>
      <p:sp>
        <p:nvSpPr>
          <p:cNvPr id="7" name="Slide Number Placeholder 6"/>
          <p:cNvSpPr>
            <a:spLocks noGrp="1"/>
          </p:cNvSpPr>
          <p:nvPr>
            <p:ph type="sldNum" sz="quarter" idx="12"/>
          </p:nvPr>
        </p:nvSpPr>
        <p:spPr/>
        <p:txBody>
          <a:bodyPr/>
          <a:lstStyle/>
          <a:p>
            <a:fld id="{63F6364C-5E98-4953-9B67-EF2B53DD04A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42E08C-9DCF-44E2-B873-F2EA8783A26B}" type="datetime1">
              <a:rPr lang="en-US" smtClean="0"/>
              <a:pPr/>
              <a:t>21/01/2017</a:t>
            </a:fld>
            <a:endParaRPr lang="en-US"/>
          </a:p>
        </p:txBody>
      </p:sp>
      <p:sp>
        <p:nvSpPr>
          <p:cNvPr id="8" name="Footer Placeholder 7"/>
          <p:cNvSpPr>
            <a:spLocks noGrp="1"/>
          </p:cNvSpPr>
          <p:nvPr>
            <p:ph type="ftr" sz="quarter" idx="11"/>
          </p:nvPr>
        </p:nvSpPr>
        <p:spPr/>
        <p:txBody>
          <a:bodyPr/>
          <a:lstStyle/>
          <a:p>
            <a:r>
              <a:rPr lang="en-US" smtClean="0"/>
              <a:t>Dept.EEE, SDM IT, Ujire, Karnataka</a:t>
            </a:r>
            <a:endParaRPr lang="en-US"/>
          </a:p>
        </p:txBody>
      </p:sp>
      <p:sp>
        <p:nvSpPr>
          <p:cNvPr id="9" name="Slide Number Placeholder 8"/>
          <p:cNvSpPr>
            <a:spLocks noGrp="1"/>
          </p:cNvSpPr>
          <p:nvPr>
            <p:ph type="sldNum" sz="quarter" idx="12"/>
          </p:nvPr>
        </p:nvSpPr>
        <p:spPr/>
        <p:txBody>
          <a:bodyPr/>
          <a:lstStyle/>
          <a:p>
            <a:fld id="{63F6364C-5E98-4953-9B67-EF2B53DD04A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3DFB62-1F7D-45F0-B61D-8C4092AB9FBB}" type="datetime1">
              <a:rPr lang="en-US" smtClean="0"/>
              <a:pPr/>
              <a:t>21/01/2017</a:t>
            </a:fld>
            <a:endParaRPr lang="en-US"/>
          </a:p>
        </p:txBody>
      </p:sp>
      <p:sp>
        <p:nvSpPr>
          <p:cNvPr id="4" name="Footer Placeholder 3"/>
          <p:cNvSpPr>
            <a:spLocks noGrp="1"/>
          </p:cNvSpPr>
          <p:nvPr>
            <p:ph type="ftr" sz="quarter" idx="11"/>
          </p:nvPr>
        </p:nvSpPr>
        <p:spPr/>
        <p:txBody>
          <a:bodyPr/>
          <a:lstStyle/>
          <a:p>
            <a:r>
              <a:rPr lang="en-US" smtClean="0"/>
              <a:t>Dept.EEE, SDM IT, Ujire, Karnataka</a:t>
            </a:r>
            <a:endParaRPr lang="en-US"/>
          </a:p>
        </p:txBody>
      </p:sp>
      <p:sp>
        <p:nvSpPr>
          <p:cNvPr id="5" name="Slide Number Placeholder 4"/>
          <p:cNvSpPr>
            <a:spLocks noGrp="1"/>
          </p:cNvSpPr>
          <p:nvPr>
            <p:ph type="sldNum" sz="quarter" idx="12"/>
          </p:nvPr>
        </p:nvSpPr>
        <p:spPr/>
        <p:txBody>
          <a:bodyPr/>
          <a:lstStyle/>
          <a:p>
            <a:fld id="{63F6364C-5E98-4953-9B67-EF2B53DD04A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67FF3F-338D-4A37-A461-3672E30B0580}" type="datetime1">
              <a:rPr lang="en-US" smtClean="0"/>
              <a:pPr/>
              <a:t>21/01/2017</a:t>
            </a:fld>
            <a:endParaRPr lang="en-US"/>
          </a:p>
        </p:txBody>
      </p:sp>
      <p:sp>
        <p:nvSpPr>
          <p:cNvPr id="3" name="Footer Placeholder 2"/>
          <p:cNvSpPr>
            <a:spLocks noGrp="1"/>
          </p:cNvSpPr>
          <p:nvPr>
            <p:ph type="ftr" sz="quarter" idx="11"/>
          </p:nvPr>
        </p:nvSpPr>
        <p:spPr/>
        <p:txBody>
          <a:bodyPr/>
          <a:lstStyle/>
          <a:p>
            <a:r>
              <a:rPr lang="en-US" smtClean="0"/>
              <a:t>Dept.EEE, SDM IT, Ujire, Karnataka</a:t>
            </a:r>
            <a:endParaRPr lang="en-US"/>
          </a:p>
        </p:txBody>
      </p:sp>
      <p:sp>
        <p:nvSpPr>
          <p:cNvPr id="4" name="Slide Number Placeholder 3"/>
          <p:cNvSpPr>
            <a:spLocks noGrp="1"/>
          </p:cNvSpPr>
          <p:nvPr>
            <p:ph type="sldNum" sz="quarter" idx="12"/>
          </p:nvPr>
        </p:nvSpPr>
        <p:spPr/>
        <p:txBody>
          <a:bodyPr/>
          <a:lstStyle/>
          <a:p>
            <a:fld id="{63F6364C-5E98-4953-9B67-EF2B53DD04A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2E653C-99FB-49DD-AFA5-7A671E1D93C8}" type="datetime1">
              <a:rPr lang="en-US" smtClean="0"/>
              <a:pPr/>
              <a:t>21/01/2017</a:t>
            </a:fld>
            <a:endParaRPr lang="en-US"/>
          </a:p>
        </p:txBody>
      </p:sp>
      <p:sp>
        <p:nvSpPr>
          <p:cNvPr id="6" name="Footer Placeholder 5"/>
          <p:cNvSpPr>
            <a:spLocks noGrp="1"/>
          </p:cNvSpPr>
          <p:nvPr>
            <p:ph type="ftr" sz="quarter" idx="11"/>
          </p:nvPr>
        </p:nvSpPr>
        <p:spPr/>
        <p:txBody>
          <a:bodyPr/>
          <a:lstStyle/>
          <a:p>
            <a:r>
              <a:rPr lang="en-US" smtClean="0"/>
              <a:t>Dept.EEE, SDM IT, Ujire, Karnataka</a:t>
            </a:r>
            <a:endParaRPr lang="en-US"/>
          </a:p>
        </p:txBody>
      </p:sp>
      <p:sp>
        <p:nvSpPr>
          <p:cNvPr id="7" name="Slide Number Placeholder 6"/>
          <p:cNvSpPr>
            <a:spLocks noGrp="1"/>
          </p:cNvSpPr>
          <p:nvPr>
            <p:ph type="sldNum" sz="quarter" idx="12"/>
          </p:nvPr>
        </p:nvSpPr>
        <p:spPr/>
        <p:txBody>
          <a:bodyPr/>
          <a:lstStyle/>
          <a:p>
            <a:fld id="{63F6364C-5E98-4953-9B67-EF2B53DD04A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F5B063-1F4C-444B-AC06-151FD5E8627F}" type="datetime1">
              <a:rPr lang="en-US" smtClean="0"/>
              <a:pPr/>
              <a:t>21/01/2017</a:t>
            </a:fld>
            <a:endParaRPr lang="en-US"/>
          </a:p>
        </p:txBody>
      </p:sp>
      <p:sp>
        <p:nvSpPr>
          <p:cNvPr id="6" name="Footer Placeholder 5"/>
          <p:cNvSpPr>
            <a:spLocks noGrp="1"/>
          </p:cNvSpPr>
          <p:nvPr>
            <p:ph type="ftr" sz="quarter" idx="11"/>
          </p:nvPr>
        </p:nvSpPr>
        <p:spPr/>
        <p:txBody>
          <a:bodyPr/>
          <a:lstStyle/>
          <a:p>
            <a:r>
              <a:rPr lang="en-US" smtClean="0"/>
              <a:t>Dept.EEE, SDM IT, Ujire, Karnataka</a:t>
            </a:r>
            <a:endParaRPr lang="en-US"/>
          </a:p>
        </p:txBody>
      </p:sp>
      <p:sp>
        <p:nvSpPr>
          <p:cNvPr id="7" name="Slide Number Placeholder 6"/>
          <p:cNvSpPr>
            <a:spLocks noGrp="1"/>
          </p:cNvSpPr>
          <p:nvPr>
            <p:ph type="sldNum" sz="quarter" idx="12"/>
          </p:nvPr>
        </p:nvSpPr>
        <p:spPr/>
        <p:txBody>
          <a:bodyPr/>
          <a:lstStyle/>
          <a:p>
            <a:fld id="{63F6364C-5E98-4953-9B67-EF2B53DD04A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04E623-DC27-4111-A326-CDFB00754B35}" type="datetime1">
              <a:rPr lang="en-US" smtClean="0"/>
              <a:pPr/>
              <a:t>21/01/2017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Dept.EEE, SDM IT, Ujire, Karnataka</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F6364C-5E98-4953-9B67-EF2B53DD04A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1"/>
            <a:ext cx="7772400" cy="2305050"/>
          </a:xfrm>
        </p:spPr>
        <p:txBody>
          <a:bodyPr>
            <a:normAutofit fontScale="90000"/>
          </a:bodyPr>
          <a:lstStyle/>
          <a:p>
            <a:r>
              <a:rPr lang="en-US" b="1" dirty="0" smtClean="0"/>
              <a:t>Energy Auditing &amp; Demand Side Management </a:t>
            </a:r>
            <a:br>
              <a:rPr lang="en-US" b="1" dirty="0" smtClean="0"/>
            </a:br>
            <a:r>
              <a:rPr lang="en-US" b="1" dirty="0" smtClean="0"/>
              <a:t>Unit 4</a:t>
            </a:r>
            <a:br>
              <a:rPr lang="en-US" b="1" dirty="0" smtClean="0"/>
            </a:br>
            <a:r>
              <a:rPr lang="en-US" b="1" dirty="0" smtClean="0">
                <a:solidFill>
                  <a:srgbClr val="C00000"/>
                </a:solidFill>
              </a:rPr>
              <a:t>ELECTRICAL SYSTEM OPTIMIZATION</a:t>
            </a:r>
            <a:br>
              <a:rPr lang="en-US" b="1" dirty="0" smtClean="0">
                <a:solidFill>
                  <a:srgbClr val="C00000"/>
                </a:solidFill>
              </a:rPr>
            </a:br>
            <a:endParaRPr lang="en-US" b="1" dirty="0">
              <a:solidFill>
                <a:srgbClr val="C00000"/>
              </a:solidFill>
            </a:endParaRPr>
          </a:p>
        </p:txBody>
      </p:sp>
      <p:sp>
        <p:nvSpPr>
          <p:cNvPr id="3" name="Subtitle 2"/>
          <p:cNvSpPr>
            <a:spLocks noGrp="1"/>
          </p:cNvSpPr>
          <p:nvPr>
            <p:ph type="subTitle" idx="1"/>
          </p:nvPr>
        </p:nvSpPr>
        <p:spPr>
          <a:xfrm>
            <a:off x="4038600" y="4419600"/>
            <a:ext cx="6400800" cy="1752600"/>
          </a:xfrm>
        </p:spPr>
        <p:txBody>
          <a:bodyPr>
            <a:normAutofit fontScale="70000" lnSpcReduction="20000"/>
          </a:bodyPr>
          <a:lstStyle/>
          <a:p>
            <a:r>
              <a:rPr lang="en-US" b="1" dirty="0" smtClean="0">
                <a:solidFill>
                  <a:srgbClr val="0000CC"/>
                </a:solidFill>
              </a:rPr>
              <a:t>Prepared by</a:t>
            </a:r>
          </a:p>
          <a:p>
            <a:r>
              <a:rPr lang="en-US" b="1" dirty="0" smtClean="0">
                <a:solidFill>
                  <a:srgbClr val="0000CC"/>
                </a:solidFill>
              </a:rPr>
              <a:t>  Prof. </a:t>
            </a:r>
            <a:r>
              <a:rPr lang="en-US" b="1" dirty="0" err="1" smtClean="0">
                <a:solidFill>
                  <a:srgbClr val="0000CC"/>
                </a:solidFill>
              </a:rPr>
              <a:t>S.D.Hirekodi</a:t>
            </a:r>
            <a:endParaRPr lang="en-US" b="1" dirty="0" smtClean="0">
              <a:solidFill>
                <a:srgbClr val="0000CC"/>
              </a:solidFill>
            </a:endParaRPr>
          </a:p>
          <a:p>
            <a:r>
              <a:rPr lang="en-US" b="1" dirty="0" smtClean="0">
                <a:solidFill>
                  <a:srgbClr val="0000CC"/>
                </a:solidFill>
              </a:rPr>
              <a:t>Assistant Professor </a:t>
            </a:r>
          </a:p>
          <a:p>
            <a:r>
              <a:rPr lang="en-US" b="1" dirty="0" smtClean="0">
                <a:solidFill>
                  <a:srgbClr val="0000CC"/>
                </a:solidFill>
              </a:rPr>
              <a:t>Dept of EEE</a:t>
            </a:r>
          </a:p>
          <a:p>
            <a:r>
              <a:rPr lang="en-US" b="1" dirty="0" smtClean="0">
                <a:solidFill>
                  <a:srgbClr val="0000CC"/>
                </a:solidFill>
              </a:rPr>
              <a:t>HIT-</a:t>
            </a:r>
            <a:r>
              <a:rPr lang="en-US" b="1" dirty="0" err="1" smtClean="0">
                <a:solidFill>
                  <a:srgbClr val="0000CC"/>
                </a:solidFill>
              </a:rPr>
              <a:t>Nidasoshi</a:t>
            </a:r>
            <a:endParaRPr lang="en-US" b="1" dirty="0">
              <a:solidFill>
                <a:srgbClr val="0000CC"/>
              </a:solidFill>
            </a:endParaRPr>
          </a:p>
        </p:txBody>
      </p:sp>
      <p:sp>
        <p:nvSpPr>
          <p:cNvPr id="5" name="Slide Number Placeholder 4"/>
          <p:cNvSpPr>
            <a:spLocks noGrp="1"/>
          </p:cNvSpPr>
          <p:nvPr>
            <p:ph type="sldNum" sz="quarter" idx="12"/>
          </p:nvPr>
        </p:nvSpPr>
        <p:spPr/>
        <p:txBody>
          <a:bodyPr/>
          <a:lstStyle/>
          <a:p>
            <a:fld id="{37526F45-5451-45C1-90E8-EE83E56FECED}"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3F6364C-5E98-4953-9B67-EF2B53DD04A5}" type="slidenum">
              <a:rPr lang="en-US" smtClean="0"/>
              <a:pPr/>
              <a:t>10</a:t>
            </a:fld>
            <a:endParaRPr lang="en-US"/>
          </a:p>
        </p:txBody>
      </p:sp>
      <p:pic>
        <p:nvPicPr>
          <p:cNvPr id="21506" name="Picture 2"/>
          <p:cNvPicPr>
            <a:picLocks noChangeAspect="1" noChangeArrowheads="1"/>
          </p:cNvPicPr>
          <p:nvPr/>
        </p:nvPicPr>
        <p:blipFill>
          <a:blip r:embed="rId2"/>
          <a:srcRect/>
          <a:stretch>
            <a:fillRect/>
          </a:stretch>
        </p:blipFill>
        <p:spPr bwMode="auto">
          <a:xfrm>
            <a:off x="838200" y="1981200"/>
            <a:ext cx="7410450" cy="4267200"/>
          </a:xfrm>
          <a:prstGeom prst="rect">
            <a:avLst/>
          </a:prstGeom>
          <a:noFill/>
          <a:ln w="9525">
            <a:noFill/>
            <a:miter lim="800000"/>
            <a:headEnd/>
            <a:tailEnd/>
          </a:ln>
          <a:effectLst/>
        </p:spPr>
      </p:pic>
      <p:sp>
        <p:nvSpPr>
          <p:cNvPr id="8" name="Title 1"/>
          <p:cNvSpPr>
            <a:spLocks noGrp="1"/>
          </p:cNvSpPr>
          <p:nvPr>
            <p:ph type="title"/>
          </p:nvPr>
        </p:nvSpPr>
        <p:spPr>
          <a:xfrm>
            <a:off x="457200" y="274638"/>
            <a:ext cx="8229600" cy="1143000"/>
          </a:xfrm>
        </p:spPr>
        <p:txBody>
          <a:bodyPr/>
          <a:lstStyle/>
          <a:p>
            <a:pPr algn="l"/>
            <a:r>
              <a:rPr lang="en-US" b="1" dirty="0" smtClean="0">
                <a:solidFill>
                  <a:srgbClr val="C00000"/>
                </a:solidFill>
              </a:rPr>
              <a:t>Power Triangle</a:t>
            </a:r>
            <a:endParaRPr lang="en-US" b="1" dirty="0">
              <a:solidFill>
                <a:srgbClr val="C00000"/>
              </a:solidFill>
            </a:endParaRPr>
          </a:p>
        </p:txBody>
      </p:sp>
      <p:sp>
        <p:nvSpPr>
          <p:cNvPr id="9" name="Rectangle 8"/>
          <p:cNvSpPr/>
          <p:nvPr/>
        </p:nvSpPr>
        <p:spPr>
          <a:xfrm>
            <a:off x="228600" y="1371600"/>
            <a:ext cx="5410200" cy="523220"/>
          </a:xfrm>
          <a:prstGeom prst="rect">
            <a:avLst/>
          </a:prstGeom>
        </p:spPr>
        <p:txBody>
          <a:bodyPr wrap="square">
            <a:spAutoFit/>
          </a:bodyPr>
          <a:lstStyle/>
          <a:p>
            <a:pPr>
              <a:buNone/>
            </a:pPr>
            <a:r>
              <a:rPr lang="en-US" sz="2800" b="1" i="1" dirty="0" smtClean="0">
                <a:solidFill>
                  <a:srgbClr val="0000CC"/>
                </a:solidFill>
              </a:rPr>
              <a:t>Importance of power triangle</a:t>
            </a:r>
          </a:p>
        </p:txBody>
      </p:sp>
      <p:sp>
        <p:nvSpPr>
          <p:cNvPr id="10" name="Rectangle 9"/>
          <p:cNvSpPr/>
          <p:nvPr/>
        </p:nvSpPr>
        <p:spPr>
          <a:xfrm>
            <a:off x="457200" y="1981200"/>
            <a:ext cx="3426259" cy="461665"/>
          </a:xfrm>
          <a:prstGeom prst="rect">
            <a:avLst/>
          </a:prstGeom>
        </p:spPr>
        <p:txBody>
          <a:bodyPr wrap="none">
            <a:spAutoFit/>
          </a:bodyPr>
          <a:lstStyle/>
          <a:p>
            <a:pPr>
              <a:buNone/>
            </a:pPr>
            <a:r>
              <a:rPr lang="en-US" sz="2400" b="1" i="1" dirty="0" smtClean="0"/>
              <a:t>Reactive power Concept:-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buAutoNum type="arabicPeriod"/>
            </a:pPr>
            <a:r>
              <a:rPr lang="en-US" b="1" i="1" dirty="0" smtClean="0">
                <a:solidFill>
                  <a:srgbClr val="0000CC"/>
                </a:solidFill>
              </a:rPr>
              <a:t>With the vector diagram, explain various components of power triangle. (</a:t>
            </a:r>
            <a:r>
              <a:rPr lang="en-US" b="1" i="1" dirty="0" err="1" smtClean="0">
                <a:solidFill>
                  <a:srgbClr val="0000CC"/>
                </a:solidFill>
              </a:rPr>
              <a:t>june</a:t>
            </a:r>
            <a:r>
              <a:rPr lang="en-US" b="1" i="1" dirty="0" smtClean="0">
                <a:solidFill>
                  <a:srgbClr val="0000CC"/>
                </a:solidFill>
              </a:rPr>
              <a:t>/</a:t>
            </a:r>
            <a:r>
              <a:rPr lang="en-US" b="1" i="1" dirty="0" err="1" smtClean="0">
                <a:solidFill>
                  <a:srgbClr val="0000CC"/>
                </a:solidFill>
              </a:rPr>
              <a:t>july</a:t>
            </a:r>
            <a:r>
              <a:rPr lang="en-US" b="1" i="1" dirty="0" smtClean="0">
                <a:solidFill>
                  <a:srgbClr val="0000CC"/>
                </a:solidFill>
              </a:rPr>
              <a:t> 2014, 2011  08 Marks)</a:t>
            </a:r>
          </a:p>
          <a:p>
            <a:pPr marL="514350" indent="-514350">
              <a:buNone/>
            </a:pPr>
            <a:endParaRPr lang="en-US" dirty="0"/>
          </a:p>
        </p:txBody>
      </p:sp>
      <p:sp>
        <p:nvSpPr>
          <p:cNvPr id="6" name="Slide Number Placeholder 5"/>
          <p:cNvSpPr>
            <a:spLocks noGrp="1"/>
          </p:cNvSpPr>
          <p:nvPr>
            <p:ph type="sldNum" sz="quarter" idx="12"/>
          </p:nvPr>
        </p:nvSpPr>
        <p:spPr/>
        <p:txBody>
          <a:bodyPr/>
          <a:lstStyle/>
          <a:p>
            <a:fld id="{63F6364C-5E98-4953-9B67-EF2B53DD04A5}" type="slidenum">
              <a:rPr lang="en-US" smtClean="0"/>
              <a:pPr/>
              <a:t>11</a:t>
            </a:fld>
            <a:endParaRPr lang="en-US"/>
          </a:p>
        </p:txBody>
      </p:sp>
      <p:sp>
        <p:nvSpPr>
          <p:cNvPr id="7" name="Title 1"/>
          <p:cNvSpPr>
            <a:spLocks noGrp="1"/>
          </p:cNvSpPr>
          <p:nvPr>
            <p:ph type="title"/>
          </p:nvPr>
        </p:nvSpPr>
        <p:spPr>
          <a:xfrm>
            <a:off x="457200" y="274638"/>
            <a:ext cx="8229600" cy="1143000"/>
          </a:xfrm>
        </p:spPr>
        <p:txBody>
          <a:bodyPr>
            <a:normAutofit fontScale="90000"/>
          </a:bodyPr>
          <a:lstStyle/>
          <a:p>
            <a:pPr algn="l"/>
            <a:r>
              <a:rPr lang="en-US" b="1" dirty="0" smtClean="0">
                <a:solidFill>
                  <a:srgbClr val="C00000"/>
                </a:solidFill>
              </a:rPr>
              <a:t>Review Questions on Power Triangle</a:t>
            </a:r>
            <a:endParaRPr lang="en-US" b="1" dirty="0">
              <a:solidFill>
                <a:srgbClr val="C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It is a </a:t>
            </a:r>
            <a:r>
              <a:rPr lang="en-US" b="1" i="1" dirty="0" smtClean="0">
                <a:solidFill>
                  <a:srgbClr val="00B050"/>
                </a:solidFill>
              </a:rPr>
              <a:t>standard</a:t>
            </a:r>
            <a:r>
              <a:rPr lang="en-US" dirty="0" smtClean="0"/>
              <a:t> rating of a motor</a:t>
            </a:r>
          </a:p>
          <a:p>
            <a:r>
              <a:rPr lang="en-US" dirty="0" smtClean="0"/>
              <a:t>Motor output rating</a:t>
            </a:r>
          </a:p>
          <a:p>
            <a:r>
              <a:rPr lang="en-US" b="1" i="1" dirty="0" smtClean="0">
                <a:solidFill>
                  <a:srgbClr val="00B050"/>
                </a:solidFill>
              </a:rPr>
              <a:t>1 HP= 746 Watts</a:t>
            </a:r>
          </a:p>
          <a:p>
            <a:r>
              <a:rPr lang="en-US" dirty="0" smtClean="0"/>
              <a:t>Invented by </a:t>
            </a:r>
            <a:r>
              <a:rPr lang="en-US" b="1" i="1" dirty="0" smtClean="0">
                <a:solidFill>
                  <a:srgbClr val="00B050"/>
                </a:solidFill>
              </a:rPr>
              <a:t>James Watt </a:t>
            </a:r>
            <a:r>
              <a:rPr lang="en-US" dirty="0" smtClean="0"/>
              <a:t>who compares the output of steam engine with draft horse.</a:t>
            </a:r>
          </a:p>
          <a:p>
            <a:r>
              <a:rPr lang="en-US" dirty="0" smtClean="0"/>
              <a:t>Types of Horse Power are </a:t>
            </a:r>
            <a:r>
              <a:rPr lang="en-US" b="1" i="1" dirty="0" smtClean="0"/>
              <a:t>(</a:t>
            </a:r>
            <a:r>
              <a:rPr lang="en-US" b="1" i="1" dirty="0" err="1" smtClean="0"/>
              <a:t>i</a:t>
            </a:r>
            <a:r>
              <a:rPr lang="en-US" b="1" i="1" dirty="0" smtClean="0"/>
              <a:t>) Mechanical Horse Power (ii) Metric Horse Power (iii) Electric Horse Power (iv) Boiler Horse Power (v) Hydraulic Horse Power.</a:t>
            </a:r>
            <a:endParaRPr lang="en-US" b="1" i="1" dirty="0"/>
          </a:p>
        </p:txBody>
      </p:sp>
      <p:sp>
        <p:nvSpPr>
          <p:cNvPr id="6" name="Slide Number Placeholder 5"/>
          <p:cNvSpPr>
            <a:spLocks noGrp="1"/>
          </p:cNvSpPr>
          <p:nvPr>
            <p:ph type="sldNum" sz="quarter" idx="12"/>
          </p:nvPr>
        </p:nvSpPr>
        <p:spPr/>
        <p:txBody>
          <a:bodyPr/>
          <a:lstStyle/>
          <a:p>
            <a:fld id="{63F6364C-5E98-4953-9B67-EF2B53DD04A5}" type="slidenum">
              <a:rPr lang="en-US" smtClean="0"/>
              <a:pPr/>
              <a:t>12</a:t>
            </a:fld>
            <a:endParaRPr lang="en-US"/>
          </a:p>
        </p:txBody>
      </p:sp>
      <p:sp>
        <p:nvSpPr>
          <p:cNvPr id="7" name="Title 1"/>
          <p:cNvSpPr>
            <a:spLocks noGrp="1"/>
          </p:cNvSpPr>
          <p:nvPr>
            <p:ph type="title"/>
          </p:nvPr>
        </p:nvSpPr>
        <p:spPr>
          <a:xfrm>
            <a:off x="457200" y="274638"/>
            <a:ext cx="8229600" cy="1143000"/>
          </a:xfrm>
        </p:spPr>
        <p:txBody>
          <a:bodyPr/>
          <a:lstStyle/>
          <a:p>
            <a:pPr algn="l"/>
            <a:r>
              <a:rPr lang="en-US" b="1" dirty="0" smtClean="0">
                <a:solidFill>
                  <a:srgbClr val="C00000"/>
                </a:solidFill>
              </a:rPr>
              <a:t>Motor Horse Power (HP)</a:t>
            </a:r>
            <a:endParaRPr lang="en-US" b="1" dirty="0">
              <a:solidFill>
                <a:srgbClr val="C0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b="1" i="1" dirty="0" smtClean="0">
                <a:solidFill>
                  <a:srgbClr val="0000CC"/>
                </a:solidFill>
              </a:rPr>
              <a:t>Calculation of horse power</a:t>
            </a:r>
          </a:p>
          <a:p>
            <a:pPr>
              <a:buNone/>
            </a:pPr>
            <a:endParaRPr lang="en-US" b="1" i="1" dirty="0" smtClean="0">
              <a:solidFill>
                <a:srgbClr val="0000CC"/>
              </a:solidFill>
            </a:endParaRPr>
          </a:p>
          <a:p>
            <a:pPr>
              <a:buNone/>
            </a:pPr>
            <a:endParaRPr lang="en-US" b="1" i="1" dirty="0" smtClean="0">
              <a:solidFill>
                <a:srgbClr val="0000CC"/>
              </a:solidFill>
            </a:endParaRPr>
          </a:p>
          <a:p>
            <a:pPr>
              <a:buNone/>
            </a:pPr>
            <a:endParaRPr lang="en-US" b="1" i="1" dirty="0" smtClean="0">
              <a:solidFill>
                <a:srgbClr val="0000CC"/>
              </a:solidFill>
            </a:endParaRPr>
          </a:p>
        </p:txBody>
      </p:sp>
      <p:sp>
        <p:nvSpPr>
          <p:cNvPr id="6" name="Slide Number Placeholder 5"/>
          <p:cNvSpPr>
            <a:spLocks noGrp="1"/>
          </p:cNvSpPr>
          <p:nvPr>
            <p:ph type="sldNum" sz="quarter" idx="12"/>
          </p:nvPr>
        </p:nvSpPr>
        <p:spPr/>
        <p:txBody>
          <a:bodyPr/>
          <a:lstStyle/>
          <a:p>
            <a:fld id="{63F6364C-5E98-4953-9B67-EF2B53DD04A5}" type="slidenum">
              <a:rPr lang="en-US" smtClean="0"/>
              <a:pPr/>
              <a:t>13</a:t>
            </a:fld>
            <a:endParaRPr lang="en-US"/>
          </a:p>
        </p:txBody>
      </p:sp>
      <p:sp>
        <p:nvSpPr>
          <p:cNvPr id="7" name="Title 1"/>
          <p:cNvSpPr>
            <a:spLocks noGrp="1"/>
          </p:cNvSpPr>
          <p:nvPr>
            <p:ph type="title"/>
          </p:nvPr>
        </p:nvSpPr>
        <p:spPr>
          <a:xfrm>
            <a:off x="457200" y="274638"/>
            <a:ext cx="8229600" cy="1143000"/>
          </a:xfrm>
        </p:spPr>
        <p:txBody>
          <a:bodyPr/>
          <a:lstStyle/>
          <a:p>
            <a:pPr algn="l"/>
            <a:r>
              <a:rPr lang="en-US" b="1" dirty="0" smtClean="0">
                <a:solidFill>
                  <a:srgbClr val="C00000"/>
                </a:solidFill>
              </a:rPr>
              <a:t>Motor Horse Power (HP)</a:t>
            </a:r>
            <a:endParaRPr lang="en-US" b="1" dirty="0">
              <a:solidFill>
                <a:srgbClr val="C00000"/>
              </a:solidFill>
            </a:endParaRPr>
          </a:p>
        </p:txBody>
      </p:sp>
      <p:sp>
        <p:nvSpPr>
          <p:cNvPr id="8" name="Rectangle 7"/>
          <p:cNvSpPr/>
          <p:nvPr/>
        </p:nvSpPr>
        <p:spPr>
          <a:xfrm>
            <a:off x="1828800" y="2667000"/>
            <a:ext cx="4419600" cy="707886"/>
          </a:xfrm>
          <a:prstGeom prst="rect">
            <a:avLst/>
          </a:prstGeom>
        </p:spPr>
        <p:txBody>
          <a:bodyPr wrap="square">
            <a:spAutoFit/>
          </a:bodyPr>
          <a:lstStyle/>
          <a:p>
            <a:r>
              <a:rPr lang="en-US" sz="4000" dirty="0" smtClean="0"/>
              <a:t>P</a:t>
            </a:r>
            <a:r>
              <a:rPr lang="en-US" sz="4000" baseline="-25000" dirty="0" smtClean="0"/>
              <a:t>HP= </a:t>
            </a:r>
            <a:r>
              <a:rPr lang="en-US" sz="4000" dirty="0" smtClean="0"/>
              <a:t>(</a:t>
            </a:r>
            <a:r>
              <a:rPr lang="en-US" sz="4000" dirty="0" err="1" smtClean="0"/>
              <a:t>ɳ</a:t>
            </a:r>
            <a:r>
              <a:rPr lang="en-US" sz="4000" baseline="-25000" dirty="0" err="1" smtClean="0"/>
              <a:t>m</a:t>
            </a:r>
            <a:r>
              <a:rPr lang="en-US" sz="4000" baseline="-25000" dirty="0" smtClean="0"/>
              <a:t>*</a:t>
            </a:r>
            <a:r>
              <a:rPr lang="en-US" sz="4000" dirty="0" smtClean="0"/>
              <a:t>V</a:t>
            </a:r>
            <a:r>
              <a:rPr lang="en-US" sz="4000" baseline="-25000" dirty="0" smtClean="0"/>
              <a:t>*</a:t>
            </a:r>
            <a:r>
              <a:rPr lang="en-US" sz="4000" dirty="0" smtClean="0"/>
              <a:t>I)/(746)</a:t>
            </a:r>
            <a:endParaRPr lang="en-US" sz="4000" dirty="0"/>
          </a:p>
        </p:txBody>
      </p:sp>
      <p:sp>
        <p:nvSpPr>
          <p:cNvPr id="17" name="TextBox 16"/>
          <p:cNvSpPr txBox="1"/>
          <p:nvPr/>
        </p:nvSpPr>
        <p:spPr>
          <a:xfrm>
            <a:off x="1905000" y="4343400"/>
            <a:ext cx="4724400" cy="1200329"/>
          </a:xfrm>
          <a:prstGeom prst="rect">
            <a:avLst/>
          </a:prstGeom>
          <a:noFill/>
        </p:spPr>
        <p:txBody>
          <a:bodyPr wrap="square" rtlCol="0">
            <a:spAutoFit/>
          </a:bodyPr>
          <a:lstStyle/>
          <a:p>
            <a:r>
              <a:rPr lang="en-US" b="1" dirty="0" smtClean="0"/>
              <a:t>V= Input Voltage</a:t>
            </a:r>
          </a:p>
          <a:p>
            <a:r>
              <a:rPr lang="en-US" b="1" dirty="0" smtClean="0"/>
              <a:t>I=   Input Current</a:t>
            </a:r>
          </a:p>
          <a:p>
            <a:r>
              <a:rPr lang="en-US" b="1" dirty="0" err="1" smtClean="0"/>
              <a:t>ɳm</a:t>
            </a:r>
            <a:r>
              <a:rPr lang="en-US" b="1" dirty="0" smtClean="0"/>
              <a:t>= efficiency of motor</a:t>
            </a:r>
          </a:p>
          <a:p>
            <a:endParaRPr lang="en-US"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Eg1. The power of an 230V electrical motor with 85% of efficiency having 10A of current. Calculate the Horse Power of a Motor.</a:t>
            </a:r>
          </a:p>
          <a:p>
            <a:pPr>
              <a:buNone/>
            </a:pPr>
            <a:endParaRPr lang="en-US" dirty="0" smtClean="0"/>
          </a:p>
          <a:p>
            <a:pPr>
              <a:buNone/>
            </a:pPr>
            <a:r>
              <a:rPr lang="en-US" dirty="0" smtClean="0"/>
              <a:t>P</a:t>
            </a:r>
            <a:r>
              <a:rPr lang="en-US" sz="2000" dirty="0" smtClean="0"/>
              <a:t>HP </a:t>
            </a:r>
            <a:r>
              <a:rPr lang="en-US" sz="2800" dirty="0" smtClean="0"/>
              <a:t>= </a:t>
            </a:r>
            <a:r>
              <a:rPr lang="en-US" dirty="0" smtClean="0"/>
              <a:t>( 0.85*230*10)/746</a:t>
            </a:r>
          </a:p>
          <a:p>
            <a:pPr>
              <a:buNone/>
            </a:pPr>
            <a:r>
              <a:rPr lang="en-US" dirty="0" smtClean="0"/>
              <a:t>      = 2.62 HP</a:t>
            </a:r>
            <a:endParaRPr lang="en-US" dirty="0"/>
          </a:p>
        </p:txBody>
      </p:sp>
      <p:sp>
        <p:nvSpPr>
          <p:cNvPr id="6" name="Slide Number Placeholder 5"/>
          <p:cNvSpPr>
            <a:spLocks noGrp="1"/>
          </p:cNvSpPr>
          <p:nvPr>
            <p:ph type="sldNum" sz="quarter" idx="12"/>
          </p:nvPr>
        </p:nvSpPr>
        <p:spPr/>
        <p:txBody>
          <a:bodyPr/>
          <a:lstStyle/>
          <a:p>
            <a:fld id="{63F6364C-5E98-4953-9B67-EF2B53DD04A5}" type="slidenum">
              <a:rPr lang="en-US" smtClean="0"/>
              <a:pPr/>
              <a:t>14</a:t>
            </a:fld>
            <a:endParaRPr lang="en-US"/>
          </a:p>
        </p:txBody>
      </p:sp>
      <p:sp>
        <p:nvSpPr>
          <p:cNvPr id="7" name="Title 1"/>
          <p:cNvSpPr>
            <a:spLocks noGrp="1"/>
          </p:cNvSpPr>
          <p:nvPr>
            <p:ph type="title"/>
          </p:nvPr>
        </p:nvSpPr>
        <p:spPr>
          <a:xfrm>
            <a:off x="457200" y="274638"/>
            <a:ext cx="8229600" cy="1143000"/>
          </a:xfrm>
        </p:spPr>
        <p:txBody>
          <a:bodyPr/>
          <a:lstStyle/>
          <a:p>
            <a:pPr algn="l"/>
            <a:r>
              <a:rPr lang="en-US" b="1" dirty="0" smtClean="0">
                <a:solidFill>
                  <a:srgbClr val="C00000"/>
                </a:solidFill>
              </a:rPr>
              <a:t>Motor Horse Power (HP)</a:t>
            </a:r>
            <a:endParaRPr lang="en-US" b="1" dirty="0">
              <a:solidFill>
                <a:srgbClr val="C0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t>Dept.EEE, SDM IT, </a:t>
            </a:r>
            <a:r>
              <a:rPr lang="en-US" dirty="0" err="1" smtClean="0"/>
              <a:t>Ujire</a:t>
            </a:r>
            <a:r>
              <a:rPr lang="en-US" dirty="0" smtClean="0"/>
              <a:t>, Karnataka</a:t>
            </a:r>
            <a:endParaRPr lang="en-US" dirty="0"/>
          </a:p>
        </p:txBody>
      </p:sp>
      <p:sp>
        <p:nvSpPr>
          <p:cNvPr id="6" name="Slide Number Placeholder 5"/>
          <p:cNvSpPr>
            <a:spLocks noGrp="1"/>
          </p:cNvSpPr>
          <p:nvPr>
            <p:ph type="sldNum" sz="quarter" idx="12"/>
          </p:nvPr>
        </p:nvSpPr>
        <p:spPr/>
        <p:txBody>
          <a:bodyPr/>
          <a:lstStyle/>
          <a:p>
            <a:fld id="{63F6364C-5E98-4953-9B67-EF2B53DD04A5}" type="slidenum">
              <a:rPr lang="en-US" smtClean="0"/>
              <a:pPr/>
              <a:t>15</a:t>
            </a:fld>
            <a:endParaRPr lang="en-US"/>
          </a:p>
        </p:txBody>
      </p:sp>
      <p:sp>
        <p:nvSpPr>
          <p:cNvPr id="7" name="Title 1"/>
          <p:cNvSpPr>
            <a:spLocks noGrp="1"/>
          </p:cNvSpPr>
          <p:nvPr>
            <p:ph type="title"/>
          </p:nvPr>
        </p:nvSpPr>
        <p:spPr>
          <a:xfrm>
            <a:off x="457200" y="274638"/>
            <a:ext cx="8229600" cy="1143000"/>
          </a:xfrm>
        </p:spPr>
        <p:txBody>
          <a:bodyPr/>
          <a:lstStyle/>
          <a:p>
            <a:pPr algn="l"/>
            <a:r>
              <a:rPr lang="en-US" b="1" dirty="0" smtClean="0">
                <a:solidFill>
                  <a:srgbClr val="C00000"/>
                </a:solidFill>
              </a:rPr>
              <a:t>Typical AC Power System</a:t>
            </a:r>
            <a:endParaRPr lang="en-US" b="1" dirty="0">
              <a:solidFill>
                <a:srgbClr val="C00000"/>
              </a:solidFill>
            </a:endParaRPr>
          </a:p>
        </p:txBody>
      </p:sp>
      <p:sp>
        <p:nvSpPr>
          <p:cNvPr id="36866" name="AutoShape 2" descr="data:image/jpeg;base64,/9j/4AAQSkZJRgABAQAAAQABAAD/2wCEAAkGBxITEhUUEhQVFRUUFRUYGBYYFxgWFBcWFhYXFhUbGBwYHCggHBolGxUVITEiJSkrLi4vGh8zODMtNygtLi0BCgoKDg0OGxAQGy8kHyYsNCwsMCwuLC8sLC0sLCwsLC8sLCw1LCwsLCwsLiwsLCwsLCwsLCwsNCwsLCwsLCwsLP/AABEIASYArAMBIgACEQEDEQH/xAAbAAEAAgMBAQAAAAAAAAAAAAAABAUBAgMGB//EAEwQAAIBAgQEBAEGCgUKBwEAAAECEQADBBIhMQUTQVEGIjJhcSMzQoGRoRQVUnJ0sbTB0eEWJDRi8ENUY3OCk5Sys9JEU4TD09TxJf/EABgBAQEBAQEAAAAAAAAAAAAAAAABAgME/8QAKhEBAAECBAQGAgMAAAAAAAAAAAECEQMSIVETMUFhIjJxkaHhsfAEUtH/2gAMAwEAAhEDEQA/APuNKUoFcb13oN9On2x0mOlYvXDOnTfTbbbpMdKquO8SOGt58guAt3YL6WfMciMZOUKAFMsyxvViJmbQLO1aknqJ6jf3/X8akgV51vFaDN8jfIU3AYUT8mVGizm1LCBAMa9q54rxeqoWFi6TrA8vmItJd3BIj5VVnvOhAmrkqS701K8wfGCKrF7N0Zc2oy5TlQXDqTtBAE7kxW2L8TG3fe21o5UaMwaTHKe5LDLC6plAnWZ6UyVbF3paV5fC+MFbexdAPLjYt8oWGonQjKDAJ0M9KsTxucObwtsGkIqNAJuMwt21JEwGZlE6xNJpmOarehNeQwF+zcu5L637rO7oMQ4jCtctwXSyochAPMB5ZbI0sxBJm4hThmRkLGw9xbbo7s2Rrjcu21ssSQC5VCk5dQRlg5si8F0T938CPbpXao4smRrIHfeO36qkUClKUClKUCuRuCdDtoR2natb16Nu4n+Hxrnyz5Y26HbQ7gz7f4FBLpSlAqO9+dBP8ddQJ676VtdubgdNz2+3rFc7NvNqdv1/H4bTQZs2ydydx9cfV8B7xUiKzSgg8Tt3CF5Rgi5aLba2w680aj8jNtrVbaw2Mm3mumBduC5oktayYjln07hmw+gj0n3n0FKRNh5sYTFOLAuZTlS2LshGBuDKbjrp6pzAaAerbSeRs8QDWoaQoXmZuXD+rPEAFW9EdCTrAEH1NIrWaewreC2r4VvwghmzkLEH5NQFVjAHmaC5HQtHStuO4VnskWxLK1u4qyBmazcS6Fk7SUiferCo9y7PUAEHfv1HtWZ1FTc5eIwpTDkplC5SBDWbiQVDL6lYRBHxqra1fvYgLcZJDYdzbtMzJaW1cW81y5Kjz3GtoiiJC5iPpRN8QcMtstu41tC/Nwql8oD5GxFpWVjuRBIjbU1e4PBWrShLSLbUT5VUKJO5gdT3oJFKUoFKUoFcr12Ae/3fX2o13bLBmd9Nt/rrhbB0IEGTr31g5vv1+yg7KgbXWDB9j8a7VqiQNPf7zNbUClKUEdLU9TB+0jsakUpQKxNZqm43wu7dLG1da3OHv2xDMALtw2zaueU7rkfXeG060gXE0mqDD8HxAcFr5Kc+65HmBNpn5lpBrurKBPVWZdorOP4XiGjJcg8twflLqg3GMgwv0RJ7HYbCDbRfmL+aV5ccAxWeTinyEX1K5mLRdy8sg7BkiBA1y9MzVa4G1cW2ouNmcfOEEhWdmzMEkyFloAnQQKTEbjniuNIGKkNAbVtMuUeVm3mA/kPYntrXO1xdBJKuDGqaEhpgoddXGrafR1GlYfiKqzAoSgJlunLBy3GiNStyFI7GdYrH42UHWyeZOoGUnnBYZQercrzA9UqDjx7i9o21En+04fWNITEWmLT+RtB6kirJeNWiQPMJKDUEQXEgHsRpPaRUIY7CwJtjLAAOVcvKt+ay47oWjLHU6bGtbmNwxBDWgAQ4fMFgLchsTm12U5M52kigm/jy1E+aMub0mYzZAI7k7D2qyUztVCeIWZzck582aIXPzsvLVf8AWG1J/M12q6w2XIuSMsDLG0RpHtFB1rleuxoN/wDH1TWL7n6P16fv71ratzOsqfv+PvQYt2pJ3I03G5+vtprUgCKzSgUpSgUpSgUpSgUpSgUrBNcbzzI6CJ1+v7KDS5eJkbfExr1B7fHrW1mz3B+39cGN/wB1MPa6n6h1+7pO3apFBiKZRWaUFT4htgWlgD5/BjboMXZgfDU1Z8pew69B9Iy32mq7xH80v6Rg/wBqs1Zk0GuRewmZ+uIn4xpXI3QPKojSB0Ejp8e1VHEMHiTfL272VYtAJ0jP8qTmlZyTHlJkDUDeDYwXESNbts+VRr3hsxk25JByETP0qzm7OsYcTHmh6O0kzJMHfpO+mo+/3qTNUOBs4vOq3mBUq5YrAAOZhbRCAGjIwJO4KDU5jXJMDjUUBLoJHLnO2afM5uaspOo5YGv5W3VfsmSOV4ejmk15r8F4jA+WtzCyYWZlC5+bjbmAadRWUwnENZu29eZ/ykWz6OhyyNJpm7HDj+0PSTWa82uFx+k3bYkpMamJHMiU3IBjYDXTUEXuBDi2nMINzIucj0l4GaPaZqxLNVNusO9KUqslKUoFK85ivFKozKFVsr3l8twSeVbzsQMvQwrdiQNTpXS7x88k3AjaWkuEAj6cwJI2AWZ+HetZKhbXbp11gd9Ynsfb3Fb27I3j4Dt/KqTB8cDXhayj5y8ghwTFtFcsBGo84QiZVtNYJG1rxQjpcdLdw8u2r+bIoOdnRROYxrbYk7Ab6ggMsl1/SvNDxWuRrhtuFV7S9c0XAfMQVGUCDvECGOUGrXhXEDez+Ury3Nsz+WvrA01A0160mmqOcJdN5gmJEzEe8THxjWi3VIkEREz7HY1V3eFWyxPMIck6giQ/qQjT1KkqP7u81p+JrR1D+Q7KCMvKOoQf3eZ5wR8NtKyrr4iPyS/pGE/arNTr17oIk9egPSaoeIcCDqFN5wQ9p5A15q3Fd3iYAYJlAGi5jXe3wSf8oRE5YghSulmJmcgzezFjI2gLRQDqTAIPXUdx7ipIqn/ENvbMcm2X/R7lJ3g3POTvoBtVtYUhQCcxAEnaT3oN6UpQKUpQKUpQKVhmioty+06bdPKTQS6Vgmo7Xp2MDXX37GgzdEz06H4HY/496zZs94+rv1O33e1ZtrIBOmm3+Om1dqDGWkVmlBiKRWaUFXe4KrEtmYM0mQQCGzSjDT1KsoD+SYM1wfgluTqQsxl0gWzqEHZRc8/cRG2lWz3ugiZj2HxrFsTHtIOs9YI+FB57H4B7aBs7SbllZ/0l+8lm7cEHQlHMCIEmpv4kI9NyCPToSFyaWAROqoC0ifMSTpXXxCPkU/SMH+1WataCm/EXTmHL6Y1nlnzFZn1G5BzfkjLHWrWwGCgMZaBJGgJ6mOldKUClKUClKUClas4FRXYtpvqfb9f0h/Ogy5J11g7DSe8j+FdhZ7yD1gkCaWbUa9f411oI94knLpB77H29utLdnv2iP3Hv7V3IrNBgCs0pQKUpQK43nPpjfaTp7/XXasMoOhoI1uzPw6zufY9/jULiGNv2ntpbtWnW42RWa8yNItvcOYCywAi2RoT0q3qh4bwrEDEPcxFxbqLcdsMBINoPmBzCIZsrFQ3QEgbmgj8fvYzlLNnDj+sYTbEXDr+FWo/8ONJj+e1WXPxv/kYf/ibn/wBaniP5pf0jB/tVmrSgr+B465etJduW0ti4iOoW4bnldQwzSiwddhPxqsxvixLV+7ae28WsvmUFsxYWTAECfn12JiNQJXNtwjB4q1inQBFwK2zylLZrouErKjTy2gA2VZMTG2VV9AVFWLdYFDd8UWgVUK5LMVGgjR1TUg+Uy2xg94kVxPjGwN1uRlLzlB8oZVkiZ1ZlAgHfpXo8grV7KkEEAg6EdxTw7fI87j/GFu2iPkZgwxBjMgcnDllcKM0GSp1kCI16VhvGljOUCucrOrHywGRC5AhtdBvsOpFegWyltYVQqjoBoJOug9ya4M06sOmwOuv0h3H6qt6dvlNULhnGbeIJCB9FDSQBKsAdIJMjMv7pq3tWo9/5fClq3oCdTAk/VXSpNuilKUqBSlKBSlKBSlKBSlKBSlKCr8R/NL+kYP8AarNT8TiUtrmuMqL+UxCjXbU1A8R/NL+kYP8AarNSeJ8PW+hRyQJBlYDAjtINFi19UnmDuPtrS5iEUEsygKJJJAAHc9qqV8L2BmjN5jdJ1B+dAD7j+6Nd+mo0rk/hDDH8sTOoI6ots9I9K6dpMRpGby3EUb/C95y/lD7R03/Ua428faZ2QXELrGZQwLLO0iZFUx8KWQTlLS7WyxMElULEqDpAYOytvIJ661PxfBLVxszZpmdDEHlvaBGmhy3G+uKalqN0lyJ9UjpB1Unb4itkdFjzLJ99O5gTp1qnteD8Mu2f1ZpkTPyYGuXSBaUadz3rQeC8KFyjOBlVd1+gIU+n1dZ760vK5cPefb7X/PWYzCe0idwP1kfaK2VwdiDVG3hPDkk+fVnb1ACXjP06xvvJJmYNWHCuFW8OpW3MMQTMbhFToOyD65q6s1RRbSU6lKVWClK1uLII79tD9RoNq5Xrg2g+8dB3+6vOJwS+otLziSq4dWY3LoLGyPO258zRGsyCTvqd7HB7/O5nObIbjFlzMc6nPCmTC5WKgZQJA11rVo3R6K20it68pc8OYrXLi2HnuMNCYDQQImNCJ7DaI1qwwnDLyly10kMbWUS3lAYPe1J1zNmjsIFJiN1XdKp7fDLgu5+YxXnO+UsxGRrKplgmNHBYdBOlROB8ExFrk87EG7y7QV5zTcuKCqNvtldwQZkqh3BqWi3MWd/iyI5QzIKiemoljvsqkMx6Aiuf48txMNsxiPNI9Cx+U41UdRNR8Rj0DMDZlAXlombZOW8YjU8yAV6jza7VoeIrPmsfKSoIEE85ROQGNWFuXB/J10qDXj3FLTWlAM/1rBLoCQZxNpgRA9OjDNtKsOlTzxuzAIJMhWiDMFipOv5MEt1AEmq9sZhSNbflKuJEZTZaGDCD6XbKFjUk6da2biNgEnlRqXcnLC+ULiCd/QMivH5Ua60E08bt9mPrgAakr6QPdxqvcVOsXQwkGQQCD3U6g1Q/h6aAWPN5BlhZ5iea2n5wty47LVvgoMFPRErG0HXT2O9BMpSlApSlApSsGgzSlKBXO7dj4/cPj2FYu3I06xp2noK5BSSYJ26iPq2oNk1JDD311BHWPrj7a7gVpatwP8aCdvhXSgUpSgUpSgViKzWCaCq8RIOUpjX8IwY+oYuzH76nkrqoAg5pjudT9utVviW5NpQAf7ThNf8A1VmR/Op1tJ07bHcrEaUHa3b6nXTtH2+9dRSlApSlApSlApSlApSuRvr3H2ig5Lbzbgb6nr7j3/hUkCsilApSlApSlApSlAqPeuA6SI1knUSOm+lYa6SYEdde/tI2O9eexdq1fv2gly8W5jreW1iLyBbdu3cXzrbuBUPN5Y01PuJoJ/Gk+RQnriMH1P8AnVnf3q7ry/H+AWRaUh8T8/hRri8Ud8TaB3u7679N6sf6O2fy8V/xmL/+agt6xNUfhLKLCKXuG9lAvLcu3LjrdRVF0RcY5RLA+XykMpGhBO3HOE3rtxXtXjbKrcH0jqykKYDAaHXX76sRcXU0zV52zwTE/L58QTzhcgDNClltqkebTLkbaJz67Coy+G8UBAxTAFpYTc1HJS2EBL+UZkLyI9Rq5Y3R6uazXmrHBMUoUHEk5Rb6RJRYM67Exp7a716WpMW6qUpWroCINQcLt0zpEfHf29jWqlwBCyOk6GPeTXW3Z79NPiOkiu1ApSlApSlApSlBgmN6j3MRtEdRJ2nse3Ws37umkRsSRp2jXpv9lZw9vrqPaenv39qBZt6CdgNBGvSJ99KjYHgtizcu3bSBHvNmuEFvO2upExOp1irClBV+I/ml/SMH+1WatKq/EfzS/pGD/arNWZoKyxwGyuKfFjMbz2xaJLEqLYYMFVdhqJ+s1aV5scRxwNwmyhXPcFuAwbKjMFLCSDmAUg6bnTatfx9i8oJwbSeXoCx9WbN9HQrA+34VnNDrwaulveHpqV569xbEFLmW2A1t7SkhXujzkG5CKVY5UYdd57a8Px1jcv8AZZOUNpmI9Shl+wmCCeummrNBwau3u9RSvOLxfGB2DYaVBSCofYvDnbzQusCD7duVjjmNglsIZgkKMwgy0KSRqcsGdBoRuQKZoODV294eopUXh193SbiZGzOMuuysVBEgaEAH66lVpzmLTYpSlEKUpQKUqFxHFshthVDB3ysZIyjKzToDOqgdN/qoJtR3uztpBiex6T7GvP3vEV3Lbmw0vY5rQSQpAzMnpkkqGjQTHTQV2xPFnSw93kMWWyrrbAbNLF4UhVOwEkQYreSpLru1a2npMDt9fau9efwvHbrXhbNhlU3LqZzMAIJVvT1+zUQTU/geOe9bLOhtkMVymZlQBc3A0FwOAeoUEaGpNMwqxpVXxDh/MeWeBGUgaTb3cb6ZmySeygdZrgOGPuLxzeomNOdEFon08slcp02O4msjv4j+aX9Iwf7VZq0qiucGcjLzDllYBJJVLTC5YIkmXVwJJ9QOs5RW34uvH5y7CkeYAtHynzyDYhRAyNuJNBd1iqX8V3dxeOb1TBjmAZVJE7cvyldjvvU7C2iiZASwU6ay2SZAJO5A0nsB1oOzP0BA31O06GPvrOHeZ/x/gdfrrzvHFxWeMO4XNbbIGNsK1wBpzKy5zplgrERJkb4vNxGbmVrQA5gHp0hLhtltfKSxsjc+UE6E1rJ3hHqaV5NbvETbOVrRkGLgKGPKCCdcplpjTaJiu9tuI5RHKO2uhzDlv1BjW5kBPbamTvBd6WlKVlSlKUClKUGCa4Xrh6fHTsRv9tbPd+wEAnTSson1QTH7x8OtBpZsjc/w6/qO8VIpSgUpSgrsbwlbr5nJIgKV6FNSyH+6zZSe+VR0rgeBdRcYN6s0Cebsbn5xQlPzTFXFKDzHGeEMlljbusgzW18uhW2Lim2i9srEx/dZhGxE78Ss3zlwsD6lg5Wz/PqQSfk2gQN111M1I8QfMN+db/6iVLvXo26b9tffoaCpfgxB0uHMZYMQJ5i6K/5wTye6ipnD8OEAVdUEgL1UDzKJ7DUD2iulu2DEgddep+PvUi2AtBWcc4AmJKl3dYW4nkKglbgAMkqTpAIg7/VEax4VtqbxNy43PF4PmyR8sQW0yQYjQGQJOmpq+zULitRXVayPMXPBFlgQbl0zmLegliyC2S3k10HXud67Hwha0+Uu6QRquhFt7YPp3AeR2IERqK9DnFY5gq8Src0b0rUPW1YUrm10DTX7Cf1UuudgNYmuNpJEyw2266DXWglVFvXMw02mDO3wPUfGpVaZBM99+xoOKWSYO0Roew6GDB9qk0pQKUpQKUpQKVFxvEbNmOddt2805c7qkxExmOsSPtqBd8TYPUDFWJ/1qfHvvFBv4hvDkNHU2/8AqL9/tUq9hs6suYw6kSN4II17Ee0VQ8X49g2svlxNggm3/lU83yiyd+gG9W39I8F/nWH/AN9b/wC6gr8J4buIoUYhgAoGVVKW/nC5gK8gQcu86b7it7nh+6Sx/CrokuRBOmaP70GPhGugFTf6R4L/ADrD/wC+t/8AdVjZuqyhlIZWAIIMggiQQRuCKmWHTjV3v/jzlvw1dUj+sOVGfyAsgJYPGuckQzzMHYTNMZ4Ze6FLXRnFkoz5JfOcxZkbMMqkuZWDIAEivTUqZYXj13vf8PMXvDFxixOJueYXB9LQMtwKPXqAbk675BtWP6L3cmT8JcLBEQ0RlAEefTWSfjpFeopTLBx69/w82nhy6AAMTcGXLEZh6UKj6fcho9tZ3F+90DTr2pduxPf93U+8VxgnNBDAkbddtjOh0FWIsxVXNXNvb82/Se4Ou33V3AitbaRvvABPw/8A01vVZKUpQKwazSgp7viTDqYLGczJ6W1ZZ0GnWDHeDFd7HGLTuqKxJe0Ly6GDbYwDMRPtvWRwTD6/I2xJYmFA1YBWOnUgATXQcLs51flrnRcqsAAVWIhewgkVfD3TVAu+J8Oq5mLBYcyUb/JPy7nTdTuKn2uIo1w2gTnWcwg6QEOp9xcWO+vY1yHA8NlC8pcoXIARICTOUT0kDT2FdGsIru6qA7qqs8akLmyBj2GZo7Se9Jy9DVC4g/8AXLIBj5DEjtu+F0nof5VnhKE3sTqfnU+J/q9nf3/XXHEhzjsOBac2+RiQ1zTKpL4chWnvl0769jXfhJuC9i81sqvNtlGJEOORaBIjUAERr1ntUVEtH/8AnWvzbP8AzpVljvn8P8bv/JVMhv8A4st/IPzQLQ5MrnEXF3M5dtd6tOINc/CMNltll+VzuCIt+TyyDqZOgig64X+03/zLH/u1p4V/sWF/RrH/AE1rnh3ujFYk8psot2MjyMtwgXCQO0EgGe4rp4VVxg8MLiFHWxaDId1IQAgx10oLSlKUCudy5GkSd4HasXm6CZP7q5Wrc6yZB19z3Hb4UGLduY39zO/uOx/mKligpQKUpQKUpQKUpQKUqPeu7RPQz8dpHXr9lBtecemRrofbStbKfZqPcgSNe/xrWzaJ1O2v39PcazPwqSBQIrzjeLbahmdToziEIdhkgEXBpkfzDyakCTsGI9JWuQVYmOo87c8X2FzZkuLlDsZCR5GdGE54nMhH+0veieMLJYDJdBL5B5QdYQnZjAi4h1jeN9K9DyxWcgq3jb5RV8I44l9oVHUm3bu+YKJW4JX0sdYIntNWwFahRW1ZlSuN26QQAP5jrHv7Vs9zaNyY107/AMK4JaJJ7dT3j75mdfagxaST3HcH9Wszr+6parGgoBWaBSlKBSlKDz2JxeKTEsoa21tbJui2LRF1olQgfmRJI3y+0daxc8VoAWW2zWwly5nDLrbtMiuQNyZYwBvl9xV3cwwJJ2YqVziMwG+hjvrUK1wCwvK8gPJTIgaGAGZWnX6UqDNYmKukvRTXhT549v30RcFx/OxUIWKvcDGVQKgxNzDqRmPmM2mO+w7kCuFrxLzLltLaxmu2wSdQ1q7avujIRAOtncSI2Jq6PDLMqeVblWZlORZVmbMzDTQliST1OtRxw+yjDl2bamQZCKJIzRBA9UM0fnHvS1W5nwdfD6KviHiLJjFsSmTyK35fNuBmSNYgQgI680dq6cBxty8Ua41nLetc1LaZlu2wSsqSWOcDNBMLB6a6WdvBoZBRSrHMZX1tpqwj1AhTJ7DtXbD4C0jMyW0RnMuyqFLHuxA1Pxpaq/MnEw8lop1t++n1Z5nhnH8Tq9xA1tmKJltm1Fw3hatrma4Q6kEksAsZepIFS28YWh6kYAE5jIgBHu2rh9wty0Fkf+Yh61enBW8htlEyGZTKMpkydIjfWtTw61AHLSFUqBlWApIJUCNBKqY9h2plqjqs4uDVN5o9lMfFQAuTYufJqxOhy50C5kzRlBloBnXKdtJ38RcUv2hb5YQEhmuSvNZVUAmEV0ZlkgFlkjTymdLV+G2SzMbdsswhmKLmYaaExJGg37Ctsbw+1eAF22lwAyA6q4B7jMN6WqtzSK8KKonLp16qTGeLbdtHfIWCG4NCPNkw64iRPQhgNaxivFiobitaabS3nueZYVbK2XYqfpHJfQwOoIqzx/A7F0OHtpNxSjOFAuZSpQw0SPKSKw3AsOXRuUnyYcKuVcgzsjswWIzZramfjUtW1TV/H0vTKvwfiEzldJZ7162mXSRbxJsnfqqEOe4DQNKcQ4xdTFKnkFmbak5SxL3JAVmV/kjJSMyEGdx0sb2Ath0cKJQuyRAUXLkhmIH0jmbX+8e9csThrMm/dVJtITzWRcyIASfNEiBO3erarknEwoqvl0tP18Kz+kycvmG28ZgrkkQpycy4H6DJIBOwPUCt28UctnVrLNFy6EFoM5a3aFssYA9RN1YHWd6nYHBYRrSgZLq8x3l8rk3Wclycw0fMSIgRtpWwXCXWcFbTEXPNKD5weSZIgsMuXqdIplrM+Bfyzb19kMeKhPzL5czrmzLtbxH4Mxjf1EGO09hOeLcXu28Si+QWfkgzZTcbNccoA2VwbY9MMUYEzJEVY3LOGUElbULnZtF083MuE/7QzH313rmThLtwORZe5bZlViFZ0ZWysAx1BzGIFXLXZIxMKKvLv9IL+IHbkG3a8t64oXMyy6NbvMNJlGm2CZB0PeQI/wDTe0bbXFtXWVbXMJCnT+r/AIQAxAyjykCZ3IHvVymHwwYlVtK2bOSFUEv5lmY1bVx31Peo+Ls4FIFxLA+SKiUX5rK0qNPRlD6bQD0qZa+krGJgdaflGueLFQsHsuuUuuhVpdOVoI115ya+zdhNtwziHOt58jJqwKsCplSRIkA5TEgxqCK1axhzJK2tQxJIXUNCsT8cqg94FScNh0RQqKqqNgoAUddANKsRMTq511Yc0+GLS7UpStOTV1kRXC3aGoPTQ9mG4n3rNKDuBWaUoFKUoFKUoFc7h6d/1isUoOSWiTOkHX3g7jbXt8K2x+DS7ae0/ouIyN3ysCp+40pSJtrAruH+HbVlgyEwqhVGmnyhuMe2pIGgEBQBFaN4Xw5a4xB+UZ2Pp9Th1YyFna40STHSlK1xKr3uloZ4R4dt2C7TmLjLtACZUQL3PltrqTJrkvhHDBcozxFsHzkk8tXUEzuxzkltyQp3ArNKvEr3LQ2XwphgZhtIgT5QFJKgCIAEkQK6XvDdhlVSD5LRtKZ8y2yCrAGOoJB/kKUqcSrcs1bwvhzcDkGQ2YCfLPN520bZ4Mewq0wGFW1aS0k5baKiyZOVAFEnqYFKVJqqnnKv/9k="/>
          <p:cNvSpPr>
            <a:spLocks noChangeAspect="1" noChangeArrowheads="1"/>
          </p:cNvSpPr>
          <p:nvPr/>
        </p:nvSpPr>
        <p:spPr bwMode="auto">
          <a:xfrm>
            <a:off x="155575" y="-1790700"/>
            <a:ext cx="2190750" cy="37433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6868" name="AutoShape 4" descr="data:image/jpeg;base64,/9j/4AAQSkZJRgABAQAAAQABAAD/2wCEAAkGBxITEhUUEhQVFRUUFRUYGBYYFxgWFBcWFhYXFhUbGBwYHCggHBolGxUVITEiJSkrLi4vGh8zODMtNygtLi0BCgoKDg0OGxAQGy8kHyYsNCwsMCwuLC8sLC0sLCwsLC8sLCw1LCwsLCwsLiwsLCwsLCwsLCwsNCwsLCwsLCwsLP/AABEIASYArAMBIgACEQEDEQH/xAAbAAEAAgMBAQAAAAAAAAAAAAAABAUBAgMGB//EAEwQAAIBAgQEBAEGCgUKBwEAAAECEQADBBIhMQUTQVEGIjJhcSMzQoGRoRQVUnJ0sbTB0eEWJDRi8ENUY3OCk5Sys9JEU4TD09TxJf/EABgBAQEBAQEAAAAAAAAAAAAAAAABAgME/8QAKhEBAAECBAQGAgMAAAAAAAAAAAECEQMSIVETMUFhIjJxkaHhsfAEUtH/2gAMAwEAAhEDEQA/APuNKUoFcb13oN9On2x0mOlYvXDOnTfTbbbpMdKquO8SOGt58guAt3YL6WfMciMZOUKAFMsyxvViJmbQLO1aknqJ6jf3/X8akgV51vFaDN8jfIU3AYUT8mVGizm1LCBAMa9q54rxeqoWFi6TrA8vmItJd3BIj5VVnvOhAmrkqS701K8wfGCKrF7N0Zc2oy5TlQXDqTtBAE7kxW2L8TG3fe21o5UaMwaTHKe5LDLC6plAnWZ6UyVbF3paV5fC+MFbexdAPLjYt8oWGonQjKDAJ0M9KsTxucObwtsGkIqNAJuMwt21JEwGZlE6xNJpmOarehNeQwF+zcu5L637rO7oMQ4jCtctwXSyochAPMB5ZbI0sxBJm4hThmRkLGw9xbbo7s2Rrjcu21ssSQC5VCk5dQRlg5si8F0T938CPbpXao4smRrIHfeO36qkUClKUClKUCuRuCdDtoR2natb16Nu4n+Hxrnyz5Y26HbQ7gz7f4FBLpSlAqO9+dBP8ddQJ676VtdubgdNz2+3rFc7NvNqdv1/H4bTQZs2ydydx9cfV8B7xUiKzSgg8Tt3CF5Rgi5aLba2w680aj8jNtrVbaw2Mm3mumBduC5oktayYjln07hmw+gj0n3n0FKRNh5sYTFOLAuZTlS2LshGBuDKbjrp6pzAaAerbSeRs8QDWoaQoXmZuXD+rPEAFW9EdCTrAEH1NIrWaewreC2r4VvwghmzkLEH5NQFVjAHmaC5HQtHStuO4VnskWxLK1u4qyBmazcS6Fk7SUiferCo9y7PUAEHfv1HtWZ1FTc5eIwpTDkplC5SBDWbiQVDL6lYRBHxqra1fvYgLcZJDYdzbtMzJaW1cW81y5Kjz3GtoiiJC5iPpRN8QcMtstu41tC/Nwql8oD5GxFpWVjuRBIjbU1e4PBWrShLSLbUT5VUKJO5gdT3oJFKUoFKUoFcr12Ae/3fX2o13bLBmd9Nt/rrhbB0IEGTr31g5vv1+yg7KgbXWDB9j8a7VqiQNPf7zNbUClKUEdLU9TB+0jsakUpQKxNZqm43wu7dLG1da3OHv2xDMALtw2zaueU7rkfXeG060gXE0mqDD8HxAcFr5Kc+65HmBNpn5lpBrurKBPVWZdorOP4XiGjJcg8twflLqg3GMgwv0RJ7HYbCDbRfmL+aV5ccAxWeTinyEX1K5mLRdy8sg7BkiBA1y9MzVa4G1cW2ouNmcfOEEhWdmzMEkyFloAnQQKTEbjniuNIGKkNAbVtMuUeVm3mA/kPYntrXO1xdBJKuDGqaEhpgoddXGrafR1GlYfiKqzAoSgJlunLBy3GiNStyFI7GdYrH42UHWyeZOoGUnnBYZQercrzA9UqDjx7i9o21En+04fWNITEWmLT+RtB6kirJeNWiQPMJKDUEQXEgHsRpPaRUIY7CwJtjLAAOVcvKt+ay47oWjLHU6bGtbmNwxBDWgAQ4fMFgLchsTm12U5M52kigm/jy1E+aMub0mYzZAI7k7D2qyUztVCeIWZzck582aIXPzsvLVf8AWG1J/M12q6w2XIuSMsDLG0RpHtFB1rleuxoN/wDH1TWL7n6P16fv71ratzOsqfv+PvQYt2pJ3I03G5+vtprUgCKzSgUpSgUpSgUpSgUpSgUrBNcbzzI6CJ1+v7KDS5eJkbfExr1B7fHrW1mz3B+39cGN/wB1MPa6n6h1+7pO3apFBiKZRWaUFT4htgWlgD5/BjboMXZgfDU1Z8pew69B9Iy32mq7xH80v6Rg/wBqs1Zk0GuRewmZ+uIn4xpXI3QPKojSB0Ejp8e1VHEMHiTfL272VYtAJ0jP8qTmlZyTHlJkDUDeDYwXESNbts+VRr3hsxk25JByETP0qzm7OsYcTHmh6O0kzJMHfpO+mo+/3qTNUOBs4vOq3mBUq5YrAAOZhbRCAGjIwJO4KDU5jXJMDjUUBLoJHLnO2afM5uaspOo5YGv5W3VfsmSOV4ejmk15r8F4jA+WtzCyYWZlC5+bjbmAadRWUwnENZu29eZ/ykWz6OhyyNJpm7HDj+0PSTWa82uFx+k3bYkpMamJHMiU3IBjYDXTUEXuBDi2nMINzIucj0l4GaPaZqxLNVNusO9KUqslKUoFK85ivFKozKFVsr3l8twSeVbzsQMvQwrdiQNTpXS7x88k3AjaWkuEAj6cwJI2AWZ+HetZKhbXbp11gd9Ynsfb3Fb27I3j4Dt/KqTB8cDXhayj5y8ghwTFtFcsBGo84QiZVtNYJG1rxQjpcdLdw8u2r+bIoOdnRROYxrbYk7Ab6ggMsl1/SvNDxWuRrhtuFV7S9c0XAfMQVGUCDvECGOUGrXhXEDez+Ury3Nsz+WvrA01A0160mmqOcJdN5gmJEzEe8THxjWi3VIkEREz7HY1V3eFWyxPMIck6giQ/qQjT1KkqP7u81p+JrR1D+Q7KCMvKOoQf3eZ5wR8NtKyrr4iPyS/pGE/arNTr17oIk9egPSaoeIcCDqFN5wQ9p5A15q3Fd3iYAYJlAGi5jXe3wSf8oRE5YghSulmJmcgzezFjI2gLRQDqTAIPXUdx7ipIqn/ENvbMcm2X/R7lJ3g3POTvoBtVtYUhQCcxAEnaT3oN6UpQKUpQKUpQKVhmioty+06bdPKTQS6Vgmo7Xp2MDXX37GgzdEz06H4HY/496zZs94+rv1O33e1ZtrIBOmm3+Om1dqDGWkVmlBiKRWaUFXe4KrEtmYM0mQQCGzSjDT1KsoD+SYM1wfgluTqQsxl0gWzqEHZRc8/cRG2lWz3ugiZj2HxrFsTHtIOs9YI+FB57H4B7aBs7SbllZ/0l+8lm7cEHQlHMCIEmpv4kI9NyCPToSFyaWAROqoC0ifMSTpXXxCPkU/SMH+1WataCm/EXTmHL6Y1nlnzFZn1G5BzfkjLHWrWwGCgMZaBJGgJ6mOldKUClKUClKUClas4FRXYtpvqfb9f0h/Ogy5J11g7DSe8j+FdhZ7yD1gkCaWbUa9f411oI94knLpB77H29utLdnv2iP3Hv7V3IrNBgCs0pQKUpQK43nPpjfaTp7/XXasMoOhoI1uzPw6zufY9/jULiGNv2ntpbtWnW42RWa8yNItvcOYCywAi2RoT0q3qh4bwrEDEPcxFxbqLcdsMBINoPmBzCIZsrFQ3QEgbmgj8fvYzlLNnDj+sYTbEXDr+FWo/8ONJj+e1WXPxv/kYf/ibn/wBaniP5pf0jB/tVmrSgr+B465etJduW0ti4iOoW4bnldQwzSiwddhPxqsxvixLV+7ae28WsvmUFsxYWTAECfn12JiNQJXNtwjB4q1inQBFwK2zylLZrouErKjTy2gA2VZMTG2VV9AVFWLdYFDd8UWgVUK5LMVGgjR1TUg+Uy2xg94kVxPjGwN1uRlLzlB8oZVkiZ1ZlAgHfpXo8grV7KkEEAg6EdxTw7fI87j/GFu2iPkZgwxBjMgcnDllcKM0GSp1kCI16VhvGljOUCucrOrHywGRC5AhtdBvsOpFegWyltYVQqjoBoJOug9ya4M06sOmwOuv0h3H6qt6dvlNULhnGbeIJCB9FDSQBKsAdIJMjMv7pq3tWo9/5fClq3oCdTAk/VXSpNuilKUqBSlKBSlKBSlKBSlKBSlKCr8R/NL+kYP8AarNT8TiUtrmuMqL+UxCjXbU1A8R/NL+kYP8AarNSeJ8PW+hRyQJBlYDAjtINFi19UnmDuPtrS5iEUEsygKJJJAAHc9qqV8L2BmjN5jdJ1B+dAD7j+6Nd+mo0rk/hDDH8sTOoI6ots9I9K6dpMRpGby3EUb/C95y/lD7R03/Ua428faZ2QXELrGZQwLLO0iZFUx8KWQTlLS7WyxMElULEqDpAYOytvIJ661PxfBLVxszZpmdDEHlvaBGmhy3G+uKalqN0lyJ9UjpB1Unb4itkdFjzLJ99O5gTp1qnteD8Mu2f1ZpkTPyYGuXSBaUadz3rQeC8KFyjOBlVd1+gIU+n1dZ760vK5cPefb7X/PWYzCe0idwP1kfaK2VwdiDVG3hPDkk+fVnb1ACXjP06xvvJJmYNWHCuFW8OpW3MMQTMbhFToOyD65q6s1RRbSU6lKVWClK1uLII79tD9RoNq5Xrg2g+8dB3+6vOJwS+otLziSq4dWY3LoLGyPO258zRGsyCTvqd7HB7/O5nObIbjFlzMc6nPCmTC5WKgZQJA11rVo3R6K20it68pc8OYrXLi2HnuMNCYDQQImNCJ7DaI1qwwnDLyly10kMbWUS3lAYPe1J1zNmjsIFJiN1XdKp7fDLgu5+YxXnO+UsxGRrKplgmNHBYdBOlROB8ExFrk87EG7y7QV5zTcuKCqNvtldwQZkqh3BqWi3MWd/iyI5QzIKiemoljvsqkMx6Aiuf48txMNsxiPNI9Cx+U41UdRNR8Rj0DMDZlAXlombZOW8YjU8yAV6jza7VoeIrPmsfKSoIEE85ROQGNWFuXB/J10qDXj3FLTWlAM/1rBLoCQZxNpgRA9OjDNtKsOlTzxuzAIJMhWiDMFipOv5MEt1AEmq9sZhSNbflKuJEZTZaGDCD6XbKFjUk6da2biNgEnlRqXcnLC+ULiCd/QMivH5Ua60E08bt9mPrgAakr6QPdxqvcVOsXQwkGQQCD3U6g1Q/h6aAWPN5BlhZ5iea2n5wty47LVvgoMFPRErG0HXT2O9BMpSlApSlApSsGgzSlKBXO7dj4/cPj2FYu3I06xp2noK5BSSYJ26iPq2oNk1JDD311BHWPrj7a7gVpatwP8aCdvhXSgUpSgUpSgViKzWCaCq8RIOUpjX8IwY+oYuzH76nkrqoAg5pjudT9utVviW5NpQAf7ThNf8A1VmR/Op1tJ07bHcrEaUHa3b6nXTtH2+9dRSlApSlApSlApSlApSuRvr3H2ig5Lbzbgb6nr7j3/hUkCsilApSlApSlApSlAqPeuA6SI1knUSOm+lYa6SYEdde/tI2O9eexdq1fv2gly8W5jreW1iLyBbdu3cXzrbuBUPN5Y01PuJoJ/Gk+RQnriMH1P8AnVnf3q7ry/H+AWRaUh8T8/hRri8Ud8TaB3u7679N6sf6O2fy8V/xmL/+agt6xNUfhLKLCKXuG9lAvLcu3LjrdRVF0RcY5RLA+XykMpGhBO3HOE3rtxXtXjbKrcH0jqykKYDAaHXX76sRcXU0zV52zwTE/L58QTzhcgDNClltqkebTLkbaJz67Coy+G8UBAxTAFpYTc1HJS2EBL+UZkLyI9Rq5Y3R6uazXmrHBMUoUHEk5Rb6RJRYM67Exp7a716WpMW6qUpWroCINQcLt0zpEfHf29jWqlwBCyOk6GPeTXW3Z79NPiOkiu1ApSlApSlApSlBgmN6j3MRtEdRJ2nse3Ws37umkRsSRp2jXpv9lZw9vrqPaenv39qBZt6CdgNBGvSJ99KjYHgtizcu3bSBHvNmuEFvO2upExOp1irClBV+I/ml/SMH+1WatKq/EfzS/pGD/arNWZoKyxwGyuKfFjMbz2xaJLEqLYYMFVdhqJ+s1aV5scRxwNwmyhXPcFuAwbKjMFLCSDmAUg6bnTatfx9i8oJwbSeXoCx9WbN9HQrA+34VnNDrwaulveHpqV569xbEFLmW2A1t7SkhXujzkG5CKVY5UYdd57a8Px1jcv8AZZOUNpmI9Shl+wmCCeummrNBwau3u9RSvOLxfGB2DYaVBSCofYvDnbzQusCD7duVjjmNglsIZgkKMwgy0KSRqcsGdBoRuQKZoODV294eopUXh193SbiZGzOMuuysVBEgaEAH66lVpzmLTYpSlEKUpQKUqFxHFshthVDB3ysZIyjKzToDOqgdN/qoJtR3uztpBiex6T7GvP3vEV3Lbmw0vY5rQSQpAzMnpkkqGjQTHTQV2xPFnSw93kMWWyrrbAbNLF4UhVOwEkQYreSpLru1a2npMDt9fau9efwvHbrXhbNhlU3LqZzMAIJVvT1+zUQTU/geOe9bLOhtkMVymZlQBc3A0FwOAeoUEaGpNMwqxpVXxDh/MeWeBGUgaTb3cb6ZmySeygdZrgOGPuLxzeomNOdEFon08slcp02O4msjv4j+aX9Iwf7VZq0qiucGcjLzDllYBJJVLTC5YIkmXVwJJ9QOs5RW34uvH5y7CkeYAtHynzyDYhRAyNuJNBd1iqX8V3dxeOb1TBjmAZVJE7cvyldjvvU7C2iiZASwU6ay2SZAJO5A0nsB1oOzP0BA31O06GPvrOHeZ/x/gdfrrzvHFxWeMO4XNbbIGNsK1wBpzKy5zplgrERJkb4vNxGbmVrQA5gHp0hLhtltfKSxsjc+UE6E1rJ3hHqaV5NbvETbOVrRkGLgKGPKCCdcplpjTaJiu9tuI5RHKO2uhzDlv1BjW5kBPbamTvBd6WlKVlSlKUClKUGCa4Xrh6fHTsRv9tbPd+wEAnTSson1QTH7x8OtBpZsjc/w6/qO8VIpSgUpSgrsbwlbr5nJIgKV6FNSyH+6zZSe+VR0rgeBdRcYN6s0Cebsbn5xQlPzTFXFKDzHGeEMlljbusgzW18uhW2Lim2i9srEx/dZhGxE78Ss3zlwsD6lg5Wz/PqQSfk2gQN111M1I8QfMN+db/6iVLvXo26b9tffoaCpfgxB0uHMZYMQJ5i6K/5wTye6ipnD8OEAVdUEgL1UDzKJ7DUD2iulu2DEgddep+PvUi2AtBWcc4AmJKl3dYW4nkKglbgAMkqTpAIg7/VEax4VtqbxNy43PF4PmyR8sQW0yQYjQGQJOmpq+zULitRXVayPMXPBFlgQbl0zmLegliyC2S3k10HXud67Hwha0+Uu6QRquhFt7YPp3AeR2IERqK9DnFY5gq8Src0b0rUPW1YUrm10DTX7Cf1UuudgNYmuNpJEyw2266DXWglVFvXMw02mDO3wPUfGpVaZBM99+xoOKWSYO0Roew6GDB9qk0pQKUpQKUpQKVFxvEbNmOddt2805c7qkxExmOsSPtqBd8TYPUDFWJ/1qfHvvFBv4hvDkNHU2/8AqL9/tUq9hs6suYw6kSN4II17Ee0VQ8X49g2svlxNggm3/lU83yiyd+gG9W39I8F/nWH/AN9b/wC6gr8J4buIoUYhgAoGVVKW/nC5gK8gQcu86b7it7nh+6Sx/CrokuRBOmaP70GPhGugFTf6R4L/ADrD/wC+t/8AdVjZuqyhlIZWAIIMggiQQRuCKmWHTjV3v/jzlvw1dUj+sOVGfyAsgJYPGuckQzzMHYTNMZ4Ze6FLXRnFkoz5JfOcxZkbMMqkuZWDIAEivTUqZYXj13vf8PMXvDFxixOJueYXB9LQMtwKPXqAbk675BtWP6L3cmT8JcLBEQ0RlAEefTWSfjpFeopTLBx69/w82nhy6AAMTcGXLEZh6UKj6fcho9tZ3F+90DTr2pduxPf93U+8VxgnNBDAkbddtjOh0FWIsxVXNXNvb82/Se4Ou33V3AitbaRvvABPw/8A01vVZKUpQKwazSgp7viTDqYLGczJ6W1ZZ0GnWDHeDFd7HGLTuqKxJe0Ly6GDbYwDMRPtvWRwTD6/I2xJYmFA1YBWOnUgATXQcLs51flrnRcqsAAVWIhewgkVfD3TVAu+J8Oq5mLBYcyUb/JPy7nTdTuKn2uIo1w2gTnWcwg6QEOp9xcWO+vY1yHA8NlC8pcoXIARICTOUT0kDT2FdGsIru6qA7qqs8akLmyBj2GZo7Se9Jy9DVC4g/8AXLIBj5DEjtu+F0nof5VnhKE3sTqfnU+J/q9nf3/XXHEhzjsOBac2+RiQ1zTKpL4chWnvl0769jXfhJuC9i81sqvNtlGJEOORaBIjUAERr1ntUVEtH/8AnWvzbP8AzpVljvn8P8bv/JVMhv8A4st/IPzQLQ5MrnEXF3M5dtd6tOINc/CMNltll+VzuCIt+TyyDqZOgig64X+03/zLH/u1p4V/sWF/RrH/AE1rnh3ujFYk8psot2MjyMtwgXCQO0EgGe4rp4VVxg8MLiFHWxaDId1IQAgx10oLSlKUCudy5GkSd4HasXm6CZP7q5Wrc6yZB19z3Hb4UGLduY39zO/uOx/mKligpQKUpQKUpQKUpQKUqPeu7RPQz8dpHXr9lBtecemRrofbStbKfZqPcgSNe/xrWzaJ1O2v39PcazPwqSBQIrzjeLbahmdToziEIdhkgEXBpkfzDyakCTsGI9JWuQVYmOo87c8X2FzZkuLlDsZCR5GdGE54nMhH+0veieMLJYDJdBL5B5QdYQnZjAi4h1jeN9K9DyxWcgq3jb5RV8I44l9oVHUm3bu+YKJW4JX0sdYIntNWwFahRW1ZlSuN26QQAP5jrHv7Vs9zaNyY107/AMK4JaJJ7dT3j75mdfagxaST3HcH9Wszr+6parGgoBWaBSlKBSlKDz2JxeKTEsoa21tbJui2LRF1olQgfmRJI3y+0daxc8VoAWW2zWwly5nDLrbtMiuQNyZYwBvl9xV3cwwJJ2YqVziMwG+hjvrUK1wCwvK8gPJTIgaGAGZWnX6UqDNYmKukvRTXhT549v30RcFx/OxUIWKvcDGVQKgxNzDqRmPmM2mO+w7kCuFrxLzLltLaxmu2wSdQ1q7avujIRAOtncSI2Jq6PDLMqeVblWZlORZVmbMzDTQliST1OtRxw+yjDl2bamQZCKJIzRBA9UM0fnHvS1W5nwdfD6KviHiLJjFsSmTyK35fNuBmSNYgQgI680dq6cBxty8Ua41nLetc1LaZlu2wSsqSWOcDNBMLB6a6WdvBoZBRSrHMZX1tpqwj1AhTJ7DtXbD4C0jMyW0RnMuyqFLHuxA1Pxpaq/MnEw8lop1t++n1Z5nhnH8Tq9xA1tmKJltm1Fw3hatrma4Q6kEksAsZepIFS28YWh6kYAE5jIgBHu2rh9wty0Fkf+Yh61enBW8htlEyGZTKMpkydIjfWtTw61AHLSFUqBlWApIJUCNBKqY9h2plqjqs4uDVN5o9lMfFQAuTYufJqxOhy50C5kzRlBloBnXKdtJ38RcUv2hb5YQEhmuSvNZVUAmEV0ZlkgFlkjTymdLV+G2SzMbdsswhmKLmYaaExJGg37Ctsbw+1eAF22lwAyA6q4B7jMN6WqtzSK8KKonLp16qTGeLbdtHfIWCG4NCPNkw64iRPQhgNaxivFiobitaabS3nueZYVbK2XYqfpHJfQwOoIqzx/A7F0OHtpNxSjOFAuZSpQw0SPKSKw3AsOXRuUnyYcKuVcgzsjswWIzZramfjUtW1TV/H0vTKvwfiEzldJZ7162mXSRbxJsnfqqEOe4DQNKcQ4xdTFKnkFmbak5SxL3JAVmV/kjJSMyEGdx0sb2Ath0cKJQuyRAUXLkhmIH0jmbX+8e9csThrMm/dVJtITzWRcyIASfNEiBO3erarknEwoqvl0tP18Kz+kycvmG28ZgrkkQpycy4H6DJIBOwPUCt28UctnVrLNFy6EFoM5a3aFssYA9RN1YHWd6nYHBYRrSgZLq8x3l8rk3Wclycw0fMSIgRtpWwXCXWcFbTEXPNKD5weSZIgsMuXqdIplrM+Bfyzb19kMeKhPzL5czrmzLtbxH4Mxjf1EGO09hOeLcXu28Si+QWfkgzZTcbNccoA2VwbY9MMUYEzJEVY3LOGUElbULnZtF083MuE/7QzH313rmThLtwORZe5bZlViFZ0ZWysAx1BzGIFXLXZIxMKKvLv9IL+IHbkG3a8t64oXMyy6NbvMNJlGm2CZB0PeQI/wDTe0bbXFtXWVbXMJCnT+r/AIQAxAyjykCZ3IHvVymHwwYlVtK2bOSFUEv5lmY1bVx31Peo+Ls4FIFxLA+SKiUX5rK0qNPRlD6bQD0qZa+krGJgdaflGueLFQsHsuuUuuhVpdOVoI115ya+zdhNtwziHOt58jJqwKsCplSRIkA5TEgxqCK1axhzJK2tQxJIXUNCsT8cqg94FScNh0RQqKqqNgoAUddANKsRMTq511Yc0+GLS7UpStOTV1kRXC3aGoPTQ9mG4n3rNKDuBWaUoFKUoFKUoFc7h6d/1isUoOSWiTOkHX3g7jbXt8K2x+DS7ae0/ouIyN3ysCp+40pSJtrAruH+HbVlgyEwqhVGmnyhuMe2pIGgEBQBFaN4Xw5a4xB+UZ2Pp9Th1YyFna40STHSlK1xKr3uloZ4R4dt2C7TmLjLtACZUQL3PltrqTJrkvhHDBcozxFsHzkk8tXUEzuxzkltyQp3ArNKvEr3LQ2XwphgZhtIgT5QFJKgCIAEkQK6XvDdhlVSD5LRtKZ8y2yCrAGOoJB/kKUqcSrcs1bwvhzcDkGQ2YCfLPN520bZ4Mewq0wGFW1aS0k5baKiyZOVAFEnqYFKVJqqnnKv/9k="/>
          <p:cNvSpPr>
            <a:spLocks noChangeAspect="1" noChangeArrowheads="1"/>
          </p:cNvSpPr>
          <p:nvPr/>
        </p:nvSpPr>
        <p:spPr bwMode="auto">
          <a:xfrm>
            <a:off x="155575" y="-1790700"/>
            <a:ext cx="2190750" cy="37433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6870" name="AutoShape 6" descr="data:image/jpeg;base64,/9j/4AAQSkZJRgABAQAAAQABAAD/2wCEAAkGBxITEhUUEhQVFRUUFRUYGBYYFxgWFBcWFhYXFhUbGBwYHCggHBolGxUVITEiJSkrLi4vGh8zODMtNygtLi0BCgoKDg0OGxAQGy8kHyYsNCwsMCwuLC8sLC0sLCwsLC8sLCw1LCwsLCwsLiwsLCwsLCwsLCwsNCwsLCwsLCwsLP/AABEIASYArAMBIgACEQEDEQH/xAAbAAEAAgMBAQAAAAAAAAAAAAAABAUBAgMGB//EAEwQAAIBAgQEBAEGCgUKBwEAAAECEQADBBIhMQUTQVEGIjJhcSMzQoGRoRQVUnJ0sbTB0eEWJDRi8ENUY3OCk5Sys9JEU4TD09TxJf/EABgBAQEBAQEAAAAAAAAAAAAAAAABAgME/8QAKhEBAAECBAQGAgMAAAAAAAAAAAECEQMSIVETMUFhIjJxkaHhsfAEUtH/2gAMAwEAAhEDEQA/APuNKUoFcb13oN9On2x0mOlYvXDOnTfTbbbpMdKquO8SOGt58guAt3YL6WfMciMZOUKAFMsyxvViJmbQLO1aknqJ6jf3/X8akgV51vFaDN8jfIU3AYUT8mVGizm1LCBAMa9q54rxeqoWFi6TrA8vmItJd3BIj5VVnvOhAmrkqS701K8wfGCKrF7N0Zc2oy5TlQXDqTtBAE7kxW2L8TG3fe21o5UaMwaTHKe5LDLC6plAnWZ6UyVbF3paV5fC+MFbexdAPLjYt8oWGonQjKDAJ0M9KsTxucObwtsGkIqNAJuMwt21JEwGZlE6xNJpmOarehNeQwF+zcu5L637rO7oMQ4jCtctwXSyochAPMB5ZbI0sxBJm4hThmRkLGw9xbbo7s2Rrjcu21ssSQC5VCk5dQRlg5si8F0T938CPbpXao4smRrIHfeO36qkUClKUClKUCuRuCdDtoR2natb16Nu4n+Hxrnyz5Y26HbQ7gz7f4FBLpSlAqO9+dBP8ddQJ676VtdubgdNz2+3rFc7NvNqdv1/H4bTQZs2ydydx9cfV8B7xUiKzSgg8Tt3CF5Rgi5aLba2w680aj8jNtrVbaw2Mm3mumBduC5oktayYjln07hmw+gj0n3n0FKRNh5sYTFOLAuZTlS2LshGBuDKbjrp6pzAaAerbSeRs8QDWoaQoXmZuXD+rPEAFW9EdCTrAEH1NIrWaewreC2r4VvwghmzkLEH5NQFVjAHmaC5HQtHStuO4VnskWxLK1u4qyBmazcS6Fk7SUiferCo9y7PUAEHfv1HtWZ1FTc5eIwpTDkplC5SBDWbiQVDL6lYRBHxqra1fvYgLcZJDYdzbtMzJaW1cW81y5Kjz3GtoiiJC5iPpRN8QcMtstu41tC/Nwql8oD5GxFpWVjuRBIjbU1e4PBWrShLSLbUT5VUKJO5gdT3oJFKUoFKUoFcr12Ae/3fX2o13bLBmd9Nt/rrhbB0IEGTr31g5vv1+yg7KgbXWDB9j8a7VqiQNPf7zNbUClKUEdLU9TB+0jsakUpQKxNZqm43wu7dLG1da3OHv2xDMALtw2zaueU7rkfXeG060gXE0mqDD8HxAcFr5Kc+65HmBNpn5lpBrurKBPVWZdorOP4XiGjJcg8twflLqg3GMgwv0RJ7HYbCDbRfmL+aV5ccAxWeTinyEX1K5mLRdy8sg7BkiBA1y9MzVa4G1cW2ouNmcfOEEhWdmzMEkyFloAnQQKTEbjniuNIGKkNAbVtMuUeVm3mA/kPYntrXO1xdBJKuDGqaEhpgoddXGrafR1GlYfiKqzAoSgJlunLBy3GiNStyFI7GdYrH42UHWyeZOoGUnnBYZQercrzA9UqDjx7i9o21En+04fWNITEWmLT+RtB6kirJeNWiQPMJKDUEQXEgHsRpPaRUIY7CwJtjLAAOVcvKt+ay47oWjLHU6bGtbmNwxBDWgAQ4fMFgLchsTm12U5M52kigm/jy1E+aMub0mYzZAI7k7D2qyUztVCeIWZzck582aIXPzsvLVf8AWG1J/M12q6w2XIuSMsDLG0RpHtFB1rleuxoN/wDH1TWL7n6P16fv71ratzOsqfv+PvQYt2pJ3I03G5+vtprUgCKzSgUpSgUpSgUpSgUpSgUrBNcbzzI6CJ1+v7KDS5eJkbfExr1B7fHrW1mz3B+39cGN/wB1MPa6n6h1+7pO3apFBiKZRWaUFT4htgWlgD5/BjboMXZgfDU1Z8pew69B9Iy32mq7xH80v6Rg/wBqs1Zk0GuRewmZ+uIn4xpXI3QPKojSB0Ejp8e1VHEMHiTfL272VYtAJ0jP8qTmlZyTHlJkDUDeDYwXESNbts+VRr3hsxk25JByETP0qzm7OsYcTHmh6O0kzJMHfpO+mo+/3qTNUOBs4vOq3mBUq5YrAAOZhbRCAGjIwJO4KDU5jXJMDjUUBLoJHLnO2afM5uaspOo5YGv5W3VfsmSOV4ejmk15r8F4jA+WtzCyYWZlC5+bjbmAadRWUwnENZu29eZ/ykWz6OhyyNJpm7HDj+0PSTWa82uFx+k3bYkpMamJHMiU3IBjYDXTUEXuBDi2nMINzIucj0l4GaPaZqxLNVNusO9KUqslKUoFK85ivFKozKFVsr3l8twSeVbzsQMvQwrdiQNTpXS7x88k3AjaWkuEAj6cwJI2AWZ+HetZKhbXbp11gd9Ynsfb3Fb27I3j4Dt/KqTB8cDXhayj5y8ghwTFtFcsBGo84QiZVtNYJG1rxQjpcdLdw8u2r+bIoOdnRROYxrbYk7Ab6ggMsl1/SvNDxWuRrhtuFV7S9c0XAfMQVGUCDvECGOUGrXhXEDez+Ury3Nsz+WvrA01A0160mmqOcJdN5gmJEzEe8THxjWi3VIkEREz7HY1V3eFWyxPMIck6giQ/qQjT1KkqP7u81p+JrR1D+Q7KCMvKOoQf3eZ5wR8NtKyrr4iPyS/pGE/arNTr17oIk9egPSaoeIcCDqFN5wQ9p5A15q3Fd3iYAYJlAGi5jXe3wSf8oRE5YghSulmJmcgzezFjI2gLRQDqTAIPXUdx7ipIqn/ENvbMcm2X/R7lJ3g3POTvoBtVtYUhQCcxAEnaT3oN6UpQKUpQKUpQKVhmioty+06bdPKTQS6Vgmo7Xp2MDXX37GgzdEz06H4HY/496zZs94+rv1O33e1ZtrIBOmm3+Om1dqDGWkVmlBiKRWaUFXe4KrEtmYM0mQQCGzSjDT1KsoD+SYM1wfgluTqQsxl0gWzqEHZRc8/cRG2lWz3ugiZj2HxrFsTHtIOs9YI+FB57H4B7aBs7SbllZ/0l+8lm7cEHQlHMCIEmpv4kI9NyCPToSFyaWAROqoC0ifMSTpXXxCPkU/SMH+1WataCm/EXTmHL6Y1nlnzFZn1G5BzfkjLHWrWwGCgMZaBJGgJ6mOldKUClKUClKUClas4FRXYtpvqfb9f0h/Ogy5J11g7DSe8j+FdhZ7yD1gkCaWbUa9f411oI94knLpB77H29utLdnv2iP3Hv7V3IrNBgCs0pQKUpQK43nPpjfaTp7/XXasMoOhoI1uzPw6zufY9/jULiGNv2ntpbtWnW42RWa8yNItvcOYCywAi2RoT0q3qh4bwrEDEPcxFxbqLcdsMBINoPmBzCIZsrFQ3QEgbmgj8fvYzlLNnDj+sYTbEXDr+FWo/8ONJj+e1WXPxv/kYf/ibn/wBaniP5pf0jB/tVmrSgr+B465etJduW0ti4iOoW4bnldQwzSiwddhPxqsxvixLV+7ae28WsvmUFsxYWTAECfn12JiNQJXNtwjB4q1inQBFwK2zylLZrouErKjTy2gA2VZMTG2VV9AVFWLdYFDd8UWgVUK5LMVGgjR1TUg+Uy2xg94kVxPjGwN1uRlLzlB8oZVkiZ1ZlAgHfpXo8grV7KkEEAg6EdxTw7fI87j/GFu2iPkZgwxBjMgcnDllcKM0GSp1kCI16VhvGljOUCucrOrHywGRC5AhtdBvsOpFegWyltYVQqjoBoJOug9ya4M06sOmwOuv0h3H6qt6dvlNULhnGbeIJCB9FDSQBKsAdIJMjMv7pq3tWo9/5fClq3oCdTAk/VXSpNuilKUqBSlKBSlKBSlKBSlKBSlKCr8R/NL+kYP8AarNT8TiUtrmuMqL+UxCjXbU1A8R/NL+kYP8AarNSeJ8PW+hRyQJBlYDAjtINFi19UnmDuPtrS5iEUEsygKJJJAAHc9qqV8L2BmjN5jdJ1B+dAD7j+6Nd+mo0rk/hDDH8sTOoI6ots9I9K6dpMRpGby3EUb/C95y/lD7R03/Ua428faZ2QXELrGZQwLLO0iZFUx8KWQTlLS7WyxMElULEqDpAYOytvIJ661PxfBLVxszZpmdDEHlvaBGmhy3G+uKalqN0lyJ9UjpB1Unb4itkdFjzLJ99O5gTp1qnteD8Mu2f1ZpkTPyYGuXSBaUadz3rQeC8KFyjOBlVd1+gIU+n1dZ760vK5cPefb7X/PWYzCe0idwP1kfaK2VwdiDVG3hPDkk+fVnb1ACXjP06xvvJJmYNWHCuFW8OpW3MMQTMbhFToOyD65q6s1RRbSU6lKVWClK1uLII79tD9RoNq5Xrg2g+8dB3+6vOJwS+otLziSq4dWY3LoLGyPO258zRGsyCTvqd7HB7/O5nObIbjFlzMc6nPCmTC5WKgZQJA11rVo3R6K20it68pc8OYrXLi2HnuMNCYDQQImNCJ7DaI1qwwnDLyly10kMbWUS3lAYPe1J1zNmjsIFJiN1XdKp7fDLgu5+YxXnO+UsxGRrKplgmNHBYdBOlROB8ExFrk87EG7y7QV5zTcuKCqNvtldwQZkqh3BqWi3MWd/iyI5QzIKiemoljvsqkMx6Aiuf48txMNsxiPNI9Cx+U41UdRNR8Rj0DMDZlAXlombZOW8YjU8yAV6jza7VoeIrPmsfKSoIEE85ROQGNWFuXB/J10qDXj3FLTWlAM/1rBLoCQZxNpgRA9OjDNtKsOlTzxuzAIJMhWiDMFipOv5MEt1AEmq9sZhSNbflKuJEZTZaGDCD6XbKFjUk6da2biNgEnlRqXcnLC+ULiCd/QMivH5Ua60E08bt9mPrgAakr6QPdxqvcVOsXQwkGQQCD3U6g1Q/h6aAWPN5BlhZ5iea2n5wty47LVvgoMFPRErG0HXT2O9BMpSlApSlApSsGgzSlKBXO7dj4/cPj2FYu3I06xp2noK5BSSYJ26iPq2oNk1JDD311BHWPrj7a7gVpatwP8aCdvhXSgUpSgUpSgViKzWCaCq8RIOUpjX8IwY+oYuzH76nkrqoAg5pjudT9utVviW5NpQAf7ThNf8A1VmR/Op1tJ07bHcrEaUHa3b6nXTtH2+9dRSlApSlApSlApSlApSuRvr3H2ig5Lbzbgb6nr7j3/hUkCsilApSlApSlApSlAqPeuA6SI1knUSOm+lYa6SYEdde/tI2O9eexdq1fv2gly8W5jreW1iLyBbdu3cXzrbuBUPN5Y01PuJoJ/Gk+RQnriMH1P8AnVnf3q7ry/H+AWRaUh8T8/hRri8Ud8TaB3u7679N6sf6O2fy8V/xmL/+agt6xNUfhLKLCKXuG9lAvLcu3LjrdRVF0RcY5RLA+XykMpGhBO3HOE3rtxXtXjbKrcH0jqykKYDAaHXX76sRcXU0zV52zwTE/L58QTzhcgDNClltqkebTLkbaJz67Coy+G8UBAxTAFpYTc1HJS2EBL+UZkLyI9Rq5Y3R6uazXmrHBMUoUHEk5Rb6RJRYM67Exp7a716WpMW6qUpWroCINQcLt0zpEfHf29jWqlwBCyOk6GPeTXW3Z79NPiOkiu1ApSlApSlApSlBgmN6j3MRtEdRJ2nse3Ws37umkRsSRp2jXpv9lZw9vrqPaenv39qBZt6CdgNBGvSJ99KjYHgtizcu3bSBHvNmuEFvO2upExOp1irClBV+I/ml/SMH+1WatKq/EfzS/pGD/arNWZoKyxwGyuKfFjMbz2xaJLEqLYYMFVdhqJ+s1aV5scRxwNwmyhXPcFuAwbKjMFLCSDmAUg6bnTatfx9i8oJwbSeXoCx9WbN9HQrA+34VnNDrwaulveHpqV569xbEFLmW2A1t7SkhXujzkG5CKVY5UYdd57a8Px1jcv8AZZOUNpmI9Shl+wmCCeummrNBwau3u9RSvOLxfGB2DYaVBSCofYvDnbzQusCD7duVjjmNglsIZgkKMwgy0KSRqcsGdBoRuQKZoODV294eopUXh193SbiZGzOMuuysVBEgaEAH66lVpzmLTYpSlEKUpQKUqFxHFshthVDB3ysZIyjKzToDOqgdN/qoJtR3uztpBiex6T7GvP3vEV3Lbmw0vY5rQSQpAzMnpkkqGjQTHTQV2xPFnSw93kMWWyrrbAbNLF4UhVOwEkQYreSpLru1a2npMDt9fau9efwvHbrXhbNhlU3LqZzMAIJVvT1+zUQTU/geOe9bLOhtkMVymZlQBc3A0FwOAeoUEaGpNMwqxpVXxDh/MeWeBGUgaTb3cb6ZmySeygdZrgOGPuLxzeomNOdEFon08slcp02O4msjv4j+aX9Iwf7VZq0qiucGcjLzDllYBJJVLTC5YIkmXVwJJ9QOs5RW34uvH5y7CkeYAtHynzyDYhRAyNuJNBd1iqX8V3dxeOb1TBjmAZVJE7cvyldjvvU7C2iiZASwU6ay2SZAJO5A0nsB1oOzP0BA31O06GPvrOHeZ/x/gdfrrzvHFxWeMO4XNbbIGNsK1wBpzKy5zplgrERJkb4vNxGbmVrQA5gHp0hLhtltfKSxsjc+UE6E1rJ3hHqaV5NbvETbOVrRkGLgKGPKCCdcplpjTaJiu9tuI5RHKO2uhzDlv1BjW5kBPbamTvBd6WlKVlSlKUClKUGCa4Xrh6fHTsRv9tbPd+wEAnTSson1QTH7x8OtBpZsjc/w6/qO8VIpSgUpSgrsbwlbr5nJIgKV6FNSyH+6zZSe+VR0rgeBdRcYN6s0Cebsbn5xQlPzTFXFKDzHGeEMlljbusgzW18uhW2Lim2i9srEx/dZhGxE78Ss3zlwsD6lg5Wz/PqQSfk2gQN111M1I8QfMN+db/6iVLvXo26b9tffoaCpfgxB0uHMZYMQJ5i6K/5wTye6ipnD8OEAVdUEgL1UDzKJ7DUD2iulu2DEgddep+PvUi2AtBWcc4AmJKl3dYW4nkKglbgAMkqTpAIg7/VEax4VtqbxNy43PF4PmyR8sQW0yQYjQGQJOmpq+zULitRXVayPMXPBFlgQbl0zmLegliyC2S3k10HXud67Hwha0+Uu6QRquhFt7YPp3AeR2IERqK9DnFY5gq8Src0b0rUPW1YUrm10DTX7Cf1UuudgNYmuNpJEyw2266DXWglVFvXMw02mDO3wPUfGpVaZBM99+xoOKWSYO0Roew6GDB9qk0pQKUpQKUpQKVFxvEbNmOddt2805c7qkxExmOsSPtqBd8TYPUDFWJ/1qfHvvFBv4hvDkNHU2/8AqL9/tUq9hs6suYw6kSN4II17Ee0VQ8X49g2svlxNggm3/lU83yiyd+gG9W39I8F/nWH/AN9b/wC6gr8J4buIoUYhgAoGVVKW/nC5gK8gQcu86b7it7nh+6Sx/CrokuRBOmaP70GPhGugFTf6R4L/ADrD/wC+t/8AdVjZuqyhlIZWAIIMggiQQRuCKmWHTjV3v/jzlvw1dUj+sOVGfyAsgJYPGuckQzzMHYTNMZ4Ze6FLXRnFkoz5JfOcxZkbMMqkuZWDIAEivTUqZYXj13vf8PMXvDFxixOJueYXB9LQMtwKPXqAbk675BtWP6L3cmT8JcLBEQ0RlAEefTWSfjpFeopTLBx69/w82nhy6AAMTcGXLEZh6UKj6fcho9tZ3F+90DTr2pduxPf93U+8VxgnNBDAkbddtjOh0FWIsxVXNXNvb82/Se4Ou33V3AitbaRvvABPw/8A01vVZKUpQKwazSgp7viTDqYLGczJ6W1ZZ0GnWDHeDFd7HGLTuqKxJe0Ly6GDbYwDMRPtvWRwTD6/I2xJYmFA1YBWOnUgATXQcLs51flrnRcqsAAVWIhewgkVfD3TVAu+J8Oq5mLBYcyUb/JPy7nTdTuKn2uIo1w2gTnWcwg6QEOp9xcWO+vY1yHA8NlC8pcoXIARICTOUT0kDT2FdGsIru6qA7qqs8akLmyBj2GZo7Se9Jy9DVC4g/8AXLIBj5DEjtu+F0nof5VnhKE3sTqfnU+J/q9nf3/XXHEhzjsOBac2+RiQ1zTKpL4chWnvl0769jXfhJuC9i81sqvNtlGJEOORaBIjUAERr1ntUVEtH/8AnWvzbP8AzpVljvn8P8bv/JVMhv8A4st/IPzQLQ5MrnEXF3M5dtd6tOINc/CMNltll+VzuCIt+TyyDqZOgig64X+03/zLH/u1p4V/sWF/RrH/AE1rnh3ujFYk8psot2MjyMtwgXCQO0EgGe4rp4VVxg8MLiFHWxaDId1IQAgx10oLSlKUCudy5GkSd4HasXm6CZP7q5Wrc6yZB19z3Hb4UGLduY39zO/uOx/mKligpQKUpQKUpQKUpQKUqPeu7RPQz8dpHXr9lBtecemRrofbStbKfZqPcgSNe/xrWzaJ1O2v39PcazPwqSBQIrzjeLbahmdToziEIdhkgEXBpkfzDyakCTsGI9JWuQVYmOo87c8X2FzZkuLlDsZCR5GdGE54nMhH+0veieMLJYDJdBL5B5QdYQnZjAi4h1jeN9K9DyxWcgq3jb5RV8I44l9oVHUm3bu+YKJW4JX0sdYIntNWwFahRW1ZlSuN26QQAP5jrHv7Vs9zaNyY107/AMK4JaJJ7dT3j75mdfagxaST3HcH9Wszr+6parGgoBWaBSlKBSlKDz2JxeKTEsoa21tbJui2LRF1olQgfmRJI3y+0daxc8VoAWW2zWwly5nDLrbtMiuQNyZYwBvl9xV3cwwJJ2YqVziMwG+hjvrUK1wCwvK8gPJTIgaGAGZWnX6UqDNYmKukvRTXhT549v30RcFx/OxUIWKvcDGVQKgxNzDqRmPmM2mO+w7kCuFrxLzLltLaxmu2wSdQ1q7avujIRAOtncSI2Jq6PDLMqeVblWZlORZVmbMzDTQliST1OtRxw+yjDl2bamQZCKJIzRBA9UM0fnHvS1W5nwdfD6KviHiLJjFsSmTyK35fNuBmSNYgQgI680dq6cBxty8Ua41nLetc1LaZlu2wSsqSWOcDNBMLB6a6WdvBoZBRSrHMZX1tpqwj1AhTJ7DtXbD4C0jMyW0RnMuyqFLHuxA1Pxpaq/MnEw8lop1t++n1Z5nhnH8Tq9xA1tmKJltm1Fw3hatrma4Q6kEksAsZepIFS28YWh6kYAE5jIgBHu2rh9wty0Fkf+Yh61enBW8htlEyGZTKMpkydIjfWtTw61AHLSFUqBlWApIJUCNBKqY9h2plqjqs4uDVN5o9lMfFQAuTYufJqxOhy50C5kzRlBloBnXKdtJ38RcUv2hb5YQEhmuSvNZVUAmEV0ZlkgFlkjTymdLV+G2SzMbdsswhmKLmYaaExJGg37Ctsbw+1eAF22lwAyA6q4B7jMN6WqtzSK8KKonLp16qTGeLbdtHfIWCG4NCPNkw64iRPQhgNaxivFiobitaabS3nueZYVbK2XYqfpHJfQwOoIqzx/A7F0OHtpNxSjOFAuZSpQw0SPKSKw3AsOXRuUnyYcKuVcgzsjswWIzZramfjUtW1TV/H0vTKvwfiEzldJZ7162mXSRbxJsnfqqEOe4DQNKcQ4xdTFKnkFmbak5SxL3JAVmV/kjJSMyEGdx0sb2Ath0cKJQuyRAUXLkhmIH0jmbX+8e9csThrMm/dVJtITzWRcyIASfNEiBO3erarknEwoqvl0tP18Kz+kycvmG28ZgrkkQpycy4H6DJIBOwPUCt28UctnVrLNFy6EFoM5a3aFssYA9RN1YHWd6nYHBYRrSgZLq8x3l8rk3Wclycw0fMSIgRtpWwXCXWcFbTEXPNKD5weSZIgsMuXqdIplrM+Bfyzb19kMeKhPzL5czrmzLtbxH4Mxjf1EGO09hOeLcXu28Si+QWfkgzZTcbNccoA2VwbY9MMUYEzJEVY3LOGUElbULnZtF083MuE/7QzH313rmThLtwORZe5bZlViFZ0ZWysAx1BzGIFXLXZIxMKKvLv9IL+IHbkG3a8t64oXMyy6NbvMNJlGm2CZB0PeQI/wDTe0bbXFtXWVbXMJCnT+r/AIQAxAyjykCZ3IHvVymHwwYlVtK2bOSFUEv5lmY1bVx31Peo+Ls4FIFxLA+SKiUX5rK0qNPRlD6bQD0qZa+krGJgdaflGueLFQsHsuuUuuhVpdOVoI115ya+zdhNtwziHOt58jJqwKsCplSRIkA5TEgxqCK1axhzJK2tQxJIXUNCsT8cqg94FScNh0RQqKqqNgoAUddANKsRMTq511Yc0+GLS7UpStOTV1kRXC3aGoPTQ9mG4n3rNKDuBWaUoFKUoFKUoFc7h6d/1isUoOSWiTOkHX3g7jbXt8K2x+DS7ae0/ouIyN3ysCp+40pSJtrAruH+HbVlgyEwqhVGmnyhuMe2pIGgEBQBFaN4Xw5a4xB+UZ2Pp9Th1YyFna40STHSlK1xKr3uloZ4R4dt2C7TmLjLtACZUQL3PltrqTJrkvhHDBcozxFsHzkk8tXUEzuxzkltyQp3ArNKvEr3LQ2XwphgZhtIgT5QFJKgCIAEkQK6XvDdhlVSD5LRtKZ8y2yCrAGOoJB/kKUqcSrcs1bwvhzcDkGQ2YCfLPN520bZ4Mewq0wGFW1aS0k5baKiyZOVAFEnqYFKVJqqnnKv/9k="/>
          <p:cNvSpPr>
            <a:spLocks noChangeAspect="1" noChangeArrowheads="1"/>
          </p:cNvSpPr>
          <p:nvPr/>
        </p:nvSpPr>
        <p:spPr bwMode="auto">
          <a:xfrm>
            <a:off x="155575" y="-1790700"/>
            <a:ext cx="2190750" cy="37433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6871" name="Picture 7" descr="C:\Users\Administrator\Desktop\Typical-AC-Power-Supply-system-scheme-and-Elements-of-Distribution-System-a-complete-note-With-Diagrams-one-line-digram.jpg"/>
          <p:cNvPicPr>
            <a:picLocks noChangeAspect="1" noChangeArrowheads="1"/>
          </p:cNvPicPr>
          <p:nvPr/>
        </p:nvPicPr>
        <p:blipFill>
          <a:blip r:embed="rId2"/>
          <a:srcRect/>
          <a:stretch>
            <a:fillRect/>
          </a:stretch>
        </p:blipFill>
        <p:spPr bwMode="auto">
          <a:xfrm>
            <a:off x="1676400" y="1066800"/>
            <a:ext cx="3387625" cy="57912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a:t>
            </a:r>
            <a:r>
              <a:rPr lang="en-US" b="1" i="1" dirty="0" smtClean="0">
                <a:solidFill>
                  <a:srgbClr val="00B050"/>
                </a:solidFill>
              </a:rPr>
              <a:t>function of electric power system </a:t>
            </a:r>
            <a:r>
              <a:rPr lang="en-US" dirty="0" smtClean="0"/>
              <a:t>is to connect the power station to the consumers load by means of inter connected system of transmission &amp; distribution network.</a:t>
            </a:r>
          </a:p>
          <a:p>
            <a:r>
              <a:rPr lang="en-US" b="1" i="1" dirty="0" smtClean="0">
                <a:solidFill>
                  <a:srgbClr val="00B050"/>
                </a:solidFill>
              </a:rPr>
              <a:t>Structure of power system</a:t>
            </a:r>
            <a:r>
              <a:rPr lang="en-US" dirty="0" smtClean="0"/>
              <a:t> becoming complex depending upon the demand.</a:t>
            </a:r>
          </a:p>
        </p:txBody>
      </p:sp>
      <p:sp>
        <p:nvSpPr>
          <p:cNvPr id="6" name="Slide Number Placeholder 5"/>
          <p:cNvSpPr>
            <a:spLocks noGrp="1"/>
          </p:cNvSpPr>
          <p:nvPr>
            <p:ph type="sldNum" sz="quarter" idx="12"/>
          </p:nvPr>
        </p:nvSpPr>
        <p:spPr/>
        <p:txBody>
          <a:bodyPr/>
          <a:lstStyle/>
          <a:p>
            <a:fld id="{63F6364C-5E98-4953-9B67-EF2B53DD04A5}" type="slidenum">
              <a:rPr lang="en-US" smtClean="0"/>
              <a:pPr/>
              <a:t>16</a:t>
            </a:fld>
            <a:endParaRPr lang="en-US"/>
          </a:p>
        </p:txBody>
      </p:sp>
      <p:sp>
        <p:nvSpPr>
          <p:cNvPr id="7" name="Title 1"/>
          <p:cNvSpPr>
            <a:spLocks noGrp="1"/>
          </p:cNvSpPr>
          <p:nvPr>
            <p:ph type="title"/>
          </p:nvPr>
        </p:nvSpPr>
        <p:spPr>
          <a:xfrm>
            <a:off x="457200" y="274638"/>
            <a:ext cx="8229600" cy="1143000"/>
          </a:xfrm>
        </p:spPr>
        <p:txBody>
          <a:bodyPr/>
          <a:lstStyle/>
          <a:p>
            <a:pPr algn="l"/>
            <a:r>
              <a:rPr lang="en-US" b="1" dirty="0" smtClean="0">
                <a:solidFill>
                  <a:srgbClr val="C00000"/>
                </a:solidFill>
              </a:rPr>
              <a:t>Typical AC Power System</a:t>
            </a:r>
            <a:endParaRPr lang="en-US" b="1" dirty="0">
              <a:solidFill>
                <a:srgbClr val="C00000"/>
              </a:solidFill>
            </a:endParaRPr>
          </a:p>
        </p:txBody>
      </p:sp>
      <p:grpSp>
        <p:nvGrpSpPr>
          <p:cNvPr id="31" name="Group 30"/>
          <p:cNvGrpSpPr/>
          <p:nvPr/>
        </p:nvGrpSpPr>
        <p:grpSpPr>
          <a:xfrm>
            <a:off x="2590800" y="4495800"/>
            <a:ext cx="4949552" cy="2362200"/>
            <a:chOff x="2590800" y="4495800"/>
            <a:chExt cx="4949552" cy="2362200"/>
          </a:xfrm>
        </p:grpSpPr>
        <p:grpSp>
          <p:nvGrpSpPr>
            <p:cNvPr id="29" name="Group 28"/>
            <p:cNvGrpSpPr/>
            <p:nvPr/>
          </p:nvGrpSpPr>
          <p:grpSpPr>
            <a:xfrm>
              <a:off x="4179352" y="4495800"/>
              <a:ext cx="3361000" cy="2362200"/>
              <a:chOff x="4179352" y="4495800"/>
              <a:chExt cx="3361000" cy="2362200"/>
            </a:xfrm>
          </p:grpSpPr>
          <p:cxnSp>
            <p:nvCxnSpPr>
              <p:cNvPr id="9" name="Straight Connector 8"/>
              <p:cNvCxnSpPr/>
              <p:nvPr/>
            </p:nvCxnSpPr>
            <p:spPr>
              <a:xfrm rot="5400000">
                <a:off x="3467894" y="5448300"/>
                <a:ext cx="1447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191000" y="4724400"/>
                <a:ext cx="45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179352" y="5484807"/>
                <a:ext cx="45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179352" y="6172200"/>
                <a:ext cx="4572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712752" y="5334000"/>
                <a:ext cx="1421287" cy="369332"/>
              </a:xfrm>
              <a:prstGeom prst="rect">
                <a:avLst/>
              </a:prstGeom>
              <a:noFill/>
            </p:spPr>
            <p:txBody>
              <a:bodyPr wrap="none" rtlCol="0">
                <a:spAutoFit/>
              </a:bodyPr>
              <a:lstStyle/>
              <a:p>
                <a:r>
                  <a:rPr lang="en-US" b="1" dirty="0" smtClean="0">
                    <a:solidFill>
                      <a:srgbClr val="0000CC"/>
                    </a:solidFill>
                  </a:rPr>
                  <a:t>Transmission</a:t>
                </a:r>
                <a:endParaRPr lang="en-US" b="1" dirty="0">
                  <a:solidFill>
                    <a:srgbClr val="0000CC"/>
                  </a:solidFill>
                </a:endParaRPr>
              </a:p>
            </p:txBody>
          </p:sp>
          <p:sp>
            <p:nvSpPr>
              <p:cNvPr id="15" name="TextBox 14"/>
              <p:cNvSpPr txBox="1"/>
              <p:nvPr/>
            </p:nvSpPr>
            <p:spPr>
              <a:xfrm>
                <a:off x="4712752" y="6031468"/>
                <a:ext cx="1323439" cy="369332"/>
              </a:xfrm>
              <a:prstGeom prst="rect">
                <a:avLst/>
              </a:prstGeom>
              <a:noFill/>
            </p:spPr>
            <p:txBody>
              <a:bodyPr wrap="none" rtlCol="0">
                <a:spAutoFit/>
              </a:bodyPr>
              <a:lstStyle/>
              <a:p>
                <a:r>
                  <a:rPr lang="en-US" b="1" dirty="0" smtClean="0">
                    <a:solidFill>
                      <a:srgbClr val="0000CC"/>
                    </a:solidFill>
                  </a:rPr>
                  <a:t>Distribution</a:t>
                </a:r>
                <a:endParaRPr lang="en-US" b="1" dirty="0">
                  <a:solidFill>
                    <a:srgbClr val="0000CC"/>
                  </a:solidFill>
                </a:endParaRPr>
              </a:p>
            </p:txBody>
          </p:sp>
          <p:sp>
            <p:nvSpPr>
              <p:cNvPr id="16" name="TextBox 15"/>
              <p:cNvSpPr txBox="1"/>
              <p:nvPr/>
            </p:nvSpPr>
            <p:spPr>
              <a:xfrm>
                <a:off x="4712752" y="4495800"/>
                <a:ext cx="1257908" cy="369332"/>
              </a:xfrm>
              <a:prstGeom prst="rect">
                <a:avLst/>
              </a:prstGeom>
              <a:noFill/>
            </p:spPr>
            <p:txBody>
              <a:bodyPr wrap="none" rtlCol="0">
                <a:spAutoFit/>
              </a:bodyPr>
              <a:lstStyle/>
              <a:p>
                <a:r>
                  <a:rPr lang="en-US" b="1" dirty="0" smtClean="0">
                    <a:solidFill>
                      <a:srgbClr val="0000CC"/>
                    </a:solidFill>
                  </a:rPr>
                  <a:t>Generation</a:t>
                </a:r>
                <a:endParaRPr lang="en-US" b="1" dirty="0">
                  <a:solidFill>
                    <a:srgbClr val="0000CC"/>
                  </a:solidFill>
                </a:endParaRPr>
              </a:p>
            </p:txBody>
          </p:sp>
          <p:cxnSp>
            <p:nvCxnSpPr>
              <p:cNvPr id="18" name="Straight Connector 17"/>
              <p:cNvCxnSpPr/>
              <p:nvPr/>
            </p:nvCxnSpPr>
            <p:spPr>
              <a:xfrm rot="5400000">
                <a:off x="6008946" y="5561806"/>
                <a:ext cx="45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6008946" y="6247606"/>
                <a:ext cx="45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6236752" y="5334000"/>
                <a:ext cx="228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236752" y="5791200"/>
                <a:ext cx="228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6236752" y="6019800"/>
                <a:ext cx="228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236752" y="6477000"/>
                <a:ext cx="228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541552" y="5181600"/>
                <a:ext cx="998800" cy="461665"/>
              </a:xfrm>
              <a:prstGeom prst="rect">
                <a:avLst/>
              </a:prstGeom>
              <a:noFill/>
            </p:spPr>
            <p:txBody>
              <a:bodyPr wrap="none" rtlCol="0">
                <a:spAutoFit/>
              </a:bodyPr>
              <a:lstStyle/>
              <a:p>
                <a:r>
                  <a:rPr lang="en-US" sz="1200" b="1" dirty="0" smtClean="0">
                    <a:solidFill>
                      <a:srgbClr val="0000CC"/>
                    </a:solidFill>
                  </a:rPr>
                  <a:t>Primary</a:t>
                </a:r>
              </a:p>
              <a:p>
                <a:r>
                  <a:rPr lang="en-US" sz="1200" b="1" dirty="0" smtClean="0">
                    <a:solidFill>
                      <a:srgbClr val="0000CC"/>
                    </a:solidFill>
                  </a:rPr>
                  <a:t>transmission</a:t>
                </a:r>
                <a:endParaRPr lang="en-US" sz="1200" b="1" dirty="0">
                  <a:solidFill>
                    <a:srgbClr val="0000CC"/>
                  </a:solidFill>
                </a:endParaRPr>
              </a:p>
            </p:txBody>
          </p:sp>
          <p:sp>
            <p:nvSpPr>
              <p:cNvPr id="26" name="TextBox 25"/>
              <p:cNvSpPr txBox="1"/>
              <p:nvPr/>
            </p:nvSpPr>
            <p:spPr>
              <a:xfrm>
                <a:off x="6541552" y="5562600"/>
                <a:ext cx="998800" cy="461665"/>
              </a:xfrm>
              <a:prstGeom prst="rect">
                <a:avLst/>
              </a:prstGeom>
              <a:noFill/>
            </p:spPr>
            <p:txBody>
              <a:bodyPr wrap="none" rtlCol="0">
                <a:spAutoFit/>
              </a:bodyPr>
              <a:lstStyle/>
              <a:p>
                <a:r>
                  <a:rPr lang="en-US" sz="1200" b="1" dirty="0" smtClean="0">
                    <a:solidFill>
                      <a:srgbClr val="0000CC"/>
                    </a:solidFill>
                  </a:rPr>
                  <a:t>Secondary</a:t>
                </a:r>
              </a:p>
              <a:p>
                <a:r>
                  <a:rPr lang="en-US" sz="1200" b="1" dirty="0" smtClean="0">
                    <a:solidFill>
                      <a:srgbClr val="0000CC"/>
                    </a:solidFill>
                  </a:rPr>
                  <a:t>transmission</a:t>
                </a:r>
                <a:endParaRPr lang="en-US" sz="1200" b="1" dirty="0">
                  <a:solidFill>
                    <a:srgbClr val="0000CC"/>
                  </a:solidFill>
                </a:endParaRPr>
              </a:p>
            </p:txBody>
          </p:sp>
          <p:sp>
            <p:nvSpPr>
              <p:cNvPr id="27" name="TextBox 26"/>
              <p:cNvSpPr txBox="1"/>
              <p:nvPr/>
            </p:nvSpPr>
            <p:spPr>
              <a:xfrm>
                <a:off x="6541552" y="5943600"/>
                <a:ext cx="971613" cy="461665"/>
              </a:xfrm>
              <a:prstGeom prst="rect">
                <a:avLst/>
              </a:prstGeom>
              <a:noFill/>
            </p:spPr>
            <p:txBody>
              <a:bodyPr wrap="none" rtlCol="0">
                <a:spAutoFit/>
              </a:bodyPr>
              <a:lstStyle/>
              <a:p>
                <a:r>
                  <a:rPr lang="en-US" sz="1200" b="1" dirty="0" smtClean="0">
                    <a:solidFill>
                      <a:srgbClr val="0000CC"/>
                    </a:solidFill>
                  </a:rPr>
                  <a:t>Primary</a:t>
                </a:r>
              </a:p>
              <a:p>
                <a:r>
                  <a:rPr lang="en-US" sz="1200" b="1" dirty="0" smtClean="0">
                    <a:solidFill>
                      <a:srgbClr val="0000CC"/>
                    </a:solidFill>
                  </a:rPr>
                  <a:t> distribution</a:t>
                </a:r>
                <a:endParaRPr lang="en-US" sz="1200" b="1" dirty="0">
                  <a:solidFill>
                    <a:srgbClr val="0000CC"/>
                  </a:solidFill>
                </a:endParaRPr>
              </a:p>
            </p:txBody>
          </p:sp>
          <p:sp>
            <p:nvSpPr>
              <p:cNvPr id="28" name="TextBox 27"/>
              <p:cNvSpPr txBox="1"/>
              <p:nvPr/>
            </p:nvSpPr>
            <p:spPr>
              <a:xfrm>
                <a:off x="6541552" y="6396335"/>
                <a:ext cx="936347" cy="461665"/>
              </a:xfrm>
              <a:prstGeom prst="rect">
                <a:avLst/>
              </a:prstGeom>
              <a:noFill/>
            </p:spPr>
            <p:txBody>
              <a:bodyPr wrap="none" rtlCol="0">
                <a:spAutoFit/>
              </a:bodyPr>
              <a:lstStyle/>
              <a:p>
                <a:r>
                  <a:rPr lang="en-US" sz="1200" b="1" dirty="0" smtClean="0">
                    <a:solidFill>
                      <a:srgbClr val="0000CC"/>
                    </a:solidFill>
                  </a:rPr>
                  <a:t>Secondary</a:t>
                </a:r>
              </a:p>
              <a:p>
                <a:r>
                  <a:rPr lang="en-US" sz="1200" b="1" dirty="0" smtClean="0">
                    <a:solidFill>
                      <a:srgbClr val="0000CC"/>
                    </a:solidFill>
                  </a:rPr>
                  <a:t>distribution</a:t>
                </a:r>
                <a:endParaRPr lang="en-US" sz="1200" b="1" dirty="0">
                  <a:solidFill>
                    <a:srgbClr val="0000CC"/>
                  </a:solidFill>
                </a:endParaRPr>
              </a:p>
            </p:txBody>
          </p:sp>
        </p:grpSp>
        <p:sp>
          <p:nvSpPr>
            <p:cNvPr id="30" name="TextBox 29"/>
            <p:cNvSpPr txBox="1"/>
            <p:nvPr/>
          </p:nvSpPr>
          <p:spPr>
            <a:xfrm>
              <a:off x="2590800" y="5257800"/>
              <a:ext cx="1529521" cy="369332"/>
            </a:xfrm>
            <a:prstGeom prst="rect">
              <a:avLst/>
            </a:prstGeom>
            <a:noFill/>
          </p:spPr>
          <p:txBody>
            <a:bodyPr wrap="none" rtlCol="0">
              <a:spAutoFit/>
            </a:bodyPr>
            <a:lstStyle/>
            <a:p>
              <a:r>
                <a:rPr lang="en-US" b="1" dirty="0" smtClean="0">
                  <a:solidFill>
                    <a:srgbClr val="0000CC"/>
                  </a:solidFill>
                </a:rPr>
                <a:t>Power System</a:t>
              </a:r>
              <a:endParaRPr lang="en-US" b="1" dirty="0">
                <a:solidFill>
                  <a:srgbClr val="0000CC"/>
                </a:solidFill>
              </a:endParaRP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571500" indent="-571500">
              <a:buAutoNum type="romanLcParenBoth"/>
            </a:pPr>
            <a:r>
              <a:rPr lang="en-US" b="1" dirty="0" smtClean="0">
                <a:solidFill>
                  <a:srgbClr val="0000CC"/>
                </a:solidFill>
              </a:rPr>
              <a:t>Generating Station</a:t>
            </a:r>
          </a:p>
          <a:p>
            <a:pPr marL="571500" indent="-571500"/>
            <a:r>
              <a:rPr lang="en-US" dirty="0" smtClean="0"/>
              <a:t>Electrical power is produced by 3phase alternator connected in parallel</a:t>
            </a:r>
          </a:p>
          <a:p>
            <a:pPr marL="571500" indent="-571500"/>
            <a:r>
              <a:rPr lang="en-US" dirty="0" smtClean="0"/>
              <a:t>Usual generation voltage is 11kV due to economic consideration.</a:t>
            </a:r>
          </a:p>
          <a:p>
            <a:pPr marL="571500" indent="-571500"/>
            <a:r>
              <a:rPr lang="en-US" dirty="0" smtClean="0"/>
              <a:t>High voltage transmission is recommended because of the following reasons (</a:t>
            </a:r>
            <a:r>
              <a:rPr lang="en-US" dirty="0" err="1" smtClean="0"/>
              <a:t>i</a:t>
            </a:r>
            <a:r>
              <a:rPr lang="en-US" dirty="0" smtClean="0"/>
              <a:t>) save  the conductor material (ii) Improve the transmission efficiency.</a:t>
            </a:r>
          </a:p>
          <a:p>
            <a:pPr marL="571500" indent="-571500"/>
            <a:r>
              <a:rPr lang="en-US" dirty="0" smtClean="0"/>
              <a:t>11kv                                     132kV or 220kV</a:t>
            </a:r>
          </a:p>
          <a:p>
            <a:pPr marL="571500" indent="-571500"/>
            <a:endParaRPr lang="en-US" dirty="0"/>
          </a:p>
        </p:txBody>
      </p:sp>
      <p:sp>
        <p:nvSpPr>
          <p:cNvPr id="6" name="Slide Number Placeholder 5"/>
          <p:cNvSpPr>
            <a:spLocks noGrp="1"/>
          </p:cNvSpPr>
          <p:nvPr>
            <p:ph type="sldNum" sz="quarter" idx="12"/>
          </p:nvPr>
        </p:nvSpPr>
        <p:spPr/>
        <p:txBody>
          <a:bodyPr/>
          <a:lstStyle/>
          <a:p>
            <a:fld id="{63F6364C-5E98-4953-9B67-EF2B53DD04A5}" type="slidenum">
              <a:rPr lang="en-US" smtClean="0"/>
              <a:pPr/>
              <a:t>17</a:t>
            </a:fld>
            <a:endParaRPr lang="en-US"/>
          </a:p>
        </p:txBody>
      </p:sp>
      <p:sp>
        <p:nvSpPr>
          <p:cNvPr id="7" name="Title 1"/>
          <p:cNvSpPr>
            <a:spLocks noGrp="1"/>
          </p:cNvSpPr>
          <p:nvPr>
            <p:ph type="title"/>
          </p:nvPr>
        </p:nvSpPr>
        <p:spPr>
          <a:xfrm>
            <a:off x="457200" y="274638"/>
            <a:ext cx="8229600" cy="1143000"/>
          </a:xfrm>
        </p:spPr>
        <p:txBody>
          <a:bodyPr/>
          <a:lstStyle/>
          <a:p>
            <a:pPr algn="l"/>
            <a:r>
              <a:rPr lang="en-US" b="1" dirty="0" smtClean="0">
                <a:solidFill>
                  <a:srgbClr val="C00000"/>
                </a:solidFill>
              </a:rPr>
              <a:t>Typical AC Power System</a:t>
            </a:r>
            <a:endParaRPr lang="en-US" b="1" dirty="0">
              <a:solidFill>
                <a:srgbClr val="C00000"/>
              </a:solidFill>
            </a:endParaRPr>
          </a:p>
        </p:txBody>
      </p:sp>
      <p:cxnSp>
        <p:nvCxnSpPr>
          <p:cNvPr id="9" name="Straight Arrow Connector 8"/>
          <p:cNvCxnSpPr/>
          <p:nvPr/>
        </p:nvCxnSpPr>
        <p:spPr>
          <a:xfrm>
            <a:off x="1981200" y="5486400"/>
            <a:ext cx="2971800" cy="1588"/>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362200" y="5105400"/>
            <a:ext cx="2106218" cy="369332"/>
          </a:xfrm>
          <a:prstGeom prst="rect">
            <a:avLst/>
          </a:prstGeom>
          <a:noFill/>
        </p:spPr>
        <p:txBody>
          <a:bodyPr wrap="none" rtlCol="0">
            <a:spAutoFit/>
          </a:bodyPr>
          <a:lstStyle/>
          <a:p>
            <a:r>
              <a:rPr lang="en-US" b="1" dirty="0" smtClean="0">
                <a:solidFill>
                  <a:srgbClr val="0000CC"/>
                </a:solidFill>
              </a:rPr>
              <a:t>Step up transformer</a:t>
            </a:r>
            <a:endParaRPr lang="en-US" b="1" dirty="0">
              <a:solidFill>
                <a:srgbClr val="0000CC"/>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solidFill>
                  <a:srgbClr val="0000CC"/>
                </a:solidFill>
              </a:rPr>
              <a:t>(ii) Primary transmission</a:t>
            </a:r>
          </a:p>
          <a:p>
            <a:r>
              <a:rPr lang="en-US" b="1" dirty="0" smtClean="0"/>
              <a:t>132kV </a:t>
            </a:r>
            <a:r>
              <a:rPr lang="en-US" dirty="0" smtClean="0"/>
              <a:t>is transmitted by 3phase, 3 wire system to the outskirt of the city called it as primary transmission.</a:t>
            </a:r>
          </a:p>
          <a:p>
            <a:pPr>
              <a:buNone/>
            </a:pPr>
            <a:r>
              <a:rPr lang="en-US" b="1" dirty="0" smtClean="0">
                <a:solidFill>
                  <a:srgbClr val="0000CC"/>
                </a:solidFill>
              </a:rPr>
              <a:t>(iii) Secondary transmission</a:t>
            </a:r>
          </a:p>
          <a:p>
            <a:r>
              <a:rPr lang="en-US" dirty="0" smtClean="0"/>
              <a:t>132 kV                                     33 kV</a:t>
            </a:r>
          </a:p>
          <a:p>
            <a:r>
              <a:rPr lang="en-US" dirty="0" smtClean="0"/>
              <a:t>3phase, 3wire system is recommended</a:t>
            </a:r>
          </a:p>
          <a:p>
            <a:pPr>
              <a:buNone/>
            </a:pPr>
            <a:endParaRPr lang="en-US" dirty="0" smtClean="0"/>
          </a:p>
          <a:p>
            <a:pPr>
              <a:buNone/>
            </a:pPr>
            <a:endParaRPr lang="en-US" dirty="0" smtClean="0"/>
          </a:p>
          <a:p>
            <a:pPr>
              <a:buNone/>
            </a:pPr>
            <a:endParaRPr lang="en-US" dirty="0" smtClean="0"/>
          </a:p>
          <a:p>
            <a:pPr>
              <a:buNone/>
            </a:pPr>
            <a:endParaRPr lang="en-US" b="1" dirty="0"/>
          </a:p>
        </p:txBody>
      </p:sp>
      <p:sp>
        <p:nvSpPr>
          <p:cNvPr id="6" name="Slide Number Placeholder 5"/>
          <p:cNvSpPr>
            <a:spLocks noGrp="1"/>
          </p:cNvSpPr>
          <p:nvPr>
            <p:ph type="sldNum" sz="quarter" idx="12"/>
          </p:nvPr>
        </p:nvSpPr>
        <p:spPr/>
        <p:txBody>
          <a:bodyPr/>
          <a:lstStyle/>
          <a:p>
            <a:fld id="{63F6364C-5E98-4953-9B67-EF2B53DD04A5}" type="slidenum">
              <a:rPr lang="en-US" smtClean="0"/>
              <a:pPr/>
              <a:t>18</a:t>
            </a:fld>
            <a:endParaRPr lang="en-US"/>
          </a:p>
        </p:txBody>
      </p:sp>
      <p:sp>
        <p:nvSpPr>
          <p:cNvPr id="7" name="Title 1"/>
          <p:cNvSpPr>
            <a:spLocks noGrp="1"/>
          </p:cNvSpPr>
          <p:nvPr>
            <p:ph type="title"/>
          </p:nvPr>
        </p:nvSpPr>
        <p:spPr>
          <a:xfrm>
            <a:off x="457200" y="274638"/>
            <a:ext cx="8229600" cy="1143000"/>
          </a:xfrm>
        </p:spPr>
        <p:txBody>
          <a:bodyPr/>
          <a:lstStyle/>
          <a:p>
            <a:pPr algn="l"/>
            <a:r>
              <a:rPr lang="en-US" b="1" dirty="0" smtClean="0">
                <a:solidFill>
                  <a:srgbClr val="C00000"/>
                </a:solidFill>
              </a:rPr>
              <a:t>Typical AC Power System</a:t>
            </a:r>
            <a:endParaRPr lang="en-US" b="1" dirty="0">
              <a:solidFill>
                <a:srgbClr val="C00000"/>
              </a:solidFill>
            </a:endParaRPr>
          </a:p>
        </p:txBody>
      </p:sp>
      <p:cxnSp>
        <p:nvCxnSpPr>
          <p:cNvPr id="9" name="Straight Arrow Connector 8"/>
          <p:cNvCxnSpPr/>
          <p:nvPr/>
        </p:nvCxnSpPr>
        <p:spPr>
          <a:xfrm>
            <a:off x="2133600" y="4648200"/>
            <a:ext cx="30480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362200" y="4267200"/>
            <a:ext cx="2400722" cy="369332"/>
          </a:xfrm>
          <a:prstGeom prst="rect">
            <a:avLst/>
          </a:prstGeom>
          <a:noFill/>
        </p:spPr>
        <p:txBody>
          <a:bodyPr wrap="none" rtlCol="0">
            <a:spAutoFit/>
          </a:bodyPr>
          <a:lstStyle/>
          <a:p>
            <a:r>
              <a:rPr lang="en-US" b="1" dirty="0" smtClean="0">
                <a:solidFill>
                  <a:srgbClr val="0000CC"/>
                </a:solidFill>
              </a:rPr>
              <a:t>Step down transformer</a:t>
            </a:r>
            <a:endParaRPr lang="en-US" b="1" dirty="0">
              <a:solidFill>
                <a:srgbClr val="0000CC"/>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solidFill>
                  <a:srgbClr val="0000CC"/>
                </a:solidFill>
              </a:rPr>
              <a:t>(iv) Primary distribution</a:t>
            </a:r>
          </a:p>
          <a:p>
            <a:r>
              <a:rPr lang="en-US" dirty="0" smtClean="0"/>
              <a:t>33kv                                   11kv</a:t>
            </a:r>
          </a:p>
          <a:p>
            <a:r>
              <a:rPr lang="en-US" dirty="0" smtClean="0"/>
              <a:t>3phase, 3wire system is recommended</a:t>
            </a:r>
          </a:p>
          <a:p>
            <a:r>
              <a:rPr lang="en-US" dirty="0" smtClean="0"/>
              <a:t>Big/bulk consumer can directly access the power</a:t>
            </a:r>
          </a:p>
          <a:p>
            <a:r>
              <a:rPr lang="en-US" dirty="0" smtClean="0"/>
              <a:t>Those  demand may greater than 50kW.</a:t>
            </a:r>
          </a:p>
          <a:p>
            <a:pPr>
              <a:buNone/>
            </a:pPr>
            <a:endParaRPr lang="en-US" dirty="0" smtClean="0"/>
          </a:p>
          <a:p>
            <a:endParaRPr lang="en-US" dirty="0" smtClean="0"/>
          </a:p>
          <a:p>
            <a:endParaRPr lang="en-US" dirty="0" smtClean="0"/>
          </a:p>
          <a:p>
            <a:pPr>
              <a:buNone/>
            </a:pPr>
            <a:endParaRPr lang="en-US" dirty="0"/>
          </a:p>
        </p:txBody>
      </p:sp>
      <p:sp>
        <p:nvSpPr>
          <p:cNvPr id="6" name="Slide Number Placeholder 5"/>
          <p:cNvSpPr>
            <a:spLocks noGrp="1"/>
          </p:cNvSpPr>
          <p:nvPr>
            <p:ph type="sldNum" sz="quarter" idx="12"/>
          </p:nvPr>
        </p:nvSpPr>
        <p:spPr/>
        <p:txBody>
          <a:bodyPr/>
          <a:lstStyle/>
          <a:p>
            <a:fld id="{63F6364C-5E98-4953-9B67-EF2B53DD04A5}" type="slidenum">
              <a:rPr lang="en-US" smtClean="0"/>
              <a:pPr/>
              <a:t>19</a:t>
            </a:fld>
            <a:endParaRPr lang="en-US"/>
          </a:p>
        </p:txBody>
      </p:sp>
      <p:sp>
        <p:nvSpPr>
          <p:cNvPr id="7" name="Title 1"/>
          <p:cNvSpPr>
            <a:spLocks noGrp="1"/>
          </p:cNvSpPr>
          <p:nvPr>
            <p:ph type="title"/>
          </p:nvPr>
        </p:nvSpPr>
        <p:spPr>
          <a:xfrm>
            <a:off x="457200" y="274638"/>
            <a:ext cx="8229600" cy="1143000"/>
          </a:xfrm>
        </p:spPr>
        <p:txBody>
          <a:bodyPr/>
          <a:lstStyle/>
          <a:p>
            <a:pPr algn="l"/>
            <a:r>
              <a:rPr lang="en-US" b="1" dirty="0" smtClean="0">
                <a:solidFill>
                  <a:srgbClr val="C00000"/>
                </a:solidFill>
              </a:rPr>
              <a:t>Typical AC Power System</a:t>
            </a:r>
            <a:endParaRPr lang="en-US" b="1" dirty="0">
              <a:solidFill>
                <a:srgbClr val="C00000"/>
              </a:solidFill>
            </a:endParaRPr>
          </a:p>
        </p:txBody>
      </p:sp>
      <p:cxnSp>
        <p:nvCxnSpPr>
          <p:cNvPr id="9" name="Straight Arrow Connector 8"/>
          <p:cNvCxnSpPr/>
          <p:nvPr/>
        </p:nvCxnSpPr>
        <p:spPr>
          <a:xfrm>
            <a:off x="1752600" y="2514600"/>
            <a:ext cx="30480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905000" y="2145268"/>
            <a:ext cx="2400722" cy="369332"/>
          </a:xfrm>
          <a:prstGeom prst="rect">
            <a:avLst/>
          </a:prstGeom>
          <a:noFill/>
        </p:spPr>
        <p:txBody>
          <a:bodyPr wrap="none" rtlCol="0">
            <a:spAutoFit/>
          </a:bodyPr>
          <a:lstStyle/>
          <a:p>
            <a:r>
              <a:rPr lang="en-US" b="1" dirty="0" smtClean="0">
                <a:solidFill>
                  <a:srgbClr val="0000CC"/>
                </a:solidFill>
              </a:rPr>
              <a:t>Step down transformer</a:t>
            </a:r>
            <a:endParaRPr lang="en-US" b="1" dirty="0">
              <a:solidFill>
                <a:srgbClr val="0000CC"/>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rgbClr val="C00000"/>
                </a:solidFill>
              </a:rPr>
              <a:t>Syllabus- unit 3</a:t>
            </a:r>
            <a:endParaRPr lang="en-US" b="1" dirty="0">
              <a:solidFill>
                <a:srgbClr val="C00000"/>
              </a:solidFill>
            </a:endParaRPr>
          </a:p>
        </p:txBody>
      </p:sp>
      <p:sp>
        <p:nvSpPr>
          <p:cNvPr id="3" name="Content Placeholder 2"/>
          <p:cNvSpPr>
            <a:spLocks noGrp="1"/>
          </p:cNvSpPr>
          <p:nvPr>
            <p:ph idx="1"/>
          </p:nvPr>
        </p:nvSpPr>
        <p:spPr/>
        <p:txBody>
          <a:bodyPr>
            <a:normAutofit/>
          </a:bodyPr>
          <a:lstStyle/>
          <a:p>
            <a:pPr>
              <a:buNone/>
            </a:pPr>
            <a:r>
              <a:rPr lang="en-US" b="1" dirty="0" smtClean="0">
                <a:solidFill>
                  <a:srgbClr val="0000CC"/>
                </a:solidFill>
              </a:rPr>
              <a:t>Electrical System Optimization </a:t>
            </a:r>
          </a:p>
          <a:p>
            <a:pPr>
              <a:buNone/>
            </a:pPr>
            <a:r>
              <a:rPr lang="en-US" dirty="0" smtClean="0"/>
              <a:t>   </a:t>
            </a:r>
            <a:r>
              <a:rPr lang="en-US" b="1" dirty="0" smtClean="0">
                <a:latin typeface="Courier New" pitchFamily="49" charset="0"/>
                <a:cs typeface="Courier New" pitchFamily="49" charset="0"/>
              </a:rPr>
              <a:t>The power triangle, motor horsepower, power flow concept.</a:t>
            </a:r>
          </a:p>
          <a:p>
            <a:pPr algn="just">
              <a:buNone/>
            </a:pPr>
            <a:r>
              <a:rPr lang="en-US" b="1" i="1" dirty="0" smtClean="0">
                <a:solidFill>
                  <a:srgbClr val="0000CC"/>
                </a:solidFill>
                <a:latin typeface="Courier New" pitchFamily="49" charset="0"/>
                <a:cs typeface="Courier New" pitchFamily="49" charset="0"/>
              </a:rPr>
              <a:t>                           </a:t>
            </a:r>
            <a:r>
              <a:rPr lang="en-US" b="1" i="1" dirty="0" smtClean="0">
                <a:solidFill>
                  <a:srgbClr val="0000CC"/>
                </a:solidFill>
              </a:rPr>
              <a:t>8 </a:t>
            </a:r>
            <a:r>
              <a:rPr lang="en-US" b="1" i="1" dirty="0">
                <a:solidFill>
                  <a:srgbClr val="0000CC"/>
                </a:solidFill>
              </a:rPr>
              <a:t>Hours</a:t>
            </a:r>
            <a:endParaRPr lang="en-US" i="1" dirty="0">
              <a:solidFill>
                <a:srgbClr val="0000CC"/>
              </a:solidFill>
            </a:endParaRPr>
          </a:p>
          <a:p>
            <a:pPr algn="just">
              <a:buNone/>
            </a:pPr>
            <a:endParaRPr lang="en-US" b="1" dirty="0" smtClean="0">
              <a:latin typeface="Courier New" pitchFamily="49" charset="0"/>
              <a:cs typeface="Courier New" pitchFamily="49" charset="0"/>
            </a:endParaRPr>
          </a:p>
        </p:txBody>
      </p:sp>
      <p:sp>
        <p:nvSpPr>
          <p:cNvPr id="5" name="Slide Number Placeholder 4"/>
          <p:cNvSpPr>
            <a:spLocks noGrp="1"/>
          </p:cNvSpPr>
          <p:nvPr>
            <p:ph type="sldNum" sz="quarter" idx="12"/>
          </p:nvPr>
        </p:nvSpPr>
        <p:spPr/>
        <p:txBody>
          <a:bodyPr/>
          <a:lstStyle/>
          <a:p>
            <a:fld id="{79CFF3C7-1419-4337-BC70-4118B93240E8}"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buNone/>
            </a:pPr>
            <a:r>
              <a:rPr lang="en-US" b="1" dirty="0" smtClean="0">
                <a:solidFill>
                  <a:srgbClr val="0000CC"/>
                </a:solidFill>
              </a:rPr>
              <a:t>(iv) Secondary distribution</a:t>
            </a:r>
          </a:p>
          <a:p>
            <a:r>
              <a:rPr lang="en-US" dirty="0" smtClean="0"/>
              <a:t>Electric power from the primary distribution line (11kV) is delivered to distribution substation.</a:t>
            </a:r>
          </a:p>
          <a:p>
            <a:r>
              <a:rPr lang="en-US" dirty="0" smtClean="0"/>
              <a:t>Substation is located near to consumer premises</a:t>
            </a:r>
          </a:p>
          <a:p>
            <a:r>
              <a:rPr lang="en-US" dirty="0" smtClean="0"/>
              <a:t>Step down the voltage to 400V, 3phase, 4 wire system</a:t>
            </a:r>
          </a:p>
          <a:p>
            <a:r>
              <a:rPr lang="en-US" dirty="0" smtClean="0"/>
              <a:t>Voltage between any 2 phases= 400V</a:t>
            </a:r>
          </a:p>
          <a:p>
            <a:r>
              <a:rPr lang="en-US" dirty="0" smtClean="0"/>
              <a:t>Voltage between any phase &amp; neutral =230V</a:t>
            </a:r>
          </a:p>
          <a:p>
            <a:endParaRPr lang="en-US" dirty="0" smtClean="0"/>
          </a:p>
          <a:p>
            <a:pPr>
              <a:buNone/>
            </a:pPr>
            <a:endParaRPr lang="en-US" dirty="0"/>
          </a:p>
        </p:txBody>
      </p:sp>
      <p:sp>
        <p:nvSpPr>
          <p:cNvPr id="6" name="Slide Number Placeholder 5"/>
          <p:cNvSpPr>
            <a:spLocks noGrp="1"/>
          </p:cNvSpPr>
          <p:nvPr>
            <p:ph type="sldNum" sz="quarter" idx="12"/>
          </p:nvPr>
        </p:nvSpPr>
        <p:spPr/>
        <p:txBody>
          <a:bodyPr/>
          <a:lstStyle/>
          <a:p>
            <a:fld id="{63F6364C-5E98-4953-9B67-EF2B53DD04A5}" type="slidenum">
              <a:rPr lang="en-US" smtClean="0"/>
              <a:pPr/>
              <a:t>20</a:t>
            </a:fld>
            <a:endParaRPr lang="en-US"/>
          </a:p>
        </p:txBody>
      </p:sp>
      <p:sp>
        <p:nvSpPr>
          <p:cNvPr id="7" name="Title 1"/>
          <p:cNvSpPr>
            <a:spLocks noGrp="1"/>
          </p:cNvSpPr>
          <p:nvPr>
            <p:ph type="title"/>
          </p:nvPr>
        </p:nvSpPr>
        <p:spPr>
          <a:xfrm>
            <a:off x="457200" y="274638"/>
            <a:ext cx="8229600" cy="1143000"/>
          </a:xfrm>
        </p:spPr>
        <p:txBody>
          <a:bodyPr/>
          <a:lstStyle/>
          <a:p>
            <a:pPr algn="l"/>
            <a:r>
              <a:rPr lang="en-US" b="1" dirty="0" smtClean="0">
                <a:solidFill>
                  <a:srgbClr val="C00000"/>
                </a:solidFill>
              </a:rPr>
              <a:t>Typical AC Power System</a:t>
            </a:r>
            <a:endParaRPr lang="en-US" b="1" dirty="0">
              <a:solidFill>
                <a:srgbClr val="C0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solidFill>
                  <a:srgbClr val="0000CC"/>
                </a:solidFill>
              </a:rPr>
              <a:t>(iv) Secondary distribution</a:t>
            </a:r>
          </a:p>
          <a:p>
            <a:r>
              <a:rPr lang="en-US" dirty="0" smtClean="0"/>
              <a:t>It includes </a:t>
            </a:r>
            <a:r>
              <a:rPr lang="en-US" dirty="0" err="1" smtClean="0"/>
              <a:t>i</a:t>
            </a:r>
            <a:r>
              <a:rPr lang="en-US" dirty="0" smtClean="0"/>
              <a:t>) feeders ii) Distributors &amp; iii) Service mains.</a:t>
            </a:r>
          </a:p>
          <a:p>
            <a:r>
              <a:rPr lang="en-US" dirty="0" smtClean="0"/>
              <a:t>Loads are connected to distributors through service mains.</a:t>
            </a:r>
          </a:p>
          <a:p>
            <a:endParaRPr lang="en-US" dirty="0"/>
          </a:p>
        </p:txBody>
      </p:sp>
      <p:sp>
        <p:nvSpPr>
          <p:cNvPr id="6" name="Slide Number Placeholder 5"/>
          <p:cNvSpPr>
            <a:spLocks noGrp="1"/>
          </p:cNvSpPr>
          <p:nvPr>
            <p:ph type="sldNum" sz="quarter" idx="12"/>
          </p:nvPr>
        </p:nvSpPr>
        <p:spPr/>
        <p:txBody>
          <a:bodyPr/>
          <a:lstStyle/>
          <a:p>
            <a:fld id="{63F6364C-5E98-4953-9B67-EF2B53DD04A5}" type="slidenum">
              <a:rPr lang="en-US" smtClean="0"/>
              <a:pPr/>
              <a:t>21</a:t>
            </a:fld>
            <a:endParaRPr lang="en-US"/>
          </a:p>
        </p:txBody>
      </p:sp>
      <p:sp>
        <p:nvSpPr>
          <p:cNvPr id="7" name="Title 1"/>
          <p:cNvSpPr>
            <a:spLocks noGrp="1"/>
          </p:cNvSpPr>
          <p:nvPr>
            <p:ph type="title"/>
          </p:nvPr>
        </p:nvSpPr>
        <p:spPr>
          <a:xfrm>
            <a:off x="457200" y="274638"/>
            <a:ext cx="8229600" cy="1143000"/>
          </a:xfrm>
        </p:spPr>
        <p:txBody>
          <a:bodyPr/>
          <a:lstStyle/>
          <a:p>
            <a:pPr algn="l"/>
            <a:r>
              <a:rPr lang="en-US" b="1" dirty="0" smtClean="0">
                <a:solidFill>
                  <a:srgbClr val="C00000"/>
                </a:solidFill>
              </a:rPr>
              <a:t>Typical AC Power System</a:t>
            </a:r>
            <a:endParaRPr lang="en-US" b="1" dirty="0">
              <a:solidFill>
                <a:srgbClr val="C0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buAutoNum type="arabicPeriod"/>
            </a:pPr>
            <a:r>
              <a:rPr lang="en-US" b="1" i="1" dirty="0" smtClean="0">
                <a:solidFill>
                  <a:srgbClr val="0000CC"/>
                </a:solidFill>
              </a:rPr>
              <a:t>Write a short note on primary &amp; secondary distribution. (</a:t>
            </a:r>
            <a:r>
              <a:rPr lang="en-US" b="1" i="1" dirty="0" err="1" smtClean="0">
                <a:solidFill>
                  <a:srgbClr val="0000CC"/>
                </a:solidFill>
              </a:rPr>
              <a:t>june</a:t>
            </a:r>
            <a:r>
              <a:rPr lang="en-US" b="1" i="1" dirty="0" smtClean="0">
                <a:solidFill>
                  <a:srgbClr val="0000CC"/>
                </a:solidFill>
              </a:rPr>
              <a:t>/</a:t>
            </a:r>
            <a:r>
              <a:rPr lang="en-US" b="1" i="1" dirty="0" err="1" smtClean="0">
                <a:solidFill>
                  <a:srgbClr val="0000CC"/>
                </a:solidFill>
              </a:rPr>
              <a:t>july</a:t>
            </a:r>
            <a:r>
              <a:rPr lang="en-US" b="1" i="1" dirty="0" smtClean="0">
                <a:solidFill>
                  <a:srgbClr val="0000CC"/>
                </a:solidFill>
              </a:rPr>
              <a:t> 2014, </a:t>
            </a:r>
            <a:r>
              <a:rPr lang="en-US" b="1" i="1" dirty="0" err="1" smtClean="0">
                <a:solidFill>
                  <a:srgbClr val="0000CC"/>
                </a:solidFill>
              </a:rPr>
              <a:t>dec</a:t>
            </a:r>
            <a:r>
              <a:rPr lang="en-US" b="1" i="1" dirty="0" smtClean="0">
                <a:solidFill>
                  <a:srgbClr val="0000CC"/>
                </a:solidFill>
              </a:rPr>
              <a:t> 2011, 04 Marks)</a:t>
            </a:r>
          </a:p>
          <a:p>
            <a:pPr marL="514350" indent="-514350">
              <a:buAutoNum type="arabicPeriod"/>
            </a:pPr>
            <a:r>
              <a:rPr lang="en-US" b="1" i="1" dirty="0" smtClean="0">
                <a:solidFill>
                  <a:srgbClr val="0000CC"/>
                </a:solidFill>
              </a:rPr>
              <a:t>Layout of typical AC power system .( Dec 2011, </a:t>
            </a:r>
            <a:r>
              <a:rPr lang="en-US" b="1" i="1" dirty="0" err="1" smtClean="0">
                <a:solidFill>
                  <a:srgbClr val="0000CC"/>
                </a:solidFill>
              </a:rPr>
              <a:t>june</a:t>
            </a:r>
            <a:r>
              <a:rPr lang="en-US" b="1" i="1" dirty="0" smtClean="0">
                <a:solidFill>
                  <a:srgbClr val="0000CC"/>
                </a:solidFill>
              </a:rPr>
              <a:t>/</a:t>
            </a:r>
            <a:r>
              <a:rPr lang="en-US" b="1" i="1" dirty="0" err="1" smtClean="0">
                <a:solidFill>
                  <a:srgbClr val="0000CC"/>
                </a:solidFill>
              </a:rPr>
              <a:t>july</a:t>
            </a:r>
            <a:r>
              <a:rPr lang="en-US" b="1" i="1" dirty="0" smtClean="0">
                <a:solidFill>
                  <a:srgbClr val="0000CC"/>
                </a:solidFill>
              </a:rPr>
              <a:t> 2011, Dec 2010, June 2012, 08 Marks)</a:t>
            </a:r>
            <a:endParaRPr lang="en-US" b="1" i="1" dirty="0">
              <a:solidFill>
                <a:srgbClr val="0000CC"/>
              </a:solidFill>
            </a:endParaRPr>
          </a:p>
        </p:txBody>
      </p:sp>
      <p:sp>
        <p:nvSpPr>
          <p:cNvPr id="6" name="Slide Number Placeholder 5"/>
          <p:cNvSpPr>
            <a:spLocks noGrp="1"/>
          </p:cNvSpPr>
          <p:nvPr>
            <p:ph type="sldNum" sz="quarter" idx="12"/>
          </p:nvPr>
        </p:nvSpPr>
        <p:spPr/>
        <p:txBody>
          <a:bodyPr/>
          <a:lstStyle/>
          <a:p>
            <a:fld id="{63F6364C-5E98-4953-9B67-EF2B53DD04A5}" type="slidenum">
              <a:rPr lang="en-US" smtClean="0"/>
              <a:pPr/>
              <a:t>22</a:t>
            </a:fld>
            <a:endParaRPr lang="en-US"/>
          </a:p>
        </p:txBody>
      </p:sp>
      <p:sp>
        <p:nvSpPr>
          <p:cNvPr id="7" name="Title 1"/>
          <p:cNvSpPr>
            <a:spLocks noGrp="1"/>
          </p:cNvSpPr>
          <p:nvPr>
            <p:ph type="title"/>
          </p:nvPr>
        </p:nvSpPr>
        <p:spPr>
          <a:xfrm>
            <a:off x="457200" y="274638"/>
            <a:ext cx="8229600" cy="1143000"/>
          </a:xfrm>
        </p:spPr>
        <p:txBody>
          <a:bodyPr/>
          <a:lstStyle/>
          <a:p>
            <a:pPr algn="l"/>
            <a:r>
              <a:rPr lang="en-US" b="1" dirty="0" smtClean="0">
                <a:solidFill>
                  <a:srgbClr val="C00000"/>
                </a:solidFill>
              </a:rPr>
              <a:t>Review Questions</a:t>
            </a:r>
            <a:endParaRPr lang="en-US" b="1" dirty="0">
              <a:solidFill>
                <a:srgbClr val="C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Power flow is analogous (similar) to water flowing in a pipe.</a:t>
            </a:r>
          </a:p>
          <a:p>
            <a:r>
              <a:rPr lang="en-US" dirty="0" smtClean="0"/>
              <a:t>Larger water tank               Smaller tank unit</a:t>
            </a:r>
          </a:p>
          <a:p>
            <a:r>
              <a:rPr lang="en-US" dirty="0" smtClean="0"/>
              <a:t>Pressure reducing valves are available to reduce main pressure &amp; meet the requirement.</a:t>
            </a:r>
          </a:p>
          <a:p>
            <a:r>
              <a:rPr lang="en-US" b="1" i="1" dirty="0" smtClean="0">
                <a:solidFill>
                  <a:srgbClr val="00B050"/>
                </a:solidFill>
              </a:rPr>
              <a:t>Pressure reducing component </a:t>
            </a:r>
            <a:r>
              <a:rPr lang="en-US" dirty="0" smtClean="0"/>
              <a:t>is equivalent to switch gears, breakers &amp; main feeders in the situation of electrical system.</a:t>
            </a:r>
          </a:p>
          <a:p>
            <a:r>
              <a:rPr lang="en-US" dirty="0" smtClean="0"/>
              <a:t>Transformers are used to reduce the voltage level without frequency change.</a:t>
            </a:r>
            <a:endParaRPr lang="en-US" dirty="0"/>
          </a:p>
        </p:txBody>
      </p:sp>
      <p:sp>
        <p:nvSpPr>
          <p:cNvPr id="6" name="Slide Number Placeholder 5"/>
          <p:cNvSpPr>
            <a:spLocks noGrp="1"/>
          </p:cNvSpPr>
          <p:nvPr>
            <p:ph type="sldNum" sz="quarter" idx="12"/>
          </p:nvPr>
        </p:nvSpPr>
        <p:spPr/>
        <p:txBody>
          <a:bodyPr/>
          <a:lstStyle/>
          <a:p>
            <a:fld id="{63F6364C-5E98-4953-9B67-EF2B53DD04A5}" type="slidenum">
              <a:rPr lang="en-US" smtClean="0"/>
              <a:pPr/>
              <a:t>23</a:t>
            </a:fld>
            <a:endParaRPr lang="en-US"/>
          </a:p>
        </p:txBody>
      </p:sp>
      <p:sp>
        <p:nvSpPr>
          <p:cNvPr id="8" name="Title 1"/>
          <p:cNvSpPr>
            <a:spLocks noGrp="1"/>
          </p:cNvSpPr>
          <p:nvPr>
            <p:ph type="title"/>
          </p:nvPr>
        </p:nvSpPr>
        <p:spPr>
          <a:xfrm>
            <a:off x="457200" y="274638"/>
            <a:ext cx="8229600" cy="1143000"/>
          </a:xfrm>
        </p:spPr>
        <p:txBody>
          <a:bodyPr/>
          <a:lstStyle/>
          <a:p>
            <a:pPr algn="l"/>
            <a:r>
              <a:rPr lang="en-US" b="1" dirty="0" smtClean="0">
                <a:solidFill>
                  <a:srgbClr val="C00000"/>
                </a:solidFill>
              </a:rPr>
              <a:t>Power Flow Concept</a:t>
            </a:r>
            <a:endParaRPr lang="en-US" b="1" dirty="0">
              <a:solidFill>
                <a:srgbClr val="C00000"/>
              </a:solidFill>
            </a:endParaRPr>
          </a:p>
        </p:txBody>
      </p:sp>
      <p:cxnSp>
        <p:nvCxnSpPr>
          <p:cNvPr id="10" name="Straight Arrow Connector 9"/>
          <p:cNvCxnSpPr/>
          <p:nvPr/>
        </p:nvCxnSpPr>
        <p:spPr>
          <a:xfrm>
            <a:off x="3657600" y="2618510"/>
            <a:ext cx="1143000"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9" name="Picture 2" descr="C:\Users\Administrator\Desktop\BB.jpg"/>
          <p:cNvPicPr>
            <a:picLocks noChangeAspect="1" noChangeArrowheads="1"/>
          </p:cNvPicPr>
          <p:nvPr/>
        </p:nvPicPr>
        <p:blipFill>
          <a:blip r:embed="rId2"/>
          <a:srcRect/>
          <a:stretch>
            <a:fillRect/>
          </a:stretch>
        </p:blipFill>
        <p:spPr bwMode="auto">
          <a:xfrm>
            <a:off x="7239000" y="0"/>
            <a:ext cx="1533525" cy="1533525"/>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i="1" dirty="0" smtClean="0">
                <a:solidFill>
                  <a:srgbClr val="0000CC"/>
                </a:solidFill>
              </a:rPr>
              <a:t>What is Plant Energy Performance (PEP) ?</a:t>
            </a:r>
          </a:p>
          <a:p>
            <a:r>
              <a:rPr lang="en-US" dirty="0" smtClean="0"/>
              <a:t>It is a </a:t>
            </a:r>
            <a:r>
              <a:rPr lang="en-US" b="1" i="1" dirty="0" smtClean="0">
                <a:solidFill>
                  <a:srgbClr val="00B050"/>
                </a:solidFill>
              </a:rPr>
              <a:t>performance indicator </a:t>
            </a:r>
            <a:r>
              <a:rPr lang="en-US" dirty="0" smtClean="0"/>
              <a:t>of energy management programmer.</a:t>
            </a:r>
          </a:p>
          <a:p>
            <a:r>
              <a:rPr lang="en-US" dirty="0" smtClean="0"/>
              <a:t>Measure of how well energy management program is going on.</a:t>
            </a:r>
          </a:p>
          <a:p>
            <a:r>
              <a:rPr lang="en-US" dirty="0" smtClean="0"/>
              <a:t>Plant energy performance is the measure of whether a plant is now </a:t>
            </a:r>
            <a:r>
              <a:rPr lang="en-US" b="1" i="1" dirty="0" smtClean="0">
                <a:solidFill>
                  <a:srgbClr val="00B050"/>
                </a:solidFill>
              </a:rPr>
              <a:t>using more or less energy </a:t>
            </a:r>
            <a:r>
              <a:rPr lang="en-US" dirty="0" smtClean="0"/>
              <a:t>it’s product than it did in the past.</a:t>
            </a:r>
          </a:p>
          <a:p>
            <a:endParaRPr lang="en-US" dirty="0" smtClean="0"/>
          </a:p>
          <a:p>
            <a:endParaRPr lang="en-US" dirty="0"/>
          </a:p>
        </p:txBody>
      </p:sp>
      <p:sp>
        <p:nvSpPr>
          <p:cNvPr id="6" name="Slide Number Placeholder 5"/>
          <p:cNvSpPr>
            <a:spLocks noGrp="1"/>
          </p:cNvSpPr>
          <p:nvPr>
            <p:ph type="sldNum" sz="quarter" idx="12"/>
          </p:nvPr>
        </p:nvSpPr>
        <p:spPr/>
        <p:txBody>
          <a:bodyPr/>
          <a:lstStyle/>
          <a:p>
            <a:fld id="{63F6364C-5E98-4953-9B67-EF2B53DD04A5}" type="slidenum">
              <a:rPr lang="en-US" smtClean="0"/>
              <a:pPr/>
              <a:t>24</a:t>
            </a:fld>
            <a:endParaRPr lang="en-US"/>
          </a:p>
        </p:txBody>
      </p:sp>
      <p:sp>
        <p:nvSpPr>
          <p:cNvPr id="7" name="Title 1"/>
          <p:cNvSpPr>
            <a:spLocks noGrp="1"/>
          </p:cNvSpPr>
          <p:nvPr>
            <p:ph type="title"/>
          </p:nvPr>
        </p:nvSpPr>
        <p:spPr>
          <a:xfrm>
            <a:off x="457200" y="274638"/>
            <a:ext cx="8229600" cy="1143000"/>
          </a:xfrm>
        </p:spPr>
        <p:txBody>
          <a:bodyPr/>
          <a:lstStyle/>
          <a:p>
            <a:pPr algn="l"/>
            <a:r>
              <a:rPr lang="en-US" b="1" dirty="0" smtClean="0">
                <a:solidFill>
                  <a:srgbClr val="C00000"/>
                </a:solidFill>
              </a:rPr>
              <a:t>Plant Energy Performance</a:t>
            </a:r>
            <a:endParaRPr lang="en-US" b="1" dirty="0">
              <a:solidFill>
                <a:srgbClr val="C00000"/>
              </a:solidFill>
            </a:endParaRPr>
          </a:p>
        </p:txBody>
      </p:sp>
      <p:pic>
        <p:nvPicPr>
          <p:cNvPr id="8" name="Picture 2" descr="C:\Users\Administrator\Desktop\BB.jpg"/>
          <p:cNvPicPr>
            <a:picLocks noChangeAspect="1" noChangeArrowheads="1"/>
          </p:cNvPicPr>
          <p:nvPr/>
        </p:nvPicPr>
        <p:blipFill>
          <a:blip r:embed="rId2"/>
          <a:srcRect/>
          <a:stretch>
            <a:fillRect/>
          </a:stretch>
        </p:blipFill>
        <p:spPr bwMode="auto">
          <a:xfrm>
            <a:off x="7315200" y="55420"/>
            <a:ext cx="1533525" cy="1533525"/>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i="1" dirty="0" smtClean="0">
                <a:solidFill>
                  <a:srgbClr val="0000CC"/>
                </a:solidFill>
              </a:rPr>
              <a:t>What is Plant Energy Performance (PEP) ?</a:t>
            </a:r>
          </a:p>
          <a:p>
            <a:r>
              <a:rPr lang="en-US" b="1" i="1" dirty="0" smtClean="0">
                <a:solidFill>
                  <a:srgbClr val="00B050"/>
                </a:solidFill>
              </a:rPr>
              <a:t>Keep one year as a reference year </a:t>
            </a:r>
            <a:r>
              <a:rPr lang="en-US" dirty="0" smtClean="0"/>
              <a:t>and check the performance of further year.</a:t>
            </a:r>
          </a:p>
          <a:p>
            <a:r>
              <a:rPr lang="en-US" dirty="0" smtClean="0"/>
              <a:t>Checking the improvement.</a:t>
            </a:r>
          </a:p>
          <a:p>
            <a:r>
              <a:rPr lang="en-US" dirty="0" smtClean="0"/>
              <a:t>It will give the significant information about plant energy use.</a:t>
            </a:r>
          </a:p>
          <a:p>
            <a:r>
              <a:rPr lang="en-US" dirty="0" smtClean="0"/>
              <a:t>The improvement or deterioration from the reference year is called </a:t>
            </a:r>
            <a:r>
              <a:rPr lang="en-US" b="1" i="1" dirty="0" smtClean="0">
                <a:solidFill>
                  <a:srgbClr val="00B050"/>
                </a:solidFill>
              </a:rPr>
              <a:t>energy performance.</a:t>
            </a:r>
          </a:p>
          <a:p>
            <a:endParaRPr lang="en-US" dirty="0"/>
          </a:p>
        </p:txBody>
      </p:sp>
      <p:sp>
        <p:nvSpPr>
          <p:cNvPr id="6" name="Slide Number Placeholder 5"/>
          <p:cNvSpPr>
            <a:spLocks noGrp="1"/>
          </p:cNvSpPr>
          <p:nvPr>
            <p:ph type="sldNum" sz="quarter" idx="12"/>
          </p:nvPr>
        </p:nvSpPr>
        <p:spPr/>
        <p:txBody>
          <a:bodyPr/>
          <a:lstStyle/>
          <a:p>
            <a:fld id="{63F6364C-5E98-4953-9B67-EF2B53DD04A5}" type="slidenum">
              <a:rPr lang="en-US" smtClean="0"/>
              <a:pPr/>
              <a:t>25</a:t>
            </a:fld>
            <a:endParaRPr lang="en-US"/>
          </a:p>
        </p:txBody>
      </p:sp>
      <p:sp>
        <p:nvSpPr>
          <p:cNvPr id="7" name="Title 1"/>
          <p:cNvSpPr>
            <a:spLocks noGrp="1"/>
          </p:cNvSpPr>
          <p:nvPr>
            <p:ph type="title"/>
          </p:nvPr>
        </p:nvSpPr>
        <p:spPr>
          <a:xfrm>
            <a:off x="457200" y="274638"/>
            <a:ext cx="8229600" cy="1143000"/>
          </a:xfrm>
        </p:spPr>
        <p:txBody>
          <a:bodyPr/>
          <a:lstStyle/>
          <a:p>
            <a:pPr algn="l"/>
            <a:r>
              <a:rPr lang="en-US" b="1" dirty="0" smtClean="0">
                <a:solidFill>
                  <a:srgbClr val="C00000"/>
                </a:solidFill>
              </a:rPr>
              <a:t>Plant Energy Performance</a:t>
            </a:r>
            <a:endParaRPr lang="en-US" b="1" dirty="0">
              <a:solidFill>
                <a:srgbClr val="C000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i="1" dirty="0" smtClean="0">
                <a:solidFill>
                  <a:srgbClr val="0000CC"/>
                </a:solidFill>
              </a:rPr>
              <a:t>What is Plant Energy Performance (PEP) ?</a:t>
            </a:r>
          </a:p>
          <a:p>
            <a:r>
              <a:rPr lang="en-US" dirty="0" smtClean="0"/>
              <a:t>PEP= (Reference year equivalent- Current year </a:t>
            </a:r>
          </a:p>
          <a:p>
            <a:pPr>
              <a:buNone/>
            </a:pPr>
            <a:r>
              <a:rPr lang="en-US" dirty="0" smtClean="0"/>
              <a:t>                                                                        energy)</a:t>
            </a:r>
            <a:endParaRPr lang="en-US" dirty="0"/>
          </a:p>
        </p:txBody>
      </p:sp>
      <p:sp>
        <p:nvSpPr>
          <p:cNvPr id="6" name="Slide Number Placeholder 5"/>
          <p:cNvSpPr>
            <a:spLocks noGrp="1"/>
          </p:cNvSpPr>
          <p:nvPr>
            <p:ph type="sldNum" sz="quarter" idx="12"/>
          </p:nvPr>
        </p:nvSpPr>
        <p:spPr/>
        <p:txBody>
          <a:bodyPr/>
          <a:lstStyle/>
          <a:p>
            <a:fld id="{63F6364C-5E98-4953-9B67-EF2B53DD04A5}" type="slidenum">
              <a:rPr lang="en-US" smtClean="0"/>
              <a:pPr/>
              <a:t>26</a:t>
            </a:fld>
            <a:endParaRPr lang="en-US"/>
          </a:p>
        </p:txBody>
      </p:sp>
      <p:sp>
        <p:nvSpPr>
          <p:cNvPr id="7" name="Title 1"/>
          <p:cNvSpPr>
            <a:spLocks noGrp="1"/>
          </p:cNvSpPr>
          <p:nvPr>
            <p:ph type="title"/>
          </p:nvPr>
        </p:nvSpPr>
        <p:spPr>
          <a:xfrm>
            <a:off x="457200" y="274638"/>
            <a:ext cx="8229600" cy="1143000"/>
          </a:xfrm>
        </p:spPr>
        <p:txBody>
          <a:bodyPr/>
          <a:lstStyle/>
          <a:p>
            <a:pPr algn="l"/>
            <a:r>
              <a:rPr lang="en-US" b="1" dirty="0" smtClean="0">
                <a:solidFill>
                  <a:srgbClr val="C00000"/>
                </a:solidFill>
              </a:rPr>
              <a:t>Plant Energy Performance</a:t>
            </a:r>
            <a:endParaRPr lang="en-US" b="1" dirty="0">
              <a:solidFill>
                <a:srgbClr val="C00000"/>
              </a:solidFill>
            </a:endParaRPr>
          </a:p>
        </p:txBody>
      </p:sp>
      <p:cxnSp>
        <p:nvCxnSpPr>
          <p:cNvPr id="9" name="Straight Connector 8"/>
          <p:cNvCxnSpPr/>
          <p:nvPr/>
        </p:nvCxnSpPr>
        <p:spPr>
          <a:xfrm>
            <a:off x="2362200" y="3276600"/>
            <a:ext cx="594360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590800" y="3429000"/>
            <a:ext cx="3963201" cy="523220"/>
          </a:xfrm>
          <a:prstGeom prst="rect">
            <a:avLst/>
          </a:prstGeom>
          <a:noFill/>
        </p:spPr>
        <p:txBody>
          <a:bodyPr wrap="none" rtlCol="0">
            <a:spAutoFit/>
          </a:bodyPr>
          <a:lstStyle/>
          <a:p>
            <a:r>
              <a:rPr lang="en-US" sz="2800" dirty="0" smtClean="0"/>
              <a:t>Reference Year equivalent</a:t>
            </a:r>
            <a:endParaRPr lang="en-US" sz="2800" dirty="0"/>
          </a:p>
        </p:txBody>
      </p:sp>
      <p:sp>
        <p:nvSpPr>
          <p:cNvPr id="14" name="TextBox 13"/>
          <p:cNvSpPr txBox="1"/>
          <p:nvPr/>
        </p:nvSpPr>
        <p:spPr>
          <a:xfrm>
            <a:off x="8382000" y="3048000"/>
            <a:ext cx="805029" cy="461665"/>
          </a:xfrm>
          <a:prstGeom prst="rect">
            <a:avLst/>
          </a:prstGeom>
          <a:noFill/>
        </p:spPr>
        <p:txBody>
          <a:bodyPr wrap="none" rtlCol="0">
            <a:spAutoFit/>
          </a:bodyPr>
          <a:lstStyle/>
          <a:p>
            <a:r>
              <a:rPr lang="en-US" sz="2400" dirty="0" smtClean="0"/>
              <a:t>*100</a:t>
            </a:r>
            <a:endParaRPr lang="en-US" sz="2400" dirty="0"/>
          </a:p>
        </p:txBody>
      </p:sp>
      <p:sp>
        <p:nvSpPr>
          <p:cNvPr id="17" name="TextBox 16"/>
          <p:cNvSpPr txBox="1"/>
          <p:nvPr/>
        </p:nvSpPr>
        <p:spPr>
          <a:xfrm>
            <a:off x="0" y="4267200"/>
            <a:ext cx="9324732" cy="415498"/>
          </a:xfrm>
          <a:prstGeom prst="rect">
            <a:avLst/>
          </a:prstGeom>
          <a:noFill/>
        </p:spPr>
        <p:txBody>
          <a:bodyPr wrap="none" rtlCol="0">
            <a:spAutoFit/>
          </a:bodyPr>
          <a:lstStyle/>
          <a:p>
            <a:r>
              <a:rPr lang="en-US" sz="2100" b="1" dirty="0" smtClean="0"/>
              <a:t>Where Reference year equivalent = Reference year energy use * production factor</a:t>
            </a:r>
            <a:endParaRPr lang="en-US" sz="2100" b="1" dirty="0"/>
          </a:p>
        </p:txBody>
      </p:sp>
      <p:sp>
        <p:nvSpPr>
          <p:cNvPr id="18" name="TextBox 17"/>
          <p:cNvSpPr txBox="1"/>
          <p:nvPr/>
        </p:nvSpPr>
        <p:spPr>
          <a:xfrm>
            <a:off x="42854" y="5105400"/>
            <a:ext cx="9101146" cy="1061829"/>
          </a:xfrm>
          <a:prstGeom prst="rect">
            <a:avLst/>
          </a:prstGeom>
          <a:noFill/>
        </p:spPr>
        <p:txBody>
          <a:bodyPr wrap="none" rtlCol="0">
            <a:spAutoFit/>
          </a:bodyPr>
          <a:lstStyle/>
          <a:p>
            <a:r>
              <a:rPr lang="en-US" sz="2100" b="1" i="1" dirty="0" smtClean="0">
                <a:solidFill>
                  <a:srgbClr val="0000CC"/>
                </a:solidFill>
              </a:rPr>
              <a:t>Definition for Reference year equivalent:- </a:t>
            </a:r>
            <a:r>
              <a:rPr lang="en-US" sz="2100" b="1" i="1" dirty="0" smtClean="0">
                <a:solidFill>
                  <a:srgbClr val="00B050"/>
                </a:solidFill>
              </a:rPr>
              <a:t>Reference year energy use that would</a:t>
            </a:r>
          </a:p>
          <a:p>
            <a:r>
              <a:rPr lang="en-US" sz="2100" b="1" i="1" dirty="0" smtClean="0">
                <a:solidFill>
                  <a:srgbClr val="00B050"/>
                </a:solidFill>
              </a:rPr>
              <a:t>Have been used to produce the current year’s production output may be called </a:t>
            </a:r>
          </a:p>
          <a:p>
            <a:r>
              <a:rPr lang="en-US" sz="2100" b="1" i="1" dirty="0" smtClean="0">
                <a:solidFill>
                  <a:srgbClr val="00B050"/>
                </a:solidFill>
              </a:rPr>
              <a:t>As reference year equivalent.</a:t>
            </a:r>
            <a:endParaRPr lang="en-US" sz="2100" b="1" i="1" dirty="0">
              <a:solidFill>
                <a:srgbClr val="00B05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If the energy performance is high greater the improvement.</a:t>
            </a:r>
          </a:p>
          <a:p>
            <a:r>
              <a:rPr lang="en-US" dirty="0" smtClean="0"/>
              <a:t>PEP is directly proportional to improvement in energy management.</a:t>
            </a:r>
            <a:endParaRPr lang="en-US" dirty="0"/>
          </a:p>
        </p:txBody>
      </p:sp>
      <p:sp>
        <p:nvSpPr>
          <p:cNvPr id="6" name="Slide Number Placeholder 5"/>
          <p:cNvSpPr>
            <a:spLocks noGrp="1"/>
          </p:cNvSpPr>
          <p:nvPr>
            <p:ph type="sldNum" sz="quarter" idx="12"/>
          </p:nvPr>
        </p:nvSpPr>
        <p:spPr/>
        <p:txBody>
          <a:bodyPr/>
          <a:lstStyle/>
          <a:p>
            <a:fld id="{63F6364C-5E98-4953-9B67-EF2B53DD04A5}" type="slidenum">
              <a:rPr lang="en-US" smtClean="0"/>
              <a:pPr/>
              <a:t>27</a:t>
            </a:fld>
            <a:endParaRPr lang="en-US"/>
          </a:p>
        </p:txBody>
      </p:sp>
      <p:sp>
        <p:nvSpPr>
          <p:cNvPr id="7" name="Title 1"/>
          <p:cNvSpPr>
            <a:spLocks noGrp="1"/>
          </p:cNvSpPr>
          <p:nvPr>
            <p:ph type="title"/>
          </p:nvPr>
        </p:nvSpPr>
        <p:spPr>
          <a:xfrm>
            <a:off x="457200" y="274638"/>
            <a:ext cx="8229600" cy="1143000"/>
          </a:xfrm>
        </p:spPr>
        <p:txBody>
          <a:bodyPr/>
          <a:lstStyle/>
          <a:p>
            <a:pPr algn="l"/>
            <a:r>
              <a:rPr lang="en-US" b="1" dirty="0" smtClean="0">
                <a:solidFill>
                  <a:srgbClr val="C00000"/>
                </a:solidFill>
              </a:rPr>
              <a:t>Plant Energy Performance</a:t>
            </a:r>
            <a:endParaRPr lang="en-US" b="1" dirty="0">
              <a:solidFill>
                <a:srgbClr val="C0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It is the ratio of production in the current year to that in the reference year.</a:t>
            </a:r>
          </a:p>
          <a:p>
            <a:r>
              <a:rPr lang="en-US" dirty="0" smtClean="0"/>
              <a:t>Production factor= Current years production</a:t>
            </a:r>
          </a:p>
          <a:p>
            <a:pPr>
              <a:buNone/>
            </a:pPr>
            <a:r>
              <a:rPr lang="en-US" dirty="0" smtClean="0"/>
              <a:t>                                    Reference years production</a:t>
            </a:r>
          </a:p>
          <a:p>
            <a:r>
              <a:rPr lang="en-US" dirty="0" smtClean="0"/>
              <a:t>The production factor is used to determine the energy that would have been required to produce this years production output if the plant had operated in the same way as it did in the reference year.</a:t>
            </a:r>
            <a:endParaRPr lang="en-US" dirty="0"/>
          </a:p>
        </p:txBody>
      </p:sp>
      <p:sp>
        <p:nvSpPr>
          <p:cNvPr id="6" name="Slide Number Placeholder 5"/>
          <p:cNvSpPr>
            <a:spLocks noGrp="1"/>
          </p:cNvSpPr>
          <p:nvPr>
            <p:ph type="sldNum" sz="quarter" idx="12"/>
          </p:nvPr>
        </p:nvSpPr>
        <p:spPr/>
        <p:txBody>
          <a:bodyPr/>
          <a:lstStyle/>
          <a:p>
            <a:fld id="{63F6364C-5E98-4953-9B67-EF2B53DD04A5}" type="slidenum">
              <a:rPr lang="en-US" smtClean="0"/>
              <a:pPr/>
              <a:t>28</a:t>
            </a:fld>
            <a:endParaRPr lang="en-US"/>
          </a:p>
        </p:txBody>
      </p:sp>
      <p:sp>
        <p:nvSpPr>
          <p:cNvPr id="7" name="Title 1"/>
          <p:cNvSpPr>
            <a:spLocks noGrp="1"/>
          </p:cNvSpPr>
          <p:nvPr>
            <p:ph type="title"/>
          </p:nvPr>
        </p:nvSpPr>
        <p:spPr>
          <a:xfrm>
            <a:off x="457200" y="274638"/>
            <a:ext cx="8229600" cy="1143000"/>
          </a:xfrm>
        </p:spPr>
        <p:txBody>
          <a:bodyPr/>
          <a:lstStyle/>
          <a:p>
            <a:pPr algn="l"/>
            <a:r>
              <a:rPr lang="en-US" b="1" dirty="0" smtClean="0">
                <a:solidFill>
                  <a:srgbClr val="C00000"/>
                </a:solidFill>
              </a:rPr>
              <a:t>Production Factor</a:t>
            </a:r>
            <a:endParaRPr lang="en-US" b="1" dirty="0">
              <a:solidFill>
                <a:srgbClr val="C00000"/>
              </a:solidFill>
            </a:endParaRPr>
          </a:p>
        </p:txBody>
      </p:sp>
      <p:cxnSp>
        <p:nvCxnSpPr>
          <p:cNvPr id="9" name="Straight Connector 8"/>
          <p:cNvCxnSpPr/>
          <p:nvPr/>
        </p:nvCxnSpPr>
        <p:spPr>
          <a:xfrm>
            <a:off x="4038600" y="3124200"/>
            <a:ext cx="4191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i="1" dirty="0" smtClean="0">
                <a:solidFill>
                  <a:srgbClr val="0000CC"/>
                </a:solidFill>
              </a:rPr>
              <a:t>1.Explain energy performance &amp; power flow concept. (June/</a:t>
            </a:r>
            <a:r>
              <a:rPr lang="en-US" b="1" i="1" dirty="0" err="1" smtClean="0">
                <a:solidFill>
                  <a:srgbClr val="0000CC"/>
                </a:solidFill>
              </a:rPr>
              <a:t>july</a:t>
            </a:r>
            <a:r>
              <a:rPr lang="en-US" b="1" i="1" dirty="0" smtClean="0">
                <a:solidFill>
                  <a:srgbClr val="0000CC"/>
                </a:solidFill>
              </a:rPr>
              <a:t> 2014, 08 Marks)</a:t>
            </a:r>
          </a:p>
          <a:p>
            <a:pPr>
              <a:buNone/>
            </a:pPr>
            <a:r>
              <a:rPr lang="en-US" b="1" i="1" dirty="0" smtClean="0">
                <a:solidFill>
                  <a:srgbClr val="0000CC"/>
                </a:solidFill>
              </a:rPr>
              <a:t>2. What is Plant Energy Performance (PEP)? Define the production factor. (Dec 2010, 05 Marks) </a:t>
            </a:r>
            <a:endParaRPr lang="en-US" b="1" i="1" dirty="0">
              <a:solidFill>
                <a:srgbClr val="0000CC"/>
              </a:solidFill>
            </a:endParaRPr>
          </a:p>
        </p:txBody>
      </p:sp>
      <p:sp>
        <p:nvSpPr>
          <p:cNvPr id="6" name="Slide Number Placeholder 5"/>
          <p:cNvSpPr>
            <a:spLocks noGrp="1"/>
          </p:cNvSpPr>
          <p:nvPr>
            <p:ph type="sldNum" sz="quarter" idx="12"/>
          </p:nvPr>
        </p:nvSpPr>
        <p:spPr/>
        <p:txBody>
          <a:bodyPr/>
          <a:lstStyle/>
          <a:p>
            <a:fld id="{63F6364C-5E98-4953-9B67-EF2B53DD04A5}" type="slidenum">
              <a:rPr lang="en-US" smtClean="0"/>
              <a:pPr/>
              <a:t>29</a:t>
            </a:fld>
            <a:endParaRPr lang="en-US"/>
          </a:p>
        </p:txBody>
      </p:sp>
      <p:sp>
        <p:nvSpPr>
          <p:cNvPr id="7" name="Title 1"/>
          <p:cNvSpPr>
            <a:spLocks noGrp="1"/>
          </p:cNvSpPr>
          <p:nvPr>
            <p:ph type="title"/>
          </p:nvPr>
        </p:nvSpPr>
        <p:spPr>
          <a:xfrm>
            <a:off x="457200" y="274638"/>
            <a:ext cx="8229600" cy="1143000"/>
          </a:xfrm>
        </p:spPr>
        <p:txBody>
          <a:bodyPr/>
          <a:lstStyle/>
          <a:p>
            <a:pPr algn="l"/>
            <a:r>
              <a:rPr lang="en-US" b="1" dirty="0" smtClean="0">
                <a:solidFill>
                  <a:srgbClr val="C00000"/>
                </a:solidFill>
              </a:rPr>
              <a:t>Review Questions</a:t>
            </a:r>
            <a:endParaRPr lang="en-US" b="1" dirty="0">
              <a:solidFill>
                <a:srgbClr val="C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To study the various components of </a:t>
            </a:r>
            <a:r>
              <a:rPr lang="en-US" b="1" i="1" dirty="0" smtClean="0">
                <a:solidFill>
                  <a:srgbClr val="00B050"/>
                </a:solidFill>
              </a:rPr>
              <a:t>power triangle</a:t>
            </a:r>
            <a:r>
              <a:rPr lang="en-US" b="1" i="1" dirty="0" smtClean="0"/>
              <a:t>.</a:t>
            </a:r>
          </a:p>
          <a:p>
            <a:r>
              <a:rPr lang="en-US" dirty="0" smtClean="0"/>
              <a:t>To analyze the importance of </a:t>
            </a:r>
            <a:r>
              <a:rPr lang="en-US" b="1" i="1" dirty="0" smtClean="0">
                <a:solidFill>
                  <a:srgbClr val="00B050"/>
                </a:solidFill>
              </a:rPr>
              <a:t>Motor Horse Power(HP)</a:t>
            </a:r>
            <a:r>
              <a:rPr lang="en-US" dirty="0" smtClean="0"/>
              <a:t>.</a:t>
            </a:r>
            <a:endParaRPr lang="en-US" b="1" i="1" dirty="0" smtClean="0">
              <a:solidFill>
                <a:srgbClr val="00B050"/>
              </a:solidFill>
            </a:endParaRPr>
          </a:p>
          <a:p>
            <a:r>
              <a:rPr lang="en-US" dirty="0" smtClean="0"/>
              <a:t>To</a:t>
            </a:r>
            <a:r>
              <a:rPr lang="en-US" b="1" i="1" dirty="0" smtClean="0">
                <a:solidFill>
                  <a:srgbClr val="00B050"/>
                </a:solidFill>
              </a:rPr>
              <a:t> analyze power flow diagram </a:t>
            </a:r>
            <a:r>
              <a:rPr lang="en-US" dirty="0" smtClean="0"/>
              <a:t>of AC power system.</a:t>
            </a:r>
          </a:p>
          <a:p>
            <a:r>
              <a:rPr lang="en-US" dirty="0" smtClean="0"/>
              <a:t>To understand </a:t>
            </a:r>
            <a:r>
              <a:rPr lang="en-US" b="1" i="1" dirty="0" smtClean="0">
                <a:solidFill>
                  <a:srgbClr val="00B050"/>
                </a:solidFill>
              </a:rPr>
              <a:t>Power flow concept</a:t>
            </a:r>
            <a:r>
              <a:rPr lang="en-US" dirty="0" smtClean="0"/>
              <a:t>.</a:t>
            </a:r>
          </a:p>
          <a:p>
            <a:r>
              <a:rPr lang="en-US" dirty="0" smtClean="0"/>
              <a:t>To learn what is </a:t>
            </a:r>
            <a:r>
              <a:rPr lang="en-US" b="1" i="1" dirty="0" smtClean="0">
                <a:solidFill>
                  <a:srgbClr val="00B050"/>
                </a:solidFill>
              </a:rPr>
              <a:t>Plant Energy Performance (PEP)</a:t>
            </a:r>
            <a:r>
              <a:rPr lang="en-US" dirty="0" smtClean="0"/>
              <a:t>.</a:t>
            </a:r>
          </a:p>
          <a:p>
            <a:r>
              <a:rPr lang="en-US" dirty="0" smtClean="0"/>
              <a:t>To learn about </a:t>
            </a:r>
            <a:r>
              <a:rPr lang="en-US" b="1" i="1" dirty="0" smtClean="0">
                <a:solidFill>
                  <a:srgbClr val="00B050"/>
                </a:solidFill>
              </a:rPr>
              <a:t>Product Factor</a:t>
            </a:r>
            <a:r>
              <a:rPr lang="en-US" dirty="0" smtClean="0"/>
              <a:t>.</a:t>
            </a:r>
            <a:endParaRPr lang="en-US" b="1" i="1" dirty="0" smtClean="0">
              <a:solidFill>
                <a:srgbClr val="00B050"/>
              </a:solidFill>
            </a:endParaRPr>
          </a:p>
          <a:p>
            <a:endParaRPr lang="en-US" dirty="0" smtClean="0"/>
          </a:p>
          <a:p>
            <a:endParaRPr lang="en-US" dirty="0" smtClean="0"/>
          </a:p>
          <a:p>
            <a:endParaRPr lang="en-US" dirty="0" smtClean="0"/>
          </a:p>
          <a:p>
            <a:endParaRPr lang="en-US" dirty="0" smtClean="0"/>
          </a:p>
          <a:p>
            <a:endParaRPr lang="en-US" dirty="0" smtClean="0"/>
          </a:p>
          <a:p>
            <a:pPr>
              <a:buNone/>
            </a:pPr>
            <a:endParaRPr lang="en-US" dirty="0" smtClean="0"/>
          </a:p>
          <a:p>
            <a:endParaRPr lang="en-US" b="1" i="1" dirty="0" smtClean="0">
              <a:solidFill>
                <a:srgbClr val="00B050"/>
              </a:solidFill>
            </a:endParaRPr>
          </a:p>
          <a:p>
            <a:endParaRPr lang="en-US" b="1" i="1" dirty="0">
              <a:solidFill>
                <a:srgbClr val="00B050"/>
              </a:solidFill>
            </a:endParaRPr>
          </a:p>
        </p:txBody>
      </p:sp>
      <p:sp>
        <p:nvSpPr>
          <p:cNvPr id="6" name="Slide Number Placeholder 5"/>
          <p:cNvSpPr>
            <a:spLocks noGrp="1"/>
          </p:cNvSpPr>
          <p:nvPr>
            <p:ph type="sldNum" sz="quarter" idx="12"/>
          </p:nvPr>
        </p:nvSpPr>
        <p:spPr/>
        <p:txBody>
          <a:bodyPr/>
          <a:lstStyle/>
          <a:p>
            <a:fld id="{63F6364C-5E98-4953-9B67-EF2B53DD04A5}" type="slidenum">
              <a:rPr lang="en-US" smtClean="0"/>
              <a:pPr/>
              <a:t>3</a:t>
            </a:fld>
            <a:endParaRPr lang="en-US"/>
          </a:p>
        </p:txBody>
      </p:sp>
      <p:sp>
        <p:nvSpPr>
          <p:cNvPr id="7" name="Title 1"/>
          <p:cNvSpPr>
            <a:spLocks noGrp="1"/>
          </p:cNvSpPr>
          <p:nvPr>
            <p:ph type="title"/>
          </p:nvPr>
        </p:nvSpPr>
        <p:spPr>
          <a:xfrm>
            <a:off x="457200" y="274638"/>
            <a:ext cx="8229600" cy="1143000"/>
          </a:xfrm>
        </p:spPr>
        <p:txBody>
          <a:bodyPr/>
          <a:lstStyle/>
          <a:p>
            <a:pPr algn="l"/>
            <a:r>
              <a:rPr lang="en-US" b="1" dirty="0" smtClean="0">
                <a:solidFill>
                  <a:srgbClr val="C00000"/>
                </a:solidFill>
              </a:rPr>
              <a:t>Objectives</a:t>
            </a:r>
            <a:endParaRPr lang="en-US" b="1" dirty="0">
              <a:solidFill>
                <a:srgbClr val="C000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Proper design</a:t>
            </a:r>
          </a:p>
          <a:p>
            <a:r>
              <a:rPr lang="en-US" dirty="0" smtClean="0"/>
              <a:t>Proper maintenance</a:t>
            </a:r>
          </a:p>
          <a:p>
            <a:r>
              <a:rPr lang="en-US" dirty="0" smtClean="0"/>
              <a:t>Regular inspection</a:t>
            </a:r>
          </a:p>
          <a:p>
            <a:r>
              <a:rPr lang="en-US" dirty="0" smtClean="0"/>
              <a:t>Proper lubrication</a:t>
            </a:r>
          </a:p>
          <a:p>
            <a:r>
              <a:rPr lang="en-US" dirty="0" smtClean="0"/>
              <a:t>Provide efficient lighting system</a:t>
            </a:r>
          </a:p>
          <a:p>
            <a:r>
              <a:rPr lang="en-US" dirty="0" smtClean="0"/>
              <a:t>Provide air filters</a:t>
            </a:r>
          </a:p>
          <a:p>
            <a:r>
              <a:rPr lang="en-US" dirty="0" smtClean="0"/>
              <a:t>Select high quality of equipment</a:t>
            </a:r>
          </a:p>
          <a:p>
            <a:r>
              <a:rPr lang="en-US" dirty="0" smtClean="0"/>
              <a:t>Provide good training for the employees</a:t>
            </a:r>
          </a:p>
          <a:p>
            <a:r>
              <a:rPr lang="en-US" dirty="0" smtClean="0"/>
              <a:t>Eliminate the steam leakage</a:t>
            </a:r>
          </a:p>
          <a:p>
            <a:r>
              <a:rPr lang="en-US" dirty="0" smtClean="0"/>
              <a:t>“Task in energy use”</a:t>
            </a:r>
          </a:p>
          <a:p>
            <a:endParaRPr lang="en-US" dirty="0" smtClean="0"/>
          </a:p>
          <a:p>
            <a:endParaRPr lang="en-US" dirty="0"/>
          </a:p>
        </p:txBody>
      </p:sp>
      <p:sp>
        <p:nvSpPr>
          <p:cNvPr id="6" name="Slide Number Placeholder 5"/>
          <p:cNvSpPr>
            <a:spLocks noGrp="1"/>
          </p:cNvSpPr>
          <p:nvPr>
            <p:ph type="sldNum" sz="quarter" idx="12"/>
          </p:nvPr>
        </p:nvSpPr>
        <p:spPr/>
        <p:txBody>
          <a:bodyPr/>
          <a:lstStyle/>
          <a:p>
            <a:fld id="{63F6364C-5E98-4953-9B67-EF2B53DD04A5}" type="slidenum">
              <a:rPr lang="en-US" smtClean="0"/>
              <a:pPr/>
              <a:t>30</a:t>
            </a:fld>
            <a:endParaRPr lang="en-US"/>
          </a:p>
        </p:txBody>
      </p:sp>
      <p:sp>
        <p:nvSpPr>
          <p:cNvPr id="7" name="Title 1"/>
          <p:cNvSpPr>
            <a:spLocks noGrp="1"/>
          </p:cNvSpPr>
          <p:nvPr>
            <p:ph type="title"/>
          </p:nvPr>
        </p:nvSpPr>
        <p:spPr>
          <a:xfrm>
            <a:off x="457200" y="274638"/>
            <a:ext cx="8229600" cy="1143000"/>
          </a:xfrm>
        </p:spPr>
        <p:txBody>
          <a:bodyPr>
            <a:normAutofit fontScale="90000"/>
          </a:bodyPr>
          <a:lstStyle/>
          <a:p>
            <a:pPr algn="l"/>
            <a:r>
              <a:rPr lang="en-US" b="1" dirty="0" smtClean="0">
                <a:solidFill>
                  <a:srgbClr val="C00000"/>
                </a:solidFill>
              </a:rPr>
              <a:t>How to maximize the system efficiency???????????</a:t>
            </a:r>
            <a:endParaRPr lang="en-US" b="1" dirty="0">
              <a:solidFill>
                <a:srgbClr val="C0000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3F6364C-5E98-4953-9B67-EF2B53DD04A5}" type="slidenum">
              <a:rPr lang="en-US" smtClean="0"/>
              <a:pPr/>
              <a:t>31</a:t>
            </a:fld>
            <a:endParaRPr lang="en-US"/>
          </a:p>
        </p:txBody>
      </p:sp>
      <p:pic>
        <p:nvPicPr>
          <p:cNvPr id="3074" name="Picture 2" descr="C:\Users\Administrator\Desktop\images.jpg"/>
          <p:cNvPicPr>
            <a:picLocks noChangeAspect="1" noChangeArrowheads="1"/>
          </p:cNvPicPr>
          <p:nvPr/>
        </p:nvPicPr>
        <p:blipFill>
          <a:blip r:embed="rId2"/>
          <a:srcRect/>
          <a:stretch>
            <a:fillRect/>
          </a:stretch>
        </p:blipFill>
        <p:spPr bwMode="auto">
          <a:xfrm>
            <a:off x="685800" y="533400"/>
            <a:ext cx="7149604" cy="4757737"/>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rgbClr val="C00000"/>
                </a:solidFill>
              </a:rPr>
              <a:t>Power Triangle</a:t>
            </a:r>
            <a:endParaRPr lang="en-US" b="1" dirty="0">
              <a:solidFill>
                <a:srgbClr val="C00000"/>
              </a:solidFill>
            </a:endParaRPr>
          </a:p>
        </p:txBody>
      </p:sp>
      <p:sp>
        <p:nvSpPr>
          <p:cNvPr id="3" name="Content Placeholder 2"/>
          <p:cNvSpPr>
            <a:spLocks noGrp="1"/>
          </p:cNvSpPr>
          <p:nvPr>
            <p:ph idx="1"/>
          </p:nvPr>
        </p:nvSpPr>
        <p:spPr/>
        <p:txBody>
          <a:bodyPr/>
          <a:lstStyle/>
          <a:p>
            <a:pPr>
              <a:buNone/>
            </a:pPr>
            <a:r>
              <a:rPr lang="en-US" b="1" i="1" dirty="0" smtClean="0">
                <a:solidFill>
                  <a:srgbClr val="0000CC"/>
                </a:solidFill>
              </a:rPr>
              <a:t>Why power triangle?</a:t>
            </a:r>
          </a:p>
          <a:p>
            <a:r>
              <a:rPr lang="en-US" dirty="0" smtClean="0"/>
              <a:t>To </a:t>
            </a:r>
            <a:r>
              <a:rPr lang="en-US" b="1" i="1" dirty="0" smtClean="0">
                <a:solidFill>
                  <a:srgbClr val="00B050"/>
                </a:solidFill>
              </a:rPr>
              <a:t>calculate &amp; analyze </a:t>
            </a:r>
            <a:r>
              <a:rPr lang="en-US" dirty="0" smtClean="0"/>
              <a:t>the total power requirement of a load.</a:t>
            </a:r>
          </a:p>
          <a:p>
            <a:r>
              <a:rPr lang="en-US" dirty="0" smtClean="0"/>
              <a:t>To calculate the </a:t>
            </a:r>
            <a:r>
              <a:rPr lang="en-US" b="1" i="1" dirty="0" smtClean="0">
                <a:solidFill>
                  <a:srgbClr val="00B050"/>
                </a:solidFill>
              </a:rPr>
              <a:t>power factor </a:t>
            </a:r>
            <a:r>
              <a:rPr lang="en-US" dirty="0" smtClean="0"/>
              <a:t>of a load.</a:t>
            </a:r>
            <a:endParaRPr lang="en-US" dirty="0"/>
          </a:p>
        </p:txBody>
      </p:sp>
      <p:sp>
        <p:nvSpPr>
          <p:cNvPr id="6" name="Slide Number Placeholder 5"/>
          <p:cNvSpPr>
            <a:spLocks noGrp="1"/>
          </p:cNvSpPr>
          <p:nvPr>
            <p:ph type="sldNum" sz="quarter" idx="12"/>
          </p:nvPr>
        </p:nvSpPr>
        <p:spPr/>
        <p:txBody>
          <a:bodyPr/>
          <a:lstStyle/>
          <a:p>
            <a:fld id="{63F6364C-5E98-4953-9B67-EF2B53DD04A5}"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i="1" dirty="0" smtClean="0">
                <a:solidFill>
                  <a:srgbClr val="0000CC"/>
                </a:solidFill>
              </a:rPr>
              <a:t>Importance of power triangle</a:t>
            </a:r>
          </a:p>
          <a:p>
            <a:r>
              <a:rPr lang="en-US" dirty="0" smtClean="0"/>
              <a:t>80% of industrial loads have </a:t>
            </a:r>
            <a:r>
              <a:rPr lang="en-US" b="1" i="1" dirty="0" smtClean="0">
                <a:solidFill>
                  <a:srgbClr val="00B050"/>
                </a:solidFill>
              </a:rPr>
              <a:t>inductive nature</a:t>
            </a:r>
          </a:p>
          <a:p>
            <a:r>
              <a:rPr lang="en-US" dirty="0" smtClean="0"/>
              <a:t>Total power requirement of the load includes Resistive part and inductive part (Two-components)</a:t>
            </a:r>
          </a:p>
          <a:p>
            <a:r>
              <a:rPr lang="en-US" dirty="0" smtClean="0"/>
              <a:t>It is not possible to add two components directly</a:t>
            </a:r>
          </a:p>
          <a:p>
            <a:r>
              <a:rPr lang="en-US" dirty="0" smtClean="0"/>
              <a:t>Power triangle is required for this condition.</a:t>
            </a:r>
            <a:endParaRPr lang="en-US" dirty="0"/>
          </a:p>
        </p:txBody>
      </p:sp>
      <p:sp>
        <p:nvSpPr>
          <p:cNvPr id="6" name="Slide Number Placeholder 5"/>
          <p:cNvSpPr>
            <a:spLocks noGrp="1"/>
          </p:cNvSpPr>
          <p:nvPr>
            <p:ph type="sldNum" sz="quarter" idx="12"/>
          </p:nvPr>
        </p:nvSpPr>
        <p:spPr/>
        <p:txBody>
          <a:bodyPr/>
          <a:lstStyle/>
          <a:p>
            <a:fld id="{63F6364C-5E98-4953-9B67-EF2B53DD04A5}" type="slidenum">
              <a:rPr lang="en-US" smtClean="0"/>
              <a:pPr/>
              <a:t>5</a:t>
            </a:fld>
            <a:endParaRPr lang="en-US"/>
          </a:p>
        </p:txBody>
      </p:sp>
      <p:sp>
        <p:nvSpPr>
          <p:cNvPr id="7" name="Title 1"/>
          <p:cNvSpPr>
            <a:spLocks noGrp="1"/>
          </p:cNvSpPr>
          <p:nvPr>
            <p:ph type="title"/>
          </p:nvPr>
        </p:nvSpPr>
        <p:spPr>
          <a:xfrm>
            <a:off x="457200" y="274638"/>
            <a:ext cx="8229600" cy="1143000"/>
          </a:xfrm>
        </p:spPr>
        <p:txBody>
          <a:bodyPr/>
          <a:lstStyle/>
          <a:p>
            <a:pPr algn="l"/>
            <a:r>
              <a:rPr lang="en-US" b="1" dirty="0" smtClean="0">
                <a:solidFill>
                  <a:srgbClr val="C00000"/>
                </a:solidFill>
              </a:rPr>
              <a:t>Power Triangle</a:t>
            </a:r>
            <a:endParaRPr lang="en-US" b="1" dirty="0">
              <a:solidFill>
                <a:srgbClr val="C0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i="1" dirty="0" smtClean="0">
                <a:solidFill>
                  <a:srgbClr val="0000CC"/>
                </a:solidFill>
              </a:rPr>
              <a:t>Importance of power triangle</a:t>
            </a:r>
          </a:p>
          <a:p>
            <a:pPr>
              <a:buNone/>
            </a:pPr>
            <a:endParaRPr lang="en-US" dirty="0"/>
          </a:p>
        </p:txBody>
      </p:sp>
      <p:sp>
        <p:nvSpPr>
          <p:cNvPr id="6" name="Slide Number Placeholder 5"/>
          <p:cNvSpPr>
            <a:spLocks noGrp="1"/>
          </p:cNvSpPr>
          <p:nvPr>
            <p:ph type="sldNum" sz="quarter" idx="12"/>
          </p:nvPr>
        </p:nvSpPr>
        <p:spPr/>
        <p:txBody>
          <a:bodyPr/>
          <a:lstStyle/>
          <a:p>
            <a:fld id="{63F6364C-5E98-4953-9B67-EF2B53DD04A5}" type="slidenum">
              <a:rPr lang="en-US" smtClean="0"/>
              <a:pPr/>
              <a:t>6</a:t>
            </a:fld>
            <a:endParaRPr lang="en-US"/>
          </a:p>
        </p:txBody>
      </p:sp>
      <p:sp>
        <p:nvSpPr>
          <p:cNvPr id="7" name="Title 1"/>
          <p:cNvSpPr>
            <a:spLocks noGrp="1"/>
          </p:cNvSpPr>
          <p:nvPr>
            <p:ph type="title"/>
          </p:nvPr>
        </p:nvSpPr>
        <p:spPr>
          <a:xfrm>
            <a:off x="457200" y="274638"/>
            <a:ext cx="8229600" cy="1143000"/>
          </a:xfrm>
        </p:spPr>
        <p:txBody>
          <a:bodyPr/>
          <a:lstStyle/>
          <a:p>
            <a:pPr algn="l"/>
            <a:r>
              <a:rPr lang="en-US" b="1" dirty="0" smtClean="0">
                <a:solidFill>
                  <a:srgbClr val="C00000"/>
                </a:solidFill>
              </a:rPr>
              <a:t>Power Triangle</a:t>
            </a:r>
            <a:endParaRPr lang="en-US" b="1" dirty="0">
              <a:solidFill>
                <a:srgbClr val="C00000"/>
              </a:solidFill>
            </a:endParaRPr>
          </a:p>
        </p:txBody>
      </p:sp>
      <p:grpSp>
        <p:nvGrpSpPr>
          <p:cNvPr id="22" name="Group 21"/>
          <p:cNvGrpSpPr/>
          <p:nvPr/>
        </p:nvGrpSpPr>
        <p:grpSpPr>
          <a:xfrm>
            <a:off x="533400" y="2373868"/>
            <a:ext cx="8229600" cy="3645932"/>
            <a:chOff x="914400" y="2057400"/>
            <a:chExt cx="8229600" cy="3645932"/>
          </a:xfrm>
        </p:grpSpPr>
        <p:pic>
          <p:nvPicPr>
            <p:cNvPr id="9" name="Picture 2"/>
            <p:cNvPicPr>
              <a:picLocks noChangeAspect="1" noChangeArrowheads="1"/>
            </p:cNvPicPr>
            <p:nvPr/>
          </p:nvPicPr>
          <p:blipFill>
            <a:blip r:embed="rId2"/>
            <a:srcRect/>
            <a:stretch>
              <a:fillRect/>
            </a:stretch>
          </p:blipFill>
          <p:spPr bwMode="auto">
            <a:xfrm>
              <a:off x="914400" y="2743200"/>
              <a:ext cx="2514600" cy="2017528"/>
            </a:xfrm>
            <a:prstGeom prst="rect">
              <a:avLst/>
            </a:prstGeom>
            <a:noFill/>
            <a:ln w="9525">
              <a:noFill/>
              <a:miter lim="800000"/>
              <a:headEnd/>
              <a:tailEnd/>
            </a:ln>
            <a:effectLst/>
          </p:spPr>
        </p:pic>
        <p:sp>
          <p:nvSpPr>
            <p:cNvPr id="11" name="Right Arrow 10"/>
            <p:cNvSpPr/>
            <p:nvPr/>
          </p:nvSpPr>
          <p:spPr>
            <a:xfrm>
              <a:off x="3657600" y="3200400"/>
              <a:ext cx="1371600" cy="457200"/>
            </a:xfrm>
            <a:prstGeom prst="rightArrow">
              <a:avLst/>
            </a:prstGeom>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2514600" y="2057400"/>
              <a:ext cx="4419600" cy="369332"/>
            </a:xfrm>
            <a:prstGeom prst="rect">
              <a:avLst/>
            </a:prstGeom>
            <a:noFill/>
          </p:spPr>
          <p:txBody>
            <a:bodyPr wrap="square" rtlCol="0">
              <a:spAutoFit/>
            </a:bodyPr>
            <a:lstStyle/>
            <a:p>
              <a:r>
                <a:rPr lang="en-US" dirty="0" smtClean="0"/>
                <a:t>Multiply by V for each components</a:t>
              </a:r>
              <a:endParaRPr lang="en-US" dirty="0"/>
            </a:p>
          </p:txBody>
        </p:sp>
        <p:cxnSp>
          <p:nvCxnSpPr>
            <p:cNvPr id="14" name="Straight Arrow Connector 13"/>
            <p:cNvCxnSpPr/>
            <p:nvPr/>
          </p:nvCxnSpPr>
          <p:spPr>
            <a:xfrm rot="5400000">
              <a:off x="3657600" y="2819400"/>
              <a:ext cx="914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029" name="Picture 5"/>
            <p:cNvPicPr>
              <a:picLocks noChangeAspect="1" noChangeArrowheads="1"/>
            </p:cNvPicPr>
            <p:nvPr/>
          </p:nvPicPr>
          <p:blipFill>
            <a:blip r:embed="rId3"/>
            <a:srcRect/>
            <a:stretch>
              <a:fillRect/>
            </a:stretch>
          </p:blipFill>
          <p:spPr bwMode="auto">
            <a:xfrm>
              <a:off x="5270113" y="2667000"/>
              <a:ext cx="3873887" cy="2190750"/>
            </a:xfrm>
            <a:prstGeom prst="rect">
              <a:avLst/>
            </a:prstGeom>
            <a:noFill/>
            <a:ln w="9525">
              <a:noFill/>
              <a:miter lim="800000"/>
              <a:headEnd/>
              <a:tailEnd/>
            </a:ln>
            <a:effectLst/>
          </p:spPr>
        </p:pic>
        <p:sp>
          <p:nvSpPr>
            <p:cNvPr id="17" name="TextBox 16"/>
            <p:cNvSpPr txBox="1"/>
            <p:nvPr/>
          </p:nvSpPr>
          <p:spPr>
            <a:xfrm>
              <a:off x="1219200" y="5334000"/>
              <a:ext cx="1696426" cy="369332"/>
            </a:xfrm>
            <a:prstGeom prst="rect">
              <a:avLst/>
            </a:prstGeom>
            <a:noFill/>
          </p:spPr>
          <p:txBody>
            <a:bodyPr wrap="none" rtlCol="0">
              <a:spAutoFit/>
            </a:bodyPr>
            <a:lstStyle/>
            <a:p>
              <a:r>
                <a:rPr lang="en-US" b="1" dirty="0" smtClean="0"/>
                <a:t>Current triangle</a:t>
              </a:r>
              <a:endParaRPr lang="en-US" b="1" dirty="0"/>
            </a:p>
          </p:txBody>
        </p:sp>
        <p:sp>
          <p:nvSpPr>
            <p:cNvPr id="18" name="TextBox 17"/>
            <p:cNvSpPr txBox="1"/>
            <p:nvPr/>
          </p:nvSpPr>
          <p:spPr>
            <a:xfrm>
              <a:off x="6553200" y="5257800"/>
              <a:ext cx="1586653" cy="369332"/>
            </a:xfrm>
            <a:prstGeom prst="rect">
              <a:avLst/>
            </a:prstGeom>
            <a:noFill/>
          </p:spPr>
          <p:txBody>
            <a:bodyPr wrap="none" rtlCol="0">
              <a:spAutoFit/>
            </a:bodyPr>
            <a:lstStyle/>
            <a:p>
              <a:r>
                <a:rPr lang="en-US" b="1" dirty="0" smtClean="0"/>
                <a:t>power triangle</a:t>
              </a:r>
              <a:endParaRPr lang="en-US" b="1" dirty="0"/>
            </a:p>
          </p:txBody>
        </p:sp>
      </p:grpSp>
      <p:sp>
        <p:nvSpPr>
          <p:cNvPr id="19" name="TextBox 18"/>
          <p:cNvSpPr txBox="1"/>
          <p:nvPr/>
        </p:nvSpPr>
        <p:spPr>
          <a:xfrm>
            <a:off x="5410200" y="2667000"/>
            <a:ext cx="336952" cy="369332"/>
          </a:xfrm>
          <a:prstGeom prst="rect">
            <a:avLst/>
          </a:prstGeom>
          <a:noFill/>
        </p:spPr>
        <p:txBody>
          <a:bodyPr wrap="none" rtlCol="0">
            <a:spAutoFit/>
          </a:bodyPr>
          <a:lstStyle/>
          <a:p>
            <a:r>
              <a:rPr lang="en-US" dirty="0" smtClean="0"/>
              <a:t>O</a:t>
            </a:r>
            <a:endParaRPr lang="en-US" dirty="0"/>
          </a:p>
        </p:txBody>
      </p:sp>
      <p:sp>
        <p:nvSpPr>
          <p:cNvPr id="20" name="TextBox 19"/>
          <p:cNvSpPr txBox="1"/>
          <p:nvPr/>
        </p:nvSpPr>
        <p:spPr>
          <a:xfrm>
            <a:off x="8229600" y="2678668"/>
            <a:ext cx="317716" cy="369332"/>
          </a:xfrm>
          <a:prstGeom prst="rect">
            <a:avLst/>
          </a:prstGeom>
          <a:noFill/>
        </p:spPr>
        <p:txBody>
          <a:bodyPr wrap="none" rtlCol="0">
            <a:spAutoFit/>
          </a:bodyPr>
          <a:lstStyle/>
          <a:p>
            <a:r>
              <a:rPr lang="en-US" dirty="0" smtClean="0"/>
              <a:t>A</a:t>
            </a:r>
            <a:endParaRPr lang="en-US" dirty="0"/>
          </a:p>
        </p:txBody>
      </p:sp>
      <p:sp>
        <p:nvSpPr>
          <p:cNvPr id="21" name="TextBox 20"/>
          <p:cNvSpPr txBox="1"/>
          <p:nvPr/>
        </p:nvSpPr>
        <p:spPr>
          <a:xfrm>
            <a:off x="8224700" y="4724400"/>
            <a:ext cx="309700" cy="369332"/>
          </a:xfrm>
          <a:prstGeom prst="rect">
            <a:avLst/>
          </a:prstGeom>
          <a:noFill/>
        </p:spPr>
        <p:txBody>
          <a:bodyPr wrap="none" rtlCol="0">
            <a:spAutoFit/>
          </a:bodyPr>
          <a:lstStyle/>
          <a:p>
            <a:r>
              <a:rPr lang="en-US" dirty="0" smtClean="0"/>
              <a:t>B</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i="1" dirty="0" smtClean="0">
                <a:solidFill>
                  <a:srgbClr val="0000CC"/>
                </a:solidFill>
              </a:rPr>
              <a:t>Importance of power triangle</a:t>
            </a:r>
          </a:p>
          <a:p>
            <a:r>
              <a:rPr lang="en-US" dirty="0" smtClean="0"/>
              <a:t>OA=VI </a:t>
            </a:r>
            <a:r>
              <a:rPr lang="en-US" dirty="0" err="1" smtClean="0"/>
              <a:t>cosφ</a:t>
            </a:r>
            <a:r>
              <a:rPr lang="en-US" dirty="0" smtClean="0"/>
              <a:t> and represents the </a:t>
            </a:r>
            <a:r>
              <a:rPr lang="en-US" b="1" i="1" dirty="0" smtClean="0">
                <a:solidFill>
                  <a:srgbClr val="00B050"/>
                </a:solidFill>
              </a:rPr>
              <a:t>active power or Real power or True power</a:t>
            </a:r>
            <a:r>
              <a:rPr lang="en-US" dirty="0" smtClean="0"/>
              <a:t> in watts or kW.</a:t>
            </a:r>
          </a:p>
          <a:p>
            <a:r>
              <a:rPr lang="en-US" dirty="0" smtClean="0"/>
              <a:t>AB =VI </a:t>
            </a:r>
            <a:r>
              <a:rPr lang="en-US" dirty="0" err="1" smtClean="0"/>
              <a:t>sinφ</a:t>
            </a:r>
            <a:r>
              <a:rPr lang="en-US" dirty="0" smtClean="0"/>
              <a:t> and represents the </a:t>
            </a:r>
            <a:r>
              <a:rPr lang="en-US" b="1" i="1" dirty="0" smtClean="0">
                <a:solidFill>
                  <a:srgbClr val="00B050"/>
                </a:solidFill>
              </a:rPr>
              <a:t>reactive power </a:t>
            </a:r>
            <a:r>
              <a:rPr lang="en-US" dirty="0" smtClean="0"/>
              <a:t>in </a:t>
            </a:r>
            <a:r>
              <a:rPr lang="en-US" dirty="0" err="1" smtClean="0"/>
              <a:t>kVAR</a:t>
            </a:r>
            <a:r>
              <a:rPr lang="en-US" dirty="0" smtClean="0"/>
              <a:t>.</a:t>
            </a:r>
          </a:p>
          <a:p>
            <a:r>
              <a:rPr lang="en-US" dirty="0" smtClean="0"/>
              <a:t>OB=VI and represents the </a:t>
            </a:r>
            <a:r>
              <a:rPr lang="en-US" b="1" i="1" dirty="0" smtClean="0">
                <a:solidFill>
                  <a:srgbClr val="00B050"/>
                </a:solidFill>
              </a:rPr>
              <a:t>apparent power </a:t>
            </a:r>
            <a:r>
              <a:rPr lang="en-US" dirty="0" smtClean="0"/>
              <a:t>in </a:t>
            </a:r>
            <a:r>
              <a:rPr lang="en-US" dirty="0" err="1" smtClean="0"/>
              <a:t>kVA</a:t>
            </a:r>
            <a:r>
              <a:rPr lang="en-US" dirty="0" smtClean="0"/>
              <a:t>.</a:t>
            </a:r>
          </a:p>
          <a:p>
            <a:pPr>
              <a:buNone/>
            </a:pPr>
            <a:endParaRPr lang="en-US" dirty="0" smtClean="0"/>
          </a:p>
          <a:p>
            <a:endParaRPr lang="en-US" dirty="0"/>
          </a:p>
        </p:txBody>
      </p:sp>
      <p:sp>
        <p:nvSpPr>
          <p:cNvPr id="6" name="Slide Number Placeholder 5"/>
          <p:cNvSpPr>
            <a:spLocks noGrp="1"/>
          </p:cNvSpPr>
          <p:nvPr>
            <p:ph type="sldNum" sz="quarter" idx="12"/>
          </p:nvPr>
        </p:nvSpPr>
        <p:spPr/>
        <p:txBody>
          <a:bodyPr/>
          <a:lstStyle/>
          <a:p>
            <a:fld id="{63F6364C-5E98-4953-9B67-EF2B53DD04A5}" type="slidenum">
              <a:rPr lang="en-US" smtClean="0"/>
              <a:pPr/>
              <a:t>7</a:t>
            </a:fld>
            <a:endParaRPr lang="en-US"/>
          </a:p>
        </p:txBody>
      </p:sp>
      <p:sp>
        <p:nvSpPr>
          <p:cNvPr id="7" name="Title 1"/>
          <p:cNvSpPr>
            <a:spLocks noGrp="1"/>
          </p:cNvSpPr>
          <p:nvPr>
            <p:ph type="title"/>
          </p:nvPr>
        </p:nvSpPr>
        <p:spPr>
          <a:xfrm>
            <a:off x="457200" y="274638"/>
            <a:ext cx="8229600" cy="1143000"/>
          </a:xfrm>
        </p:spPr>
        <p:txBody>
          <a:bodyPr/>
          <a:lstStyle/>
          <a:p>
            <a:pPr algn="l"/>
            <a:r>
              <a:rPr lang="en-US" b="1" dirty="0" smtClean="0">
                <a:solidFill>
                  <a:srgbClr val="C00000"/>
                </a:solidFill>
              </a:rPr>
              <a:t>Power Triangle</a:t>
            </a:r>
            <a:endParaRPr lang="en-US" b="1" dirty="0">
              <a:solidFill>
                <a:srgbClr val="C0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US" b="1" i="1" dirty="0" smtClean="0">
                <a:solidFill>
                  <a:srgbClr val="0000CC"/>
                </a:solidFill>
              </a:rPr>
              <a:t>Importance of power triangle</a:t>
            </a:r>
          </a:p>
          <a:p>
            <a:r>
              <a:rPr lang="en-US" dirty="0" smtClean="0"/>
              <a:t>The apparent power in an AC circuit has two components viz., </a:t>
            </a:r>
            <a:r>
              <a:rPr lang="en-US" b="1" i="1" dirty="0" smtClean="0">
                <a:solidFill>
                  <a:srgbClr val="00B050"/>
                </a:solidFill>
              </a:rPr>
              <a:t>active and reactive power </a:t>
            </a:r>
            <a:r>
              <a:rPr lang="en-US" dirty="0" smtClean="0"/>
              <a:t>at right angles to each other. OB^2=OA^2+ AB^2</a:t>
            </a:r>
          </a:p>
          <a:p>
            <a:r>
              <a:rPr lang="en-US" dirty="0" smtClean="0"/>
              <a:t>Power factor, </a:t>
            </a:r>
            <a:r>
              <a:rPr lang="en-US" dirty="0" err="1" smtClean="0"/>
              <a:t>cosφ</a:t>
            </a:r>
            <a:r>
              <a:rPr lang="en-US" dirty="0" smtClean="0"/>
              <a:t>=OA/OB= active power/ apparent power=</a:t>
            </a:r>
            <a:r>
              <a:rPr lang="en-US" b="1" i="1" dirty="0" smtClean="0">
                <a:solidFill>
                  <a:srgbClr val="00B050"/>
                </a:solidFill>
              </a:rPr>
              <a:t>kW/</a:t>
            </a:r>
            <a:r>
              <a:rPr lang="en-US" b="1" i="1" dirty="0" err="1" smtClean="0">
                <a:solidFill>
                  <a:srgbClr val="00B050"/>
                </a:solidFill>
              </a:rPr>
              <a:t>kVA</a:t>
            </a:r>
            <a:r>
              <a:rPr lang="en-US" b="1" i="1" dirty="0" smtClean="0">
                <a:solidFill>
                  <a:srgbClr val="00B050"/>
                </a:solidFill>
              </a:rPr>
              <a:t>. </a:t>
            </a:r>
          </a:p>
          <a:p>
            <a:r>
              <a:rPr lang="en-US" dirty="0" smtClean="0"/>
              <a:t>Thus the </a:t>
            </a:r>
            <a:r>
              <a:rPr lang="en-US" b="1" i="1" dirty="0" smtClean="0">
                <a:solidFill>
                  <a:srgbClr val="00B050"/>
                </a:solidFill>
              </a:rPr>
              <a:t>power factor </a:t>
            </a:r>
            <a:r>
              <a:rPr lang="en-US" dirty="0" smtClean="0"/>
              <a:t>of a circuit may also be defined as the </a:t>
            </a:r>
            <a:r>
              <a:rPr lang="en-US" b="1" i="1" dirty="0" smtClean="0">
                <a:solidFill>
                  <a:srgbClr val="00B050"/>
                </a:solidFill>
              </a:rPr>
              <a:t>ratio of active power to  the apparent power.</a:t>
            </a:r>
            <a:endParaRPr lang="en-US" b="1" i="1" dirty="0">
              <a:solidFill>
                <a:srgbClr val="00B050"/>
              </a:solidFill>
            </a:endParaRPr>
          </a:p>
        </p:txBody>
      </p:sp>
      <p:sp>
        <p:nvSpPr>
          <p:cNvPr id="6" name="Slide Number Placeholder 5"/>
          <p:cNvSpPr>
            <a:spLocks noGrp="1"/>
          </p:cNvSpPr>
          <p:nvPr>
            <p:ph type="sldNum" sz="quarter" idx="12"/>
          </p:nvPr>
        </p:nvSpPr>
        <p:spPr/>
        <p:txBody>
          <a:bodyPr/>
          <a:lstStyle/>
          <a:p>
            <a:fld id="{63F6364C-5E98-4953-9B67-EF2B53DD04A5}" type="slidenum">
              <a:rPr lang="en-US" smtClean="0"/>
              <a:pPr/>
              <a:t>8</a:t>
            </a:fld>
            <a:endParaRPr lang="en-US"/>
          </a:p>
        </p:txBody>
      </p:sp>
      <p:sp>
        <p:nvSpPr>
          <p:cNvPr id="7" name="Title 1"/>
          <p:cNvSpPr>
            <a:spLocks noGrp="1"/>
          </p:cNvSpPr>
          <p:nvPr>
            <p:ph type="title"/>
          </p:nvPr>
        </p:nvSpPr>
        <p:spPr>
          <a:xfrm>
            <a:off x="457200" y="274638"/>
            <a:ext cx="8229600" cy="1143000"/>
          </a:xfrm>
        </p:spPr>
        <p:txBody>
          <a:bodyPr/>
          <a:lstStyle/>
          <a:p>
            <a:pPr algn="l"/>
            <a:r>
              <a:rPr lang="en-US" b="1" dirty="0" smtClean="0">
                <a:solidFill>
                  <a:srgbClr val="C00000"/>
                </a:solidFill>
              </a:rPr>
              <a:t>Power Triangle</a:t>
            </a:r>
            <a:endParaRPr lang="en-US" b="1" dirty="0">
              <a:solidFill>
                <a:srgbClr val="C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i="1" dirty="0" smtClean="0">
                <a:solidFill>
                  <a:srgbClr val="0000CC"/>
                </a:solidFill>
              </a:rPr>
              <a:t>Importance of power triangle</a:t>
            </a:r>
          </a:p>
          <a:p>
            <a:pPr>
              <a:buNone/>
            </a:pPr>
            <a:r>
              <a:rPr lang="en-US" b="1" i="1" dirty="0" smtClean="0"/>
              <a:t>Reactive power</a:t>
            </a:r>
          </a:p>
          <a:p>
            <a:r>
              <a:rPr lang="en-US" dirty="0" smtClean="0"/>
              <a:t>The reactive power neither consumed in the circuit nor it do any useful work </a:t>
            </a:r>
          </a:p>
          <a:p>
            <a:r>
              <a:rPr lang="en-US" dirty="0" smtClean="0"/>
              <a:t>It merely flows back &amp; forth in both direction in the circuit.</a:t>
            </a:r>
          </a:p>
          <a:p>
            <a:r>
              <a:rPr lang="en-US" dirty="0" smtClean="0"/>
              <a:t>A wattmeter doesn’t measure reactive power. </a:t>
            </a:r>
            <a:endParaRPr lang="en-US" dirty="0"/>
          </a:p>
        </p:txBody>
      </p:sp>
      <p:sp>
        <p:nvSpPr>
          <p:cNvPr id="6" name="Slide Number Placeholder 5"/>
          <p:cNvSpPr>
            <a:spLocks noGrp="1"/>
          </p:cNvSpPr>
          <p:nvPr>
            <p:ph type="sldNum" sz="quarter" idx="12"/>
          </p:nvPr>
        </p:nvSpPr>
        <p:spPr/>
        <p:txBody>
          <a:bodyPr/>
          <a:lstStyle/>
          <a:p>
            <a:fld id="{63F6364C-5E98-4953-9B67-EF2B53DD04A5}" type="slidenum">
              <a:rPr lang="en-US" smtClean="0"/>
              <a:pPr/>
              <a:t>9</a:t>
            </a:fld>
            <a:endParaRPr lang="en-US"/>
          </a:p>
        </p:txBody>
      </p:sp>
      <p:sp>
        <p:nvSpPr>
          <p:cNvPr id="7" name="Title 1"/>
          <p:cNvSpPr>
            <a:spLocks noGrp="1"/>
          </p:cNvSpPr>
          <p:nvPr>
            <p:ph type="title"/>
          </p:nvPr>
        </p:nvSpPr>
        <p:spPr>
          <a:xfrm>
            <a:off x="457200" y="274638"/>
            <a:ext cx="8229600" cy="1143000"/>
          </a:xfrm>
        </p:spPr>
        <p:txBody>
          <a:bodyPr/>
          <a:lstStyle/>
          <a:p>
            <a:pPr algn="l"/>
            <a:r>
              <a:rPr lang="en-US" b="1" dirty="0" smtClean="0">
                <a:solidFill>
                  <a:srgbClr val="C00000"/>
                </a:solidFill>
              </a:rPr>
              <a:t>Power Triangle</a:t>
            </a:r>
            <a:endParaRPr lang="en-US" b="1" dirty="0">
              <a:solidFill>
                <a:srgbClr val="C00000"/>
              </a:solidFill>
            </a:endParaRPr>
          </a:p>
        </p:txBody>
      </p:sp>
      <p:pic>
        <p:nvPicPr>
          <p:cNvPr id="2050" name="Picture 2" descr="C:\Users\Administrator\Desktop\Active-Reactive-Apparent-and-Complex-Power.-Simple-explanation-with-formulas..gif.png"/>
          <p:cNvPicPr>
            <a:picLocks noChangeAspect="1" noChangeArrowheads="1"/>
          </p:cNvPicPr>
          <p:nvPr/>
        </p:nvPicPr>
        <p:blipFill>
          <a:blip r:embed="rId2"/>
          <a:srcRect/>
          <a:stretch>
            <a:fillRect/>
          </a:stretch>
        </p:blipFill>
        <p:spPr bwMode="auto">
          <a:xfrm>
            <a:off x="5545170" y="304800"/>
            <a:ext cx="3598830" cy="25146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8839</TotalTime>
  <Words>1315</Words>
  <Application>Microsoft Office PowerPoint</Application>
  <PresentationFormat>On-screen Show (4:3)</PresentationFormat>
  <Paragraphs>217</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Energy Auditing &amp; Demand Side Management  Unit 4 ELECTRICAL SYSTEM OPTIMIZATION </vt:lpstr>
      <vt:lpstr>Syllabus- unit 3</vt:lpstr>
      <vt:lpstr>Objectives</vt:lpstr>
      <vt:lpstr>Power Triangle</vt:lpstr>
      <vt:lpstr>Power Triangle</vt:lpstr>
      <vt:lpstr>Power Triangle</vt:lpstr>
      <vt:lpstr>Power Triangle</vt:lpstr>
      <vt:lpstr>Power Triangle</vt:lpstr>
      <vt:lpstr>Power Triangle</vt:lpstr>
      <vt:lpstr>Power Triangle</vt:lpstr>
      <vt:lpstr>Review Questions on Power Triangle</vt:lpstr>
      <vt:lpstr>Motor Horse Power (HP)</vt:lpstr>
      <vt:lpstr>Motor Horse Power (HP)</vt:lpstr>
      <vt:lpstr>Motor Horse Power (HP)</vt:lpstr>
      <vt:lpstr>Typical AC Power System</vt:lpstr>
      <vt:lpstr>Typical AC Power System</vt:lpstr>
      <vt:lpstr>Typical AC Power System</vt:lpstr>
      <vt:lpstr>Typical AC Power System</vt:lpstr>
      <vt:lpstr>Typical AC Power System</vt:lpstr>
      <vt:lpstr>Typical AC Power System</vt:lpstr>
      <vt:lpstr>Typical AC Power System</vt:lpstr>
      <vt:lpstr>Review Questions</vt:lpstr>
      <vt:lpstr>Power Flow Concept</vt:lpstr>
      <vt:lpstr>Plant Energy Performance</vt:lpstr>
      <vt:lpstr>Plant Energy Performance</vt:lpstr>
      <vt:lpstr>Plant Energy Performance</vt:lpstr>
      <vt:lpstr>Plant Energy Performance</vt:lpstr>
      <vt:lpstr>Production Factor</vt:lpstr>
      <vt:lpstr>Review Questions</vt:lpstr>
      <vt:lpstr>How to maximize the system efficiency???????????</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EA&amp;DM:10EE842- Elective II [PART-A] Unit 3 ENERGY AUDITING</dc:title>
  <dc:creator>user</dc:creator>
  <cp:lastModifiedBy>Maintenance Engineer</cp:lastModifiedBy>
  <cp:revision>408</cp:revision>
  <dcterms:created xsi:type="dcterms:W3CDTF">2015-02-05T05:44:28Z</dcterms:created>
  <dcterms:modified xsi:type="dcterms:W3CDTF">2017-01-21T10:11:35Z</dcterms:modified>
</cp:coreProperties>
</file>