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xls" ContentType="application/vnd.ms-exce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7"/>
  </p:notesMasterIdLst>
  <p:sldIdLst>
    <p:sldId id="257" r:id="rId2"/>
    <p:sldId id="258" r:id="rId3"/>
    <p:sldId id="261" r:id="rId4"/>
    <p:sldId id="259" r:id="rId5"/>
    <p:sldId id="260" r:id="rId6"/>
    <p:sldId id="263" r:id="rId7"/>
    <p:sldId id="262" r:id="rId8"/>
    <p:sldId id="264" r:id="rId9"/>
    <p:sldId id="265" r:id="rId10"/>
    <p:sldId id="266" r:id="rId11"/>
    <p:sldId id="344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343" r:id="rId31"/>
    <p:sldId id="287" r:id="rId32"/>
    <p:sldId id="285" r:id="rId33"/>
    <p:sldId id="334" r:id="rId34"/>
    <p:sldId id="288" r:id="rId35"/>
    <p:sldId id="289" r:id="rId36"/>
    <p:sldId id="290" r:id="rId37"/>
    <p:sldId id="333" r:id="rId38"/>
    <p:sldId id="291" r:id="rId39"/>
    <p:sldId id="336" r:id="rId40"/>
    <p:sldId id="292" r:id="rId41"/>
    <p:sldId id="293" r:id="rId42"/>
    <p:sldId id="294" r:id="rId43"/>
    <p:sldId id="295" r:id="rId44"/>
    <p:sldId id="296" r:id="rId45"/>
    <p:sldId id="297" r:id="rId46"/>
    <p:sldId id="338" r:id="rId47"/>
    <p:sldId id="339" r:id="rId48"/>
    <p:sldId id="298" r:id="rId49"/>
    <p:sldId id="337" r:id="rId50"/>
    <p:sldId id="300" r:id="rId51"/>
    <p:sldId id="341" r:id="rId52"/>
    <p:sldId id="299" r:id="rId53"/>
    <p:sldId id="301" r:id="rId54"/>
    <p:sldId id="340" r:id="rId55"/>
    <p:sldId id="302" r:id="rId56"/>
    <p:sldId id="303" r:id="rId57"/>
    <p:sldId id="304" r:id="rId58"/>
    <p:sldId id="305" r:id="rId59"/>
    <p:sldId id="306" r:id="rId60"/>
    <p:sldId id="307" r:id="rId61"/>
    <p:sldId id="308" r:id="rId62"/>
    <p:sldId id="309" r:id="rId63"/>
    <p:sldId id="345" r:id="rId64"/>
    <p:sldId id="310" r:id="rId65"/>
    <p:sldId id="311" r:id="rId66"/>
    <p:sldId id="312" r:id="rId67"/>
    <p:sldId id="313" r:id="rId68"/>
    <p:sldId id="315" r:id="rId69"/>
    <p:sldId id="316" r:id="rId70"/>
    <p:sldId id="317" r:id="rId71"/>
    <p:sldId id="318" r:id="rId72"/>
    <p:sldId id="319" r:id="rId73"/>
    <p:sldId id="320" r:id="rId74"/>
    <p:sldId id="321" r:id="rId75"/>
    <p:sldId id="322" r:id="rId76"/>
    <p:sldId id="323" r:id="rId77"/>
    <p:sldId id="324" r:id="rId78"/>
    <p:sldId id="326" r:id="rId79"/>
    <p:sldId id="325" r:id="rId80"/>
    <p:sldId id="327" r:id="rId81"/>
    <p:sldId id="328" r:id="rId82"/>
    <p:sldId id="329" r:id="rId83"/>
    <p:sldId id="330" r:id="rId84"/>
    <p:sldId id="332" r:id="rId85"/>
    <p:sldId id="331" r:id="rId8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26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ABAAAE-7B2C-4D37-AD56-BA3477F3D41D}" type="datetimeFigureOut">
              <a:rPr lang="en-US" smtClean="0"/>
              <a:pPr/>
              <a:t>20/01/2017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F35BB4-A6DA-43F2-B58B-D3C15DE4756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6B346B-CB92-419D-A98D-137F850E471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289139-5A7D-496C-AE47-F33EA685F775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E8203-A0EB-4D93-8899-9B6B8F9EC2EA}" type="datetime1">
              <a:rPr lang="en-US" smtClean="0"/>
              <a:pPr/>
              <a:t>20/01/2017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Dept.of EEE, SDMIT, Ujire, D.K, Karnataka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C6F86-333A-4F95-9175-BA5F0B24E5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73230-CC4B-4621-9C57-6E02AB34B679}" type="datetime1">
              <a:rPr lang="en-US" smtClean="0"/>
              <a:pPr/>
              <a:t>20/01/2017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Dept.of EEE, SDMIT, Ujire, D.K, Karnataka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C6F86-333A-4F95-9175-BA5F0B24E5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4B5F8-775D-42E5-8263-D58B31613873}" type="datetime1">
              <a:rPr lang="en-US" smtClean="0"/>
              <a:pPr/>
              <a:t>20/01/2017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Dept.of EEE, SDMIT, Ujire, D.K, Karnataka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C6F86-333A-4F95-9175-BA5F0B24E5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65FF5-CD0A-4A4F-B3D0-2666CA90094F}" type="datetime1">
              <a:rPr lang="en-US" smtClean="0"/>
              <a:pPr/>
              <a:t>20/01/2017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Dept.of EEE, SDMIT, Ujire, D.K, Karnataka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C6F86-333A-4F95-9175-BA5F0B24E5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CEFF3-5DAC-42BD-8F49-B6AF8ACF62E2}" type="datetime1">
              <a:rPr lang="en-US" smtClean="0"/>
              <a:pPr/>
              <a:t>20/01/2017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Dept.of EEE, SDMIT, Ujire, D.K, Karnataka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C6F86-333A-4F95-9175-BA5F0B24E5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12259-1437-4E82-B157-38F81E4E0E91}" type="datetime1">
              <a:rPr lang="en-US" smtClean="0"/>
              <a:pPr/>
              <a:t>20/01/2017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Dept.of EEE, SDMIT, Ujire, D.K, Karnataka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C6F86-333A-4F95-9175-BA5F0B24E5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DACD-DF83-4F11-8EAF-48D9229025DD}" type="datetime1">
              <a:rPr lang="en-US" smtClean="0"/>
              <a:pPr/>
              <a:t>20/01/2017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Dept.of EEE, SDMIT, Ujire, D.K, Karnataka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C6F86-333A-4F95-9175-BA5F0B24E5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08847-A0FB-483B-BC42-B16191BF0BD8}" type="datetime1">
              <a:rPr lang="en-US" smtClean="0"/>
              <a:pPr/>
              <a:t>20/01/2017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Dept.of EEE, SDMIT, Ujire, D.K, Karnataka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C6F86-333A-4F95-9175-BA5F0B24E5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84BAA-09ED-4944-85E9-6B3EECEAFE9E}" type="datetime1">
              <a:rPr lang="en-US" smtClean="0"/>
              <a:pPr/>
              <a:t>20/01/2017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Dept.of EEE, SDMIT, Ujire, D.K, Karnataka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C6F86-333A-4F95-9175-BA5F0B24E5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1E24C-418C-4219-A312-3499507D34BD}" type="datetime1">
              <a:rPr lang="en-US" smtClean="0"/>
              <a:pPr/>
              <a:t>20/01/2017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Dept.of EEE, SDMIT, Ujire, D.K, Karnataka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C6F86-333A-4F95-9175-BA5F0B24E5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862E9-A9F1-404E-8521-69075E3FEC4A}" type="datetime1">
              <a:rPr lang="en-US" smtClean="0"/>
              <a:pPr/>
              <a:t>20/01/2017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Dept.of EEE, SDMIT, Ujire, D.K, Karnataka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C6F86-333A-4F95-9175-BA5F0B24E5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E88423-62FD-4169-881D-E0D0E3ADB2D7}" type="datetime1">
              <a:rPr lang="en-US" smtClean="0"/>
              <a:pPr/>
              <a:t>20/01/2017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Dept.of EEE, SDMIT, Ujire, D.K, Karnataka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8C6F86-333A-4F95-9175-BA5F0B24E5C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95401"/>
            <a:ext cx="7772400" cy="2305050"/>
          </a:xfrm>
        </p:spPr>
        <p:txBody>
          <a:bodyPr>
            <a:normAutofit fontScale="90000"/>
          </a:bodyPr>
          <a:lstStyle/>
          <a:p>
            <a:r>
              <a:rPr lang="en-US" sz="4900" b="1" dirty="0" smtClean="0"/>
              <a:t>Energy Auditing &amp; Demand Side Management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Unit </a:t>
            </a:r>
            <a:r>
              <a:rPr lang="en-US" b="1" dirty="0" smtClean="0"/>
              <a:t>1</a:t>
            </a:r>
            <a:br>
              <a:rPr lang="en-US" b="1" dirty="0" smtClean="0"/>
            </a:br>
            <a:r>
              <a:rPr lang="en-US" b="1" dirty="0" smtClean="0">
                <a:solidFill>
                  <a:srgbClr val="C00000"/>
                </a:solidFill>
              </a:rPr>
              <a:t>INTRODUCTION</a:t>
            </a:r>
            <a:br>
              <a:rPr lang="en-US" b="1" dirty="0" smtClean="0">
                <a:solidFill>
                  <a:srgbClr val="C00000"/>
                </a:solidFill>
              </a:rPr>
            </a:b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38600" y="4419600"/>
            <a:ext cx="6400800" cy="1752600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smtClean="0">
                <a:solidFill>
                  <a:srgbClr val="0000CC"/>
                </a:solidFill>
              </a:rPr>
              <a:t>Prepared by</a:t>
            </a:r>
          </a:p>
          <a:p>
            <a:r>
              <a:rPr lang="en-US" b="1" dirty="0" smtClean="0">
                <a:solidFill>
                  <a:srgbClr val="0000CC"/>
                </a:solidFill>
              </a:rPr>
              <a:t>Prof. </a:t>
            </a:r>
            <a:r>
              <a:rPr lang="en-US" b="1" dirty="0" err="1" smtClean="0">
                <a:solidFill>
                  <a:srgbClr val="0000CC"/>
                </a:solidFill>
              </a:rPr>
              <a:t>S.D.Hirekodi</a:t>
            </a:r>
            <a:endParaRPr lang="en-US" b="1" dirty="0" smtClean="0">
              <a:solidFill>
                <a:srgbClr val="0000CC"/>
              </a:solidFill>
            </a:endParaRPr>
          </a:p>
          <a:p>
            <a:r>
              <a:rPr lang="en-US" b="1" dirty="0" smtClean="0">
                <a:solidFill>
                  <a:srgbClr val="0000CC"/>
                </a:solidFill>
              </a:rPr>
              <a:t>Assistant </a:t>
            </a:r>
            <a:r>
              <a:rPr lang="en-US" b="1" dirty="0" smtClean="0">
                <a:solidFill>
                  <a:srgbClr val="0000CC"/>
                </a:solidFill>
              </a:rPr>
              <a:t>Professor </a:t>
            </a:r>
            <a:endParaRPr lang="en-US" b="1" dirty="0" smtClean="0">
              <a:solidFill>
                <a:srgbClr val="0000CC"/>
              </a:solidFill>
            </a:endParaRPr>
          </a:p>
          <a:p>
            <a:r>
              <a:rPr lang="en-US" b="1" dirty="0" smtClean="0">
                <a:solidFill>
                  <a:srgbClr val="0000CC"/>
                </a:solidFill>
              </a:rPr>
              <a:t>Dept of EEE</a:t>
            </a:r>
          </a:p>
          <a:p>
            <a:r>
              <a:rPr lang="en-US" b="1" dirty="0" smtClean="0">
                <a:solidFill>
                  <a:srgbClr val="0000CC"/>
                </a:solidFill>
              </a:rPr>
              <a:t>HIT-</a:t>
            </a:r>
            <a:r>
              <a:rPr lang="en-US" b="1" dirty="0" err="1" smtClean="0">
                <a:solidFill>
                  <a:srgbClr val="0000CC"/>
                </a:solidFill>
              </a:rPr>
              <a:t>Nidasoshi</a:t>
            </a:r>
            <a:endParaRPr lang="en-US" b="1" dirty="0">
              <a:solidFill>
                <a:srgbClr val="0000C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26F45-5451-45C1-90E8-EE83E56FECED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primary energy sources are mostly converted in industrial utilities into </a:t>
            </a:r>
            <a:r>
              <a:rPr lang="en-US" b="1" i="1" dirty="0" smtClean="0"/>
              <a:t>secondary energy sources.</a:t>
            </a:r>
          </a:p>
          <a:p>
            <a:pPr>
              <a:buNone/>
            </a:pPr>
            <a:r>
              <a:rPr lang="en-US" b="1" i="1" dirty="0" err="1" smtClean="0"/>
              <a:t>Eg</a:t>
            </a:r>
            <a:r>
              <a:rPr lang="en-US" b="1" i="1" dirty="0" smtClean="0"/>
              <a:t>. Coal or Gas</a:t>
            </a:r>
          </a:p>
          <a:p>
            <a:r>
              <a:rPr lang="en-US" b="1" i="1" dirty="0" smtClean="0">
                <a:solidFill>
                  <a:srgbClr val="0033CC"/>
                </a:solidFill>
              </a:rPr>
              <a:t>Steam, Electricity </a:t>
            </a:r>
            <a:r>
              <a:rPr lang="en-US" dirty="0" smtClean="0"/>
              <a:t>etc are the examples of </a:t>
            </a:r>
            <a:r>
              <a:rPr lang="en-US" b="1" i="1" dirty="0" smtClean="0">
                <a:solidFill>
                  <a:srgbClr val="0033CC"/>
                </a:solidFill>
              </a:rPr>
              <a:t>Secondary Energy Sources.</a:t>
            </a:r>
            <a:endParaRPr lang="en-US" b="1" i="1" dirty="0">
              <a:solidFill>
                <a:srgbClr val="0033CC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solidFill>
                  <a:srgbClr val="C00000"/>
                </a:solidFill>
              </a:rPr>
              <a:t>Classification of Energy Sources </a:t>
            </a:r>
            <a:r>
              <a:rPr lang="en-US" b="1" dirty="0" err="1" smtClean="0">
                <a:solidFill>
                  <a:srgbClr val="C00000"/>
                </a:solidFill>
              </a:rPr>
              <a:t>contd</a:t>
            </a:r>
            <a:r>
              <a:rPr lang="en-US" b="1" dirty="0" smtClean="0">
                <a:solidFill>
                  <a:srgbClr val="C00000"/>
                </a:solidFill>
              </a:rPr>
              <a:t>…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200400" y="3505200"/>
            <a:ext cx="1676400" cy="1588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953000" y="3200400"/>
            <a:ext cx="33221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Steam and Electricity</a:t>
            </a:r>
            <a:endParaRPr lang="en-US" sz="2800" b="1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C6F86-333A-4F95-9175-BA5F0B24E5C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Dept.of EEE, SDMIT, Ujire, D.K, Karnataka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C6F86-333A-4F95-9175-BA5F0B24E5C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C00000"/>
                </a:solidFill>
              </a:rPr>
              <a:t>Classification of Energy Sources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3993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244266"/>
            <a:ext cx="6248400" cy="5385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 smtClean="0"/>
              <a:t>(2)Commercial and Non commercial Energy sources</a:t>
            </a:r>
          </a:p>
          <a:p>
            <a:pPr>
              <a:buNone/>
            </a:pPr>
            <a:r>
              <a:rPr lang="en-US" i="1" dirty="0" smtClean="0">
                <a:solidFill>
                  <a:srgbClr val="0033CC"/>
                </a:solidFill>
              </a:rPr>
              <a:t>Commercial Energy Sources</a:t>
            </a:r>
          </a:p>
          <a:p>
            <a:r>
              <a:rPr lang="en-US" dirty="0" smtClean="0"/>
              <a:t>Electricity, Coal, lignite, refined petroleum products &amp; natural gas are the important commercial energy sources.</a:t>
            </a:r>
          </a:p>
          <a:p>
            <a:r>
              <a:rPr lang="en-US" dirty="0" smtClean="0"/>
              <a:t>These energy sources using </a:t>
            </a:r>
            <a:r>
              <a:rPr lang="en-US" i="1" dirty="0" smtClean="0">
                <a:solidFill>
                  <a:srgbClr val="C00000"/>
                </a:solidFill>
              </a:rPr>
              <a:t>for industrial, agricultural, transport &amp; commercial development</a:t>
            </a:r>
            <a:r>
              <a:rPr lang="en-US" dirty="0" smtClean="0"/>
              <a:t> in the modern world.</a:t>
            </a:r>
          </a:p>
          <a:p>
            <a:endParaRPr lang="en-US" i="1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solidFill>
                  <a:srgbClr val="C00000"/>
                </a:solidFill>
              </a:rPr>
              <a:t>Classification of Energy Sources </a:t>
            </a:r>
            <a:r>
              <a:rPr lang="en-US" b="1" dirty="0" err="1" smtClean="0">
                <a:solidFill>
                  <a:srgbClr val="C00000"/>
                </a:solidFill>
              </a:rPr>
              <a:t>contd</a:t>
            </a:r>
            <a:r>
              <a:rPr lang="en-US" b="1" dirty="0" smtClean="0">
                <a:solidFill>
                  <a:srgbClr val="C00000"/>
                </a:solidFill>
              </a:rPr>
              <a:t>…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C6F86-333A-4F95-9175-BA5F0B24E5C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51054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dirty="0" smtClean="0"/>
              <a:t>(2)Commercial and Non commercial Energy sources</a:t>
            </a:r>
          </a:p>
          <a:p>
            <a:pPr>
              <a:buNone/>
            </a:pPr>
            <a:r>
              <a:rPr lang="en-US" i="1" dirty="0" smtClean="0">
                <a:solidFill>
                  <a:srgbClr val="0033CC"/>
                </a:solidFill>
              </a:rPr>
              <a:t>Non-Commercial Energy Sources</a:t>
            </a:r>
          </a:p>
          <a:p>
            <a:r>
              <a:rPr lang="en-US" dirty="0" smtClean="0"/>
              <a:t>Traditional fuels like </a:t>
            </a:r>
            <a:r>
              <a:rPr lang="en-US" i="1" dirty="0" smtClean="0">
                <a:solidFill>
                  <a:srgbClr val="00B050"/>
                </a:solidFill>
              </a:rPr>
              <a:t>firewood, cattle dung, agro wastes </a:t>
            </a:r>
            <a:r>
              <a:rPr lang="en-US" dirty="0" smtClean="0"/>
              <a:t>are grouped into non commercial energy sources</a:t>
            </a:r>
          </a:p>
          <a:p>
            <a:r>
              <a:rPr lang="en-US" i="1" dirty="0" smtClean="0">
                <a:solidFill>
                  <a:srgbClr val="00B050"/>
                </a:solidFill>
              </a:rPr>
              <a:t>Solar energy, Wind energy &amp; animal power </a:t>
            </a:r>
            <a:r>
              <a:rPr lang="en-US" dirty="0" smtClean="0"/>
              <a:t>also categorized into non commercial energy sources</a:t>
            </a:r>
          </a:p>
          <a:p>
            <a:r>
              <a:rPr lang="en-US" dirty="0" smtClean="0"/>
              <a:t> </a:t>
            </a:r>
            <a:r>
              <a:rPr lang="en-US" i="1" dirty="0" smtClean="0">
                <a:solidFill>
                  <a:srgbClr val="00B050"/>
                </a:solidFill>
              </a:rPr>
              <a:t>Solar energy</a:t>
            </a:r>
            <a:r>
              <a:rPr lang="en-US" dirty="0" smtClean="0"/>
              <a:t>- water heating, Electricity generation, Drying grain, fish &amp; fruits.</a:t>
            </a:r>
          </a:p>
          <a:p>
            <a:r>
              <a:rPr lang="en-US" i="1" dirty="0" smtClean="0">
                <a:solidFill>
                  <a:srgbClr val="00B050"/>
                </a:solidFill>
              </a:rPr>
              <a:t>Wind energy</a:t>
            </a:r>
            <a:r>
              <a:rPr lang="en-US" dirty="0" smtClean="0"/>
              <a:t>-Electricity generation &amp; water lifting</a:t>
            </a:r>
          </a:p>
          <a:p>
            <a:r>
              <a:rPr lang="en-US" i="1" dirty="0" smtClean="0">
                <a:solidFill>
                  <a:srgbClr val="00B050"/>
                </a:solidFill>
              </a:rPr>
              <a:t>Animal power</a:t>
            </a:r>
            <a:r>
              <a:rPr lang="en-US" dirty="0" smtClean="0"/>
              <a:t>-water irrigation, transportation &amp; crushing sugar cane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solidFill>
                  <a:srgbClr val="C00000"/>
                </a:solidFill>
              </a:rPr>
              <a:t>Classification of Energy Sources </a:t>
            </a:r>
            <a:r>
              <a:rPr lang="en-US" b="1" dirty="0" err="1" smtClean="0">
                <a:solidFill>
                  <a:srgbClr val="C00000"/>
                </a:solidFill>
              </a:rPr>
              <a:t>contd</a:t>
            </a:r>
            <a:r>
              <a:rPr lang="en-US" b="1" dirty="0" smtClean="0">
                <a:solidFill>
                  <a:srgbClr val="C00000"/>
                </a:solidFill>
              </a:rPr>
              <a:t>…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C6F86-333A-4F95-9175-BA5F0B24E5C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n-US" b="1" dirty="0" smtClean="0"/>
              <a:t>(3) Renewable and Non-Renewable energy sources</a:t>
            </a:r>
          </a:p>
          <a:p>
            <a:pPr>
              <a:buNone/>
            </a:pPr>
            <a:r>
              <a:rPr lang="en-US" i="1" dirty="0" smtClean="0">
                <a:solidFill>
                  <a:srgbClr val="0033CC"/>
                </a:solidFill>
              </a:rPr>
              <a:t>Renewable energy sources</a:t>
            </a:r>
          </a:p>
          <a:p>
            <a:r>
              <a:rPr lang="en-US" dirty="0" smtClean="0"/>
              <a:t>The renewable energy is obtained from sources that are essentially </a:t>
            </a:r>
            <a:r>
              <a:rPr lang="en-US" i="1" dirty="0" smtClean="0">
                <a:solidFill>
                  <a:srgbClr val="00B050"/>
                </a:solidFill>
              </a:rPr>
              <a:t>inexhaustible.</a:t>
            </a:r>
          </a:p>
          <a:p>
            <a:pPr>
              <a:buNone/>
            </a:pPr>
            <a:r>
              <a:rPr lang="en-US" dirty="0" err="1" smtClean="0"/>
              <a:t>Eg</a:t>
            </a:r>
            <a:r>
              <a:rPr lang="en-US" i="1" dirty="0" smtClean="0">
                <a:solidFill>
                  <a:srgbClr val="00B050"/>
                </a:solidFill>
              </a:rPr>
              <a:t>. </a:t>
            </a:r>
            <a:r>
              <a:rPr lang="en-US" dirty="0" smtClean="0"/>
              <a:t>Solar energy, wind energy, geothermal energy, tidal energy, hydro electric power &amp; biodiesel</a:t>
            </a:r>
          </a:p>
          <a:p>
            <a:r>
              <a:rPr lang="en-US" dirty="0" smtClean="0"/>
              <a:t>Clean &amp; pollution free </a:t>
            </a:r>
          </a:p>
          <a:p>
            <a:r>
              <a:rPr lang="en-US" dirty="0" err="1" smtClean="0"/>
              <a:t>Ecofriendly</a:t>
            </a:r>
            <a:endParaRPr lang="en-US" dirty="0" smtClean="0"/>
          </a:p>
          <a:p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solidFill>
                  <a:srgbClr val="C00000"/>
                </a:solidFill>
              </a:rPr>
              <a:t>Classification of Energy Sources </a:t>
            </a:r>
            <a:r>
              <a:rPr lang="en-US" b="1" dirty="0" err="1" smtClean="0">
                <a:solidFill>
                  <a:srgbClr val="C00000"/>
                </a:solidFill>
              </a:rPr>
              <a:t>contd</a:t>
            </a:r>
            <a:r>
              <a:rPr lang="en-US" b="1" dirty="0" smtClean="0">
                <a:solidFill>
                  <a:srgbClr val="C00000"/>
                </a:solidFill>
              </a:rPr>
              <a:t>…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C6F86-333A-4F95-9175-BA5F0B24E5CB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4800600"/>
            <a:ext cx="1981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(3) Renewable and Non-Renewable energy sources</a:t>
            </a:r>
          </a:p>
          <a:p>
            <a:pPr>
              <a:buNone/>
            </a:pPr>
            <a:r>
              <a:rPr lang="en-US" i="1" dirty="0" smtClean="0">
                <a:solidFill>
                  <a:srgbClr val="0033CC"/>
                </a:solidFill>
              </a:rPr>
              <a:t>Non-Renewable energy sources</a:t>
            </a:r>
          </a:p>
          <a:p>
            <a:r>
              <a:rPr lang="en-US" dirty="0" smtClean="0"/>
              <a:t>Coal, natural gas, oil, Nuclear energy are collectively grouped into non renewable energy source.</a:t>
            </a:r>
          </a:p>
          <a:p>
            <a:r>
              <a:rPr lang="en-US" dirty="0" smtClean="0"/>
              <a:t>Depleting with time</a:t>
            </a:r>
          </a:p>
          <a:p>
            <a:r>
              <a:rPr lang="en-US" dirty="0" smtClean="0"/>
              <a:t>Pollution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solidFill>
                  <a:srgbClr val="C00000"/>
                </a:solidFill>
              </a:rPr>
              <a:t>Classification of Energy Sources </a:t>
            </a:r>
            <a:r>
              <a:rPr lang="en-US" b="1" dirty="0" err="1" smtClean="0">
                <a:solidFill>
                  <a:srgbClr val="C00000"/>
                </a:solidFill>
              </a:rPr>
              <a:t>contd</a:t>
            </a:r>
            <a:r>
              <a:rPr lang="en-US" b="1" dirty="0" smtClean="0">
                <a:solidFill>
                  <a:srgbClr val="C00000"/>
                </a:solidFill>
              </a:rPr>
              <a:t>…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rot="5400000" flipH="1" flipV="1">
            <a:off x="2286000" y="5638800"/>
            <a:ext cx="457200" cy="1588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C6F86-333A-4F95-9175-BA5F0B24E5CB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3379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4191000"/>
            <a:ext cx="2209800" cy="2304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solidFill>
                  <a:srgbClr val="C00000"/>
                </a:solidFill>
              </a:rPr>
              <a:t>Quick Review-Importance of energy &amp; Energy Sources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Q. Explain how energy sources are classified broadly? Give examples of each classification.</a:t>
            </a:r>
          </a:p>
          <a:p>
            <a:pPr>
              <a:buNone/>
            </a:pPr>
            <a:r>
              <a:rPr lang="en-US" dirty="0" smtClean="0"/>
              <a:t>                                                             </a:t>
            </a:r>
            <a:r>
              <a:rPr lang="en-US" b="1" dirty="0" smtClean="0">
                <a:solidFill>
                  <a:srgbClr val="0033CC"/>
                </a:solidFill>
              </a:rPr>
              <a:t>09 Marks</a:t>
            </a:r>
          </a:p>
          <a:p>
            <a:pPr>
              <a:buNone/>
            </a:pPr>
            <a:r>
              <a:rPr lang="en-US" b="1" dirty="0" smtClean="0">
                <a:solidFill>
                  <a:srgbClr val="0033CC"/>
                </a:solidFill>
              </a:rPr>
              <a:t>                                                 (</a:t>
            </a:r>
            <a:r>
              <a:rPr lang="en-US" b="1" dirty="0" err="1" smtClean="0">
                <a:solidFill>
                  <a:srgbClr val="0033CC"/>
                </a:solidFill>
              </a:rPr>
              <a:t>vtu</a:t>
            </a:r>
            <a:r>
              <a:rPr lang="en-US" b="1" dirty="0" smtClean="0">
                <a:solidFill>
                  <a:srgbClr val="0033CC"/>
                </a:solidFill>
              </a:rPr>
              <a:t>, </a:t>
            </a:r>
            <a:r>
              <a:rPr lang="en-US" b="1" dirty="0" err="1" smtClean="0">
                <a:solidFill>
                  <a:srgbClr val="0033CC"/>
                </a:solidFill>
              </a:rPr>
              <a:t>june</a:t>
            </a:r>
            <a:r>
              <a:rPr lang="en-US" b="1" dirty="0" smtClean="0">
                <a:solidFill>
                  <a:srgbClr val="0033CC"/>
                </a:solidFill>
              </a:rPr>
              <a:t>/</a:t>
            </a:r>
            <a:r>
              <a:rPr lang="en-US" b="1" dirty="0" err="1" smtClean="0">
                <a:solidFill>
                  <a:srgbClr val="0033CC"/>
                </a:solidFill>
              </a:rPr>
              <a:t>july</a:t>
            </a:r>
            <a:r>
              <a:rPr lang="en-US" b="1" dirty="0" smtClean="0">
                <a:solidFill>
                  <a:srgbClr val="0033CC"/>
                </a:solidFill>
              </a:rPr>
              <a:t> 2011)</a:t>
            </a:r>
            <a:endParaRPr lang="en-US" b="1" dirty="0">
              <a:solidFill>
                <a:srgbClr val="0033C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C6F86-333A-4F95-9175-BA5F0B24E5C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rgbClr val="C00000"/>
                </a:solidFill>
              </a:rPr>
              <a:t>World Energy Scenario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95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Introduction</a:t>
            </a:r>
          </a:p>
          <a:p>
            <a:r>
              <a:rPr lang="en-US" dirty="0" smtClean="0">
                <a:solidFill>
                  <a:srgbClr val="0033CC"/>
                </a:solidFill>
              </a:rPr>
              <a:t>Global primary energy consumption</a:t>
            </a:r>
          </a:p>
          <a:p>
            <a:r>
              <a:rPr lang="en-US" dirty="0" smtClean="0">
                <a:solidFill>
                  <a:srgbClr val="0033CC"/>
                </a:solidFill>
              </a:rPr>
              <a:t>Energy consumption in developing countries</a:t>
            </a:r>
          </a:p>
          <a:p>
            <a:r>
              <a:rPr lang="en-US" dirty="0" smtClean="0">
                <a:solidFill>
                  <a:srgbClr val="0033CC"/>
                </a:solidFill>
              </a:rPr>
              <a:t>World energy consumption projections</a:t>
            </a:r>
          </a:p>
          <a:p>
            <a:r>
              <a:rPr lang="en-US" dirty="0" smtClean="0">
                <a:solidFill>
                  <a:srgbClr val="0033CC"/>
                </a:solidFill>
              </a:rPr>
              <a:t>Outlook for primary energy consumption</a:t>
            </a:r>
          </a:p>
          <a:p>
            <a:r>
              <a:rPr lang="en-US" dirty="0" smtClean="0">
                <a:solidFill>
                  <a:srgbClr val="0033CC"/>
                </a:solidFill>
              </a:rPr>
              <a:t>World energy resource overview</a:t>
            </a:r>
          </a:p>
          <a:p>
            <a:r>
              <a:rPr lang="en-US" dirty="0" smtClean="0">
                <a:solidFill>
                  <a:srgbClr val="0033CC"/>
                </a:solidFill>
              </a:rPr>
              <a:t>World reserves of primary energy sources (</a:t>
            </a:r>
            <a:r>
              <a:rPr lang="en-US" dirty="0" err="1" smtClean="0">
                <a:solidFill>
                  <a:srgbClr val="0033CC"/>
                </a:solidFill>
              </a:rPr>
              <a:t>i</a:t>
            </a:r>
            <a:r>
              <a:rPr lang="en-US" dirty="0" smtClean="0">
                <a:solidFill>
                  <a:srgbClr val="0033CC"/>
                </a:solidFill>
              </a:rPr>
              <a:t>)coal, (ii)oil and (iii)gas.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C6F86-333A-4F95-9175-BA5F0B24E5C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8006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i="1" dirty="0" smtClean="0">
                <a:solidFill>
                  <a:srgbClr val="0033CC"/>
                </a:solidFill>
              </a:rPr>
              <a:t>Introduction</a:t>
            </a:r>
          </a:p>
          <a:p>
            <a:r>
              <a:rPr lang="en-US" b="1" i="1" dirty="0" smtClean="0">
                <a:solidFill>
                  <a:srgbClr val="00B050"/>
                </a:solidFill>
              </a:rPr>
              <a:t>Energy demand </a:t>
            </a:r>
            <a:r>
              <a:rPr lang="en-US" dirty="0" smtClean="0"/>
              <a:t>in all over the world is </a:t>
            </a:r>
            <a:r>
              <a:rPr lang="en-US" b="1" i="1" dirty="0" smtClean="0">
                <a:solidFill>
                  <a:srgbClr val="00B050"/>
                </a:solidFill>
              </a:rPr>
              <a:t>increasing day by day.</a:t>
            </a:r>
          </a:p>
          <a:p>
            <a:r>
              <a:rPr lang="en-US" dirty="0" smtClean="0"/>
              <a:t>Major growth in energy demand is projected in developing countries &amp; </a:t>
            </a:r>
            <a:r>
              <a:rPr lang="en-US" b="1" i="1" dirty="0" smtClean="0">
                <a:solidFill>
                  <a:srgbClr val="00B050"/>
                </a:solidFill>
              </a:rPr>
              <a:t>2 billion people </a:t>
            </a:r>
            <a:r>
              <a:rPr lang="en-US" dirty="0" smtClean="0"/>
              <a:t>lack access to affordable &amp; reliable energy.</a:t>
            </a:r>
          </a:p>
          <a:p>
            <a:r>
              <a:rPr lang="en-US" b="1" i="1" dirty="0" smtClean="0">
                <a:solidFill>
                  <a:srgbClr val="00B050"/>
                </a:solidFill>
              </a:rPr>
              <a:t>Coal, Oil &amp; gas </a:t>
            </a:r>
            <a:r>
              <a:rPr lang="en-US" dirty="0" smtClean="0"/>
              <a:t>are the three major </a:t>
            </a:r>
            <a:r>
              <a:rPr lang="en-US" b="1" i="1" dirty="0" smtClean="0">
                <a:solidFill>
                  <a:srgbClr val="00B050"/>
                </a:solidFill>
              </a:rPr>
              <a:t>primary sources of energy. </a:t>
            </a:r>
            <a:endParaRPr lang="en-US" dirty="0" smtClean="0">
              <a:solidFill>
                <a:srgbClr val="00B050"/>
              </a:solidFill>
            </a:endParaRPr>
          </a:p>
          <a:p>
            <a:r>
              <a:rPr lang="en-US" b="1" i="1" dirty="0" smtClean="0">
                <a:solidFill>
                  <a:srgbClr val="00B050"/>
                </a:solidFill>
              </a:rPr>
              <a:t>World coal </a:t>
            </a:r>
            <a:r>
              <a:rPr lang="en-US" dirty="0" smtClean="0"/>
              <a:t>reserves are likely to last over </a:t>
            </a:r>
            <a:r>
              <a:rPr lang="en-US" b="1" i="1" dirty="0" smtClean="0">
                <a:solidFill>
                  <a:srgbClr val="00B050"/>
                </a:solidFill>
              </a:rPr>
              <a:t>200 years</a:t>
            </a:r>
          </a:p>
          <a:p>
            <a:r>
              <a:rPr lang="en-US" dirty="0" smtClean="0"/>
              <a:t>Both </a:t>
            </a:r>
            <a:r>
              <a:rPr lang="en-US" b="1" i="1" dirty="0" smtClean="0">
                <a:solidFill>
                  <a:srgbClr val="00B050"/>
                </a:solidFill>
              </a:rPr>
              <a:t>oil &amp; gas reserves </a:t>
            </a:r>
            <a:r>
              <a:rPr lang="en-US" dirty="0" smtClean="0"/>
              <a:t>likely to last </a:t>
            </a:r>
            <a:r>
              <a:rPr lang="en-US" b="1" i="1" dirty="0" smtClean="0">
                <a:solidFill>
                  <a:srgbClr val="00B050"/>
                </a:solidFill>
              </a:rPr>
              <a:t>45-65 years</a:t>
            </a:r>
          </a:p>
          <a:p>
            <a:r>
              <a:rPr lang="en-US" b="1" i="1" dirty="0" smtClean="0">
                <a:solidFill>
                  <a:srgbClr val="00B050"/>
                </a:solidFill>
              </a:rPr>
              <a:t>International Energy Outlook 2014 </a:t>
            </a:r>
            <a:r>
              <a:rPr lang="en-US" i="1" dirty="0" smtClean="0"/>
              <a:t>says that </a:t>
            </a:r>
            <a:r>
              <a:rPr lang="en-US" dirty="0" smtClean="0"/>
              <a:t>-Strong growth for world wide </a:t>
            </a:r>
            <a:r>
              <a:rPr lang="en-US" b="1" i="1" dirty="0" smtClean="0">
                <a:solidFill>
                  <a:srgbClr val="00B050"/>
                </a:solidFill>
              </a:rPr>
              <a:t>energy demand </a:t>
            </a:r>
            <a:r>
              <a:rPr lang="en-US" dirty="0" smtClean="0"/>
              <a:t>over the 24 years projection period from 2001-2025.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C00000"/>
                </a:solidFill>
              </a:rPr>
              <a:t>World Energy Scenario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C6F86-333A-4F95-9175-BA5F0B24E5C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72440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i="1" dirty="0" smtClean="0">
                <a:solidFill>
                  <a:srgbClr val="0033CC"/>
                </a:solidFill>
              </a:rPr>
              <a:t>Introduction continued..</a:t>
            </a:r>
          </a:p>
          <a:p>
            <a:r>
              <a:rPr lang="en-US" b="1" i="1" dirty="0" smtClean="0">
                <a:solidFill>
                  <a:srgbClr val="00B050"/>
                </a:solidFill>
              </a:rPr>
              <a:t>Coal, Oil &amp; gas </a:t>
            </a:r>
            <a:r>
              <a:rPr lang="en-US" dirty="0" smtClean="0"/>
              <a:t>are the three major </a:t>
            </a:r>
            <a:r>
              <a:rPr lang="en-US" b="1" i="1" dirty="0" smtClean="0">
                <a:solidFill>
                  <a:srgbClr val="00B050"/>
                </a:solidFill>
              </a:rPr>
              <a:t>primary sources of energy. </a:t>
            </a:r>
          </a:p>
          <a:p>
            <a:r>
              <a:rPr lang="en-US" dirty="0" smtClean="0"/>
              <a:t>Among three major primary sources of energy </a:t>
            </a:r>
            <a:r>
              <a:rPr lang="en-US" b="1" i="1" dirty="0" smtClean="0">
                <a:solidFill>
                  <a:srgbClr val="00B050"/>
                </a:solidFill>
              </a:rPr>
              <a:t>coal consumption </a:t>
            </a:r>
            <a:r>
              <a:rPr lang="en-US" dirty="0" smtClean="0"/>
              <a:t>is heavily concentrated for </a:t>
            </a:r>
            <a:r>
              <a:rPr lang="en-US" b="1" i="1" dirty="0" smtClean="0">
                <a:solidFill>
                  <a:srgbClr val="00B050"/>
                </a:solidFill>
              </a:rPr>
              <a:t>electricity generation.</a:t>
            </a:r>
          </a:p>
          <a:p>
            <a:r>
              <a:rPr lang="en-US" dirty="0" smtClean="0"/>
              <a:t>Almost </a:t>
            </a:r>
            <a:r>
              <a:rPr lang="en-US" b="1" i="1" dirty="0" smtClean="0">
                <a:solidFill>
                  <a:srgbClr val="00B050"/>
                </a:solidFill>
              </a:rPr>
              <a:t>65% of world’s </a:t>
            </a:r>
            <a:r>
              <a:rPr lang="en-US" dirty="0" smtClean="0"/>
              <a:t>coal use is for electricity generation</a:t>
            </a:r>
          </a:p>
          <a:p>
            <a:r>
              <a:rPr lang="en-US" dirty="0" smtClean="0"/>
              <a:t>Coal consumption is highest in </a:t>
            </a:r>
            <a:r>
              <a:rPr lang="en-US" b="1" i="1" dirty="0" smtClean="0">
                <a:solidFill>
                  <a:srgbClr val="00B050"/>
                </a:solidFill>
              </a:rPr>
              <a:t>china</a:t>
            </a:r>
          </a:p>
          <a:p>
            <a:r>
              <a:rPr lang="en-US" b="1" i="1" dirty="0" smtClean="0">
                <a:solidFill>
                  <a:srgbClr val="00B050"/>
                </a:solidFill>
              </a:rPr>
              <a:t>About 40% </a:t>
            </a:r>
            <a:r>
              <a:rPr lang="en-US" dirty="0" smtClean="0"/>
              <a:t>of the world’s population </a:t>
            </a:r>
            <a:r>
              <a:rPr lang="en-US" b="1" i="1" dirty="0" smtClean="0">
                <a:solidFill>
                  <a:srgbClr val="00B050"/>
                </a:solidFill>
              </a:rPr>
              <a:t>depends</a:t>
            </a:r>
            <a:r>
              <a:rPr lang="en-US" dirty="0" smtClean="0"/>
              <a:t> on </a:t>
            </a:r>
            <a:r>
              <a:rPr lang="en-US" b="1" i="1" dirty="0" smtClean="0">
                <a:solidFill>
                  <a:srgbClr val="00B050"/>
                </a:solidFill>
              </a:rPr>
              <a:t>firewood</a:t>
            </a:r>
            <a:r>
              <a:rPr lang="en-US" sz="3600" b="1" i="1" dirty="0" smtClean="0">
                <a:solidFill>
                  <a:srgbClr val="00B050"/>
                </a:solidFill>
              </a:rPr>
              <a:t> </a:t>
            </a:r>
            <a:r>
              <a:rPr lang="en-US" b="1" i="1" dirty="0" smtClean="0">
                <a:solidFill>
                  <a:srgbClr val="00B050"/>
                </a:solidFill>
              </a:rPr>
              <a:t>and charcoal </a:t>
            </a:r>
            <a:r>
              <a:rPr lang="en-US" dirty="0" smtClean="0"/>
              <a:t>as their primary energy source.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C00000"/>
                </a:solidFill>
              </a:rPr>
              <a:t>World Energy Scenario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C6F86-333A-4F95-9175-BA5F0B24E5C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rgbClr val="C00000"/>
                </a:solidFill>
              </a:rPr>
              <a:t>Syllabus- unit 1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>
                <a:solidFill>
                  <a:srgbClr val="0033CC"/>
                </a:solidFill>
              </a:rPr>
              <a:t>   </a:t>
            </a:r>
            <a:r>
              <a:rPr lang="en-US" sz="4400" b="1" dirty="0" smtClean="0">
                <a:solidFill>
                  <a:srgbClr val="0033CC"/>
                </a:solidFill>
              </a:rPr>
              <a:t>Introduction</a:t>
            </a:r>
            <a:r>
              <a:rPr lang="en-US" sz="4400" b="1" dirty="0" smtClean="0">
                <a:solidFill>
                  <a:srgbClr val="000099"/>
                </a:solidFill>
              </a:rPr>
              <a:t>:</a:t>
            </a:r>
            <a:endParaRPr lang="en-US" b="1" dirty="0" smtClean="0">
              <a:solidFill>
                <a:srgbClr val="000099"/>
              </a:solidFill>
            </a:endParaRPr>
          </a:p>
          <a:p>
            <a:pPr>
              <a:buNone/>
            </a:pPr>
            <a:r>
              <a:rPr lang="en-US" b="1" dirty="0" smtClean="0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3600" b="1" dirty="0" smtClean="0">
                <a:latin typeface="Courier New" pitchFamily="49" charset="0"/>
                <a:cs typeface="Courier New" pitchFamily="49" charset="0"/>
              </a:rPr>
              <a:t>Energy situation – world and India, energy consumption, conservation, Codes, standards and Legislation.         </a:t>
            </a:r>
            <a:r>
              <a:rPr lang="en-US" sz="3600" b="1" i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6 Hours</a:t>
            </a:r>
          </a:p>
          <a:p>
            <a:pPr>
              <a:buNone/>
            </a:pPr>
            <a:endParaRPr lang="en-US" b="1" dirty="0" smtClean="0">
              <a:solidFill>
                <a:srgbClr val="000099"/>
              </a:solidFill>
            </a:endParaRPr>
          </a:p>
          <a:p>
            <a:pPr>
              <a:buNone/>
            </a:pPr>
            <a:endParaRPr lang="en-US" b="1" dirty="0" smtClean="0">
              <a:solidFill>
                <a:srgbClr val="00009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FF3C7-1419-4337-BC70-4118B93240E8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i="1" dirty="0" smtClean="0">
                <a:solidFill>
                  <a:srgbClr val="0033CC"/>
                </a:solidFill>
              </a:rPr>
              <a:t>Introduction continued..</a:t>
            </a:r>
            <a:endParaRPr lang="en-US" dirty="0" smtClean="0"/>
          </a:p>
          <a:p>
            <a:r>
              <a:rPr lang="en-US" dirty="0" smtClean="0"/>
              <a:t>Rapid studies are going on for development and adoption of new sources of energy, even if </a:t>
            </a:r>
            <a:r>
              <a:rPr lang="en-US" b="1" i="1" dirty="0" smtClean="0">
                <a:solidFill>
                  <a:srgbClr val="00B050"/>
                </a:solidFill>
              </a:rPr>
              <a:t>petroleum</a:t>
            </a:r>
            <a:r>
              <a:rPr lang="en-US" i="1" dirty="0" smtClean="0">
                <a:solidFill>
                  <a:srgbClr val="00B050"/>
                </a:solidFill>
              </a:rPr>
              <a:t> </a:t>
            </a:r>
            <a:r>
              <a:rPr lang="en-US" dirty="0" smtClean="0"/>
              <a:t>remains </a:t>
            </a:r>
            <a:r>
              <a:rPr lang="en-US" b="1" i="1" dirty="0" smtClean="0">
                <a:solidFill>
                  <a:srgbClr val="00B050"/>
                </a:solidFill>
              </a:rPr>
              <a:t>primary source </a:t>
            </a:r>
            <a:r>
              <a:rPr lang="en-US" dirty="0" smtClean="0"/>
              <a:t>all over the world.</a:t>
            </a:r>
          </a:p>
          <a:p>
            <a:r>
              <a:rPr lang="en-US" b="1" i="1" dirty="0" smtClean="0">
                <a:solidFill>
                  <a:srgbClr val="00B050"/>
                </a:solidFill>
              </a:rPr>
              <a:t>Commercial exploitation </a:t>
            </a:r>
            <a:r>
              <a:rPr lang="en-US" dirty="0" smtClean="0"/>
              <a:t>of oil in USA in 1859 &amp; importance is increased</a:t>
            </a:r>
          </a:p>
          <a:p>
            <a:r>
              <a:rPr lang="en-US" dirty="0" smtClean="0"/>
              <a:t>In 1920, 95 million tones of oil was produced &amp; 4 billion ton in 2003. As of now the production increased 3000 million metric tones  (MMT)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C00000"/>
                </a:solidFill>
              </a:rPr>
              <a:t>World Energy Scenario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C6F86-333A-4F95-9175-BA5F0B24E5CB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i="1" dirty="0" smtClean="0">
                <a:solidFill>
                  <a:srgbClr val="0033CC"/>
                </a:solidFill>
              </a:rPr>
              <a:t>Global primary energy consumption</a:t>
            </a:r>
          </a:p>
          <a:p>
            <a:r>
              <a:rPr lang="en-US" dirty="0" smtClean="0"/>
              <a:t>The</a:t>
            </a:r>
            <a:r>
              <a:rPr lang="en-US" i="1" dirty="0" smtClean="0"/>
              <a:t> </a:t>
            </a:r>
            <a:r>
              <a:rPr lang="en-US" dirty="0" smtClean="0"/>
              <a:t>global energy consumption at the end of 2003 was equivalent to 9741 Million Tones of Oil Equivalent (MTOE)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C00000"/>
                </a:solidFill>
              </a:rPr>
              <a:t>World Energy Scenario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C6F86-333A-4F95-9175-BA5F0B24E5CB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9530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i="1" dirty="0" smtClean="0">
                <a:solidFill>
                  <a:srgbClr val="0033CC"/>
                </a:solidFill>
              </a:rPr>
              <a:t>Energy consumption in developing countries</a:t>
            </a:r>
          </a:p>
          <a:p>
            <a:r>
              <a:rPr lang="en-US" dirty="0" smtClean="0"/>
              <a:t>The </a:t>
            </a:r>
            <a:r>
              <a:rPr lang="en-US" b="1" i="1" dirty="0" smtClean="0">
                <a:solidFill>
                  <a:srgbClr val="00B050"/>
                </a:solidFill>
              </a:rPr>
              <a:t>developed countries </a:t>
            </a:r>
            <a:r>
              <a:rPr lang="en-US" dirty="0" smtClean="0"/>
              <a:t>attributable to </a:t>
            </a:r>
            <a:r>
              <a:rPr lang="en-US" b="1" i="1" dirty="0" smtClean="0">
                <a:solidFill>
                  <a:srgbClr val="00B050"/>
                </a:solidFill>
              </a:rPr>
              <a:t>high energy consumption</a:t>
            </a:r>
            <a:r>
              <a:rPr lang="en-US" dirty="0" smtClean="0"/>
              <a:t> as comparing developing countries.</a:t>
            </a:r>
          </a:p>
          <a:p>
            <a:r>
              <a:rPr lang="en-US" b="1" i="1" dirty="0" smtClean="0">
                <a:solidFill>
                  <a:srgbClr val="00B050"/>
                </a:solidFill>
              </a:rPr>
              <a:t>80% of world population </a:t>
            </a:r>
            <a:r>
              <a:rPr lang="en-US" dirty="0" smtClean="0"/>
              <a:t>lies in </a:t>
            </a:r>
            <a:r>
              <a:rPr lang="en-US" b="1" i="1" dirty="0" smtClean="0">
                <a:solidFill>
                  <a:srgbClr val="00B050"/>
                </a:solidFill>
              </a:rPr>
              <a:t>developing countries</a:t>
            </a:r>
            <a:r>
              <a:rPr lang="en-US" dirty="0" smtClean="0"/>
              <a:t>. Their energy consumption amount is only </a:t>
            </a:r>
            <a:r>
              <a:rPr lang="en-US" b="1" i="1" dirty="0" smtClean="0">
                <a:solidFill>
                  <a:srgbClr val="00B050"/>
                </a:solidFill>
              </a:rPr>
              <a:t>40%</a:t>
            </a:r>
            <a:r>
              <a:rPr lang="en-US" dirty="0" smtClean="0"/>
              <a:t> of the world’s total energy consumption.</a:t>
            </a:r>
          </a:p>
          <a:p>
            <a:r>
              <a:rPr lang="en-US" dirty="0" smtClean="0"/>
              <a:t>Developing countries - Low per capita in the energy consumption.</a:t>
            </a:r>
          </a:p>
          <a:p>
            <a:r>
              <a:rPr lang="en-US" dirty="0" smtClean="0"/>
              <a:t>The </a:t>
            </a:r>
            <a:r>
              <a:rPr lang="en-US" b="1" i="1" dirty="0" smtClean="0">
                <a:solidFill>
                  <a:srgbClr val="00B050"/>
                </a:solidFill>
              </a:rPr>
              <a:t>world average energy </a:t>
            </a:r>
            <a:r>
              <a:rPr lang="en-US" dirty="0" smtClean="0"/>
              <a:t>consumption per person is equivalent to </a:t>
            </a:r>
            <a:r>
              <a:rPr lang="en-US" b="1" i="1" dirty="0" smtClean="0">
                <a:solidFill>
                  <a:srgbClr val="00B050"/>
                </a:solidFill>
              </a:rPr>
              <a:t>2.2 </a:t>
            </a:r>
            <a:r>
              <a:rPr lang="en-US" b="1" i="1" dirty="0" err="1" smtClean="0">
                <a:solidFill>
                  <a:srgbClr val="00B050"/>
                </a:solidFill>
              </a:rPr>
              <a:t>tonnes</a:t>
            </a:r>
            <a:r>
              <a:rPr lang="en-US" b="1" i="1" dirty="0" smtClean="0">
                <a:solidFill>
                  <a:srgbClr val="00B050"/>
                </a:solidFill>
              </a:rPr>
              <a:t> of coal</a:t>
            </a:r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r>
              <a:rPr lang="en-US" dirty="0" smtClean="0"/>
              <a:t>Industrialized countries – people use </a:t>
            </a:r>
            <a:r>
              <a:rPr lang="en-US" b="1" i="1" dirty="0" smtClean="0">
                <a:solidFill>
                  <a:srgbClr val="00B050"/>
                </a:solidFill>
              </a:rPr>
              <a:t>4-5 times more </a:t>
            </a:r>
            <a:r>
              <a:rPr lang="en-US" dirty="0" smtClean="0"/>
              <a:t>than </a:t>
            </a:r>
            <a:r>
              <a:rPr lang="en-US" b="1" i="1" dirty="0" smtClean="0">
                <a:solidFill>
                  <a:srgbClr val="00B050"/>
                </a:solidFill>
              </a:rPr>
              <a:t>world average energy consumption </a:t>
            </a:r>
            <a:r>
              <a:rPr lang="en-US" dirty="0" smtClean="0"/>
              <a:t>&amp; </a:t>
            </a:r>
            <a:r>
              <a:rPr lang="en-US" b="1" i="1" dirty="0" smtClean="0">
                <a:solidFill>
                  <a:srgbClr val="00B050"/>
                </a:solidFill>
              </a:rPr>
              <a:t>9 times more </a:t>
            </a:r>
            <a:r>
              <a:rPr lang="en-US" dirty="0" smtClean="0">
                <a:solidFill>
                  <a:srgbClr val="00B050"/>
                </a:solidFill>
              </a:rPr>
              <a:t>than the average of the </a:t>
            </a:r>
            <a:r>
              <a:rPr lang="en-US" b="1" i="1" dirty="0" smtClean="0">
                <a:solidFill>
                  <a:srgbClr val="00B050"/>
                </a:solidFill>
              </a:rPr>
              <a:t>developing countries</a:t>
            </a:r>
            <a:r>
              <a:rPr lang="en-US" dirty="0" smtClean="0">
                <a:solidFill>
                  <a:srgbClr val="00B050"/>
                </a:solidFill>
              </a:rPr>
              <a:t>. 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C00000"/>
                </a:solidFill>
              </a:rPr>
              <a:t>World Energy Scenario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C6F86-333A-4F95-9175-BA5F0B24E5CB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i="1" dirty="0" smtClean="0">
                <a:solidFill>
                  <a:srgbClr val="0033CC"/>
                </a:solidFill>
              </a:rPr>
              <a:t>Energy consumption in developing countries</a:t>
            </a:r>
          </a:p>
          <a:p>
            <a:r>
              <a:rPr lang="en-US" dirty="0" smtClean="0"/>
              <a:t>An American uses 32 times more commercial energy than Indian.!!!!!!!!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C00000"/>
                </a:solidFill>
              </a:rPr>
              <a:t>World Energy Scenario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C6F86-333A-4F95-9175-BA5F0B24E5CB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6199" y="3200400"/>
            <a:ext cx="2214113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2578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i="1" dirty="0" smtClean="0">
                <a:solidFill>
                  <a:srgbClr val="0033CC"/>
                </a:solidFill>
              </a:rPr>
              <a:t>World Energy Consumption projections</a:t>
            </a:r>
          </a:p>
          <a:p>
            <a:r>
              <a:rPr lang="en-US" dirty="0" smtClean="0"/>
              <a:t>About </a:t>
            </a:r>
            <a:r>
              <a:rPr lang="en-US" b="1" i="1" dirty="0" smtClean="0">
                <a:solidFill>
                  <a:srgbClr val="00B050"/>
                </a:solidFill>
              </a:rPr>
              <a:t>2 billions people </a:t>
            </a:r>
            <a:r>
              <a:rPr lang="en-US" dirty="0" smtClean="0"/>
              <a:t>lack access to affordable and reliable energy supplies in </a:t>
            </a:r>
            <a:r>
              <a:rPr lang="en-US" i="1" dirty="0" smtClean="0">
                <a:solidFill>
                  <a:srgbClr val="00B050"/>
                </a:solidFill>
              </a:rPr>
              <a:t>developing countries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Women and children's are disproportionately burdened by  depending on traditional fuels.</a:t>
            </a:r>
          </a:p>
          <a:p>
            <a:r>
              <a:rPr lang="en-US" i="1" dirty="0" smtClean="0">
                <a:solidFill>
                  <a:srgbClr val="00B050"/>
                </a:solidFill>
              </a:rPr>
              <a:t>Strong energy demand </a:t>
            </a:r>
            <a:r>
              <a:rPr lang="en-US" dirty="0" smtClean="0"/>
              <a:t>growth is expected in </a:t>
            </a:r>
            <a:r>
              <a:rPr lang="en-US" i="1" dirty="0" smtClean="0">
                <a:solidFill>
                  <a:srgbClr val="00B050"/>
                </a:solidFill>
              </a:rPr>
              <a:t>2001-25.</a:t>
            </a:r>
          </a:p>
          <a:p>
            <a:r>
              <a:rPr lang="en-US" b="1" i="1" dirty="0" smtClean="0">
                <a:solidFill>
                  <a:srgbClr val="00B050"/>
                </a:solidFill>
              </a:rPr>
              <a:t>Primary energy consumption </a:t>
            </a:r>
            <a:r>
              <a:rPr lang="en-US" dirty="0" smtClean="0"/>
              <a:t>is projected to grow at an average </a:t>
            </a:r>
            <a:r>
              <a:rPr lang="en-US" b="1" i="1" dirty="0" smtClean="0">
                <a:solidFill>
                  <a:srgbClr val="00B050"/>
                </a:solidFill>
              </a:rPr>
              <a:t>annual rate of 2.7% </a:t>
            </a:r>
            <a:r>
              <a:rPr lang="en-US" dirty="0" smtClean="0"/>
              <a:t>between 2001-2005.</a:t>
            </a:r>
          </a:p>
          <a:p>
            <a:r>
              <a:rPr lang="en-US" dirty="0" smtClean="0"/>
              <a:t>The total world consumption of marketed energy is expected to expand by 54% percentage. </a:t>
            </a:r>
            <a:r>
              <a:rPr lang="en-US" dirty="0" err="1" smtClean="0"/>
              <a:t>Ie</a:t>
            </a:r>
            <a:r>
              <a:rPr lang="en-US" dirty="0" smtClean="0"/>
              <a:t> 404 quadrillion Btu in 2001 to 623 quadrillion Btu in 2025.</a:t>
            </a:r>
          </a:p>
          <a:p>
            <a:r>
              <a:rPr lang="en-US" dirty="0" smtClean="0"/>
              <a:t>Energy demand in India &amp; China (</a:t>
            </a:r>
            <a:r>
              <a:rPr lang="en-US" dirty="0" err="1" smtClean="0"/>
              <a:t>asia</a:t>
            </a:r>
            <a:r>
              <a:rPr lang="en-US" dirty="0" smtClean="0"/>
              <a:t>) projected more than double over the next quarter century.</a:t>
            </a:r>
          </a:p>
          <a:p>
            <a:endParaRPr lang="en-US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C00000"/>
                </a:solidFill>
              </a:rPr>
              <a:t>World Energy Scenario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C6F86-333A-4F95-9175-BA5F0B24E5CB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4864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i="1" dirty="0" smtClean="0">
                <a:solidFill>
                  <a:srgbClr val="0033CC"/>
                </a:solidFill>
              </a:rPr>
              <a:t>Outlook of primary energy consumption</a:t>
            </a:r>
          </a:p>
          <a:p>
            <a:r>
              <a:rPr lang="en-US" b="1" i="1" dirty="0" smtClean="0">
                <a:solidFill>
                  <a:srgbClr val="00B050"/>
                </a:solidFill>
              </a:rPr>
              <a:t>Coal usage </a:t>
            </a:r>
            <a:r>
              <a:rPr lang="en-US" dirty="0" smtClean="0"/>
              <a:t>is projected to increase </a:t>
            </a:r>
            <a:r>
              <a:rPr lang="en-US" b="1" i="1" dirty="0" smtClean="0">
                <a:solidFill>
                  <a:srgbClr val="00B050"/>
                </a:solidFill>
              </a:rPr>
              <a:t>2.3 billion  </a:t>
            </a:r>
            <a:r>
              <a:rPr lang="en-US" dirty="0" err="1" smtClean="0"/>
              <a:t>tonnes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A sustainable decline in coal consumption at western &amp; eastern Europe. But consumption of natural gas is increased for electric power generation.</a:t>
            </a:r>
          </a:p>
          <a:p>
            <a:r>
              <a:rPr lang="en-US" dirty="0" smtClean="0"/>
              <a:t>In developing countries, it is projected the large usage of coal (approx.85%). </a:t>
            </a:r>
          </a:p>
          <a:p>
            <a:r>
              <a:rPr lang="en-US" b="1" i="1" dirty="0" smtClean="0">
                <a:solidFill>
                  <a:srgbClr val="00B050"/>
                </a:solidFill>
              </a:rPr>
              <a:t>Oil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smtClean="0"/>
              <a:t>is expected to remain dominant energy source throughout forecast period. (39% energy consumption) The oil consumption growth is 1.9% per year</a:t>
            </a:r>
          </a:p>
          <a:p>
            <a:r>
              <a:rPr lang="en-US" b="1" i="1" dirty="0" smtClean="0">
                <a:solidFill>
                  <a:srgbClr val="00B050"/>
                </a:solidFill>
              </a:rPr>
              <a:t>Natural gas</a:t>
            </a:r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smtClean="0"/>
              <a:t>is projected to be fastest primary energy source world wide( 2.2% annually over 2001-25)</a:t>
            </a:r>
          </a:p>
          <a:p>
            <a:r>
              <a:rPr lang="en-US" dirty="0" smtClean="0"/>
              <a:t>The </a:t>
            </a:r>
            <a:r>
              <a:rPr lang="en-US" b="1" i="1" dirty="0" smtClean="0">
                <a:solidFill>
                  <a:srgbClr val="00B050"/>
                </a:solidFill>
              </a:rPr>
              <a:t>nuclear power </a:t>
            </a:r>
            <a:r>
              <a:rPr lang="en-US" dirty="0" smtClean="0"/>
              <a:t>growth is expected 0.6% annually</a:t>
            </a:r>
          </a:p>
          <a:p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</a:rPr>
              <a:t>Renewable energy </a:t>
            </a:r>
            <a:r>
              <a:rPr lang="en-US" dirty="0" smtClean="0"/>
              <a:t>consumption is expected to increase by 8% during 2011-25.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C00000"/>
                </a:solidFill>
              </a:rPr>
              <a:t>World Energy Scenario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C6F86-333A-4F95-9175-BA5F0B24E5CB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i="1" dirty="0" smtClean="0">
                <a:solidFill>
                  <a:srgbClr val="0033CC"/>
                </a:solidFill>
              </a:rPr>
              <a:t>World Energy Resources Overview</a:t>
            </a:r>
          </a:p>
          <a:p>
            <a:r>
              <a:rPr lang="en-US" dirty="0" smtClean="0"/>
              <a:t>Compared to 1998 survey coal and natural gas consumption is increased somewhat and </a:t>
            </a:r>
            <a:r>
              <a:rPr lang="en-US" i="1" dirty="0" smtClean="0">
                <a:solidFill>
                  <a:srgbClr val="00B050"/>
                </a:solidFill>
              </a:rPr>
              <a:t>oil declined slightly.</a:t>
            </a:r>
          </a:p>
          <a:p>
            <a:r>
              <a:rPr lang="en-US" b="1" i="1" dirty="0" smtClean="0">
                <a:solidFill>
                  <a:srgbClr val="00B050"/>
                </a:solidFill>
              </a:rPr>
              <a:t>Coal </a:t>
            </a:r>
            <a:r>
              <a:rPr lang="en-US" dirty="0" smtClean="0"/>
              <a:t>could contribute in a sustainable way to satisfy demand for energy from two billion people in the world today.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i="1" dirty="0" smtClean="0">
              <a:solidFill>
                <a:srgbClr val="0033CC"/>
              </a:solidFill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C00000"/>
                </a:solidFill>
              </a:rPr>
              <a:t>World Energy Scenario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C6F86-333A-4F95-9175-BA5F0B24E5CB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915400" cy="54864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i="1" dirty="0" smtClean="0">
                <a:solidFill>
                  <a:srgbClr val="0033CC"/>
                </a:solidFill>
              </a:rPr>
              <a:t>World reserves of primary energy sources</a:t>
            </a:r>
          </a:p>
          <a:p>
            <a:r>
              <a:rPr lang="en-US" dirty="0" smtClean="0"/>
              <a:t>As per the </a:t>
            </a:r>
            <a:r>
              <a:rPr lang="en-US" b="1" i="1" dirty="0" smtClean="0">
                <a:solidFill>
                  <a:srgbClr val="00B050"/>
                </a:solidFill>
              </a:rPr>
              <a:t>BP statistical review </a:t>
            </a:r>
            <a:r>
              <a:rPr lang="en-US" dirty="0" smtClean="0"/>
              <a:t>of world energy , </a:t>
            </a:r>
            <a:r>
              <a:rPr lang="en-US" b="1" i="1" dirty="0" smtClean="0">
                <a:solidFill>
                  <a:srgbClr val="00B050"/>
                </a:solidFill>
              </a:rPr>
              <a:t>June 2004 </a:t>
            </a:r>
            <a:r>
              <a:rPr lang="en-US" dirty="0" smtClean="0"/>
              <a:t>the energy reserves of 3 major primary energy sources like </a:t>
            </a:r>
            <a:r>
              <a:rPr lang="en-US" b="1" i="1" dirty="0" smtClean="0">
                <a:solidFill>
                  <a:srgbClr val="00B050"/>
                </a:solidFill>
              </a:rPr>
              <a:t>coal, oil &amp; gas.</a:t>
            </a:r>
          </a:p>
          <a:p>
            <a:pPr marL="571500" indent="-571500">
              <a:buAutoNum type="romanLcParenBoth"/>
            </a:pPr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</a:rPr>
              <a:t>Coal-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US" dirty="0" smtClean="0"/>
              <a:t>Global coal reserve was estimated to be </a:t>
            </a:r>
            <a:r>
              <a:rPr lang="en-US" b="1" i="1" dirty="0" smtClean="0">
                <a:solidFill>
                  <a:srgbClr val="00B050"/>
                </a:solidFill>
              </a:rPr>
              <a:t>984453 million tones </a:t>
            </a:r>
            <a:r>
              <a:rPr lang="en-US" dirty="0" smtClean="0"/>
              <a:t>by end of </a:t>
            </a:r>
            <a:r>
              <a:rPr lang="en-US" b="1" i="1" dirty="0" smtClean="0">
                <a:solidFill>
                  <a:srgbClr val="00B050"/>
                </a:solidFill>
              </a:rPr>
              <a:t>2003.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US" dirty="0" smtClean="0"/>
              <a:t>USA-25.4% (highest share), Russia 15.9%, China 11.6% and India 8.6%</a:t>
            </a:r>
          </a:p>
          <a:p>
            <a:pPr marL="571500" indent="-571500">
              <a:buNone/>
            </a:pPr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</a:rPr>
              <a:t>(ii) Oil-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US" dirty="0" smtClean="0"/>
              <a:t>Oil remains primary energy source all over the world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US" dirty="0" smtClean="0"/>
              <a:t>Global oil reserve was estimated to be </a:t>
            </a:r>
            <a:r>
              <a:rPr lang="en-US" b="1" i="1" dirty="0" smtClean="0">
                <a:solidFill>
                  <a:srgbClr val="00B050"/>
                </a:solidFill>
              </a:rPr>
              <a:t>1147 billion </a:t>
            </a:r>
            <a:r>
              <a:rPr lang="en-US" dirty="0" smtClean="0"/>
              <a:t>barrels by the end of </a:t>
            </a:r>
            <a:r>
              <a:rPr lang="en-US" b="1" i="1" dirty="0" smtClean="0">
                <a:solidFill>
                  <a:srgbClr val="00B050"/>
                </a:solidFill>
              </a:rPr>
              <a:t>2003.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US" dirty="0" smtClean="0"/>
              <a:t>Saudi has largest oil share reserves (approx. 23%)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US" dirty="0" smtClean="0"/>
              <a:t>1 barrel of oil= 160 liters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C00000"/>
                </a:solidFill>
              </a:rPr>
              <a:t>World Energy Scenario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C6F86-333A-4F95-9175-BA5F0B24E5CB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50292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i="1" dirty="0" smtClean="0">
                <a:solidFill>
                  <a:srgbClr val="0033CC"/>
                </a:solidFill>
              </a:rPr>
              <a:t>World reserves of primary energy sources</a:t>
            </a:r>
          </a:p>
          <a:p>
            <a:pPr>
              <a:buNone/>
            </a:pPr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</a:rPr>
              <a:t>(iii) Gas-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The current century is already being described as the </a:t>
            </a:r>
            <a:r>
              <a:rPr lang="en-US" b="1" i="1" dirty="0" smtClean="0">
                <a:solidFill>
                  <a:srgbClr val="00B050"/>
                </a:solidFill>
              </a:rPr>
              <a:t>“century of gas”.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Oil reserve are falling &amp; potential gas reserve keep increasing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The global proven gas reserve was estimated to be 176 trillion cubic meters by the end of 2003.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The </a:t>
            </a:r>
            <a:r>
              <a:rPr lang="en-US" b="1" i="1" dirty="0" smtClean="0">
                <a:solidFill>
                  <a:srgbClr val="00B050"/>
                </a:solidFill>
              </a:rPr>
              <a:t>Russian federation </a:t>
            </a:r>
            <a:r>
              <a:rPr lang="en-US" dirty="0" smtClean="0"/>
              <a:t>had the largest share of </a:t>
            </a:r>
            <a:r>
              <a:rPr lang="en-US" i="1" dirty="0" smtClean="0">
                <a:solidFill>
                  <a:srgbClr val="00B050"/>
                </a:solidFill>
              </a:rPr>
              <a:t>gas resource </a:t>
            </a:r>
            <a:r>
              <a:rPr lang="en-US" dirty="0" smtClean="0"/>
              <a:t>(approx. 27%)</a:t>
            </a:r>
          </a:p>
          <a:p>
            <a:pPr>
              <a:buNone/>
            </a:pPr>
            <a:endParaRPr lang="en-US" b="1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endParaRPr lang="en-US" i="1" dirty="0" smtClean="0">
              <a:solidFill>
                <a:srgbClr val="0033CC"/>
              </a:solidFill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C00000"/>
                </a:solidFill>
              </a:rPr>
              <a:t>World Energy Scenario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C6F86-333A-4F95-9175-BA5F0B24E5CB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World oil and gas reserves are estimated at just 45 years and 65 years respectively .</a:t>
            </a:r>
          </a:p>
          <a:p>
            <a:r>
              <a:rPr lang="en-US" dirty="0" smtClean="0"/>
              <a:t>Coal is likely to lost a little over 200 years.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C00000"/>
                </a:solidFill>
              </a:rPr>
              <a:t>World Energy Scenario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C6F86-333A-4F95-9175-BA5F0B24E5CB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19457" name="Picture 1" descr="D:\SDM IT 2014 -15\Even semester 2014-15\EA&amp;DM 2014-15\Unit 1 Introduction\Additional study materials for unit 1\world energy scenario\globalenergyscenari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198207"/>
            <a:ext cx="3505200" cy="3202593"/>
          </a:xfrm>
          <a:prstGeom prst="rect">
            <a:avLst/>
          </a:prstGeom>
          <a:noFill/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3166404"/>
            <a:ext cx="3352800" cy="3335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ight Arrow 8"/>
          <p:cNvSpPr/>
          <p:nvPr/>
        </p:nvSpPr>
        <p:spPr>
          <a:xfrm>
            <a:off x="3886200" y="4648200"/>
            <a:ext cx="8382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rgbClr val="C00000"/>
                </a:solidFill>
              </a:rPr>
              <a:t>Overview –Unit 1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Learning Objectives</a:t>
            </a:r>
          </a:p>
          <a:p>
            <a:pPr marL="514350" indent="-514350">
              <a:buAutoNum type="arabicPeriod"/>
            </a:pPr>
            <a:r>
              <a:rPr lang="en-US" dirty="0" smtClean="0"/>
              <a:t>Importance of Energy &amp; Energy Sources</a:t>
            </a:r>
          </a:p>
          <a:p>
            <a:pPr marL="514350" indent="-514350">
              <a:buAutoNum type="arabicPeriod"/>
            </a:pPr>
            <a:r>
              <a:rPr lang="en-US" dirty="0" smtClean="0"/>
              <a:t>Classification of energy sources</a:t>
            </a:r>
          </a:p>
          <a:p>
            <a:pPr marL="514350" indent="-514350">
              <a:buAutoNum type="arabicPeriod"/>
            </a:pPr>
            <a:r>
              <a:rPr lang="en-US" dirty="0" smtClean="0"/>
              <a:t>World energy scenario</a:t>
            </a:r>
          </a:p>
          <a:p>
            <a:pPr marL="514350" indent="-514350">
              <a:buAutoNum type="arabicPeriod"/>
            </a:pPr>
            <a:r>
              <a:rPr lang="en-US" dirty="0" smtClean="0"/>
              <a:t>Indian energy scenario</a:t>
            </a:r>
          </a:p>
          <a:p>
            <a:pPr marL="514350" indent="-514350">
              <a:buAutoNum type="arabicPeriod"/>
            </a:pPr>
            <a:r>
              <a:rPr lang="en-US" dirty="0" smtClean="0"/>
              <a:t>Energy Conservation</a:t>
            </a:r>
          </a:p>
          <a:p>
            <a:pPr marL="514350" indent="-514350">
              <a:buAutoNum type="arabicPeriod"/>
            </a:pPr>
            <a:r>
              <a:rPr lang="en-US" dirty="0" smtClean="0"/>
              <a:t>Laws, Acts, Codes, Rules &amp; Regulation related to Energy Sector</a:t>
            </a:r>
          </a:p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C6F86-333A-4F95-9175-BA5F0B24E5C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i="1" dirty="0" smtClean="0">
                <a:solidFill>
                  <a:srgbClr val="0033CC"/>
                </a:solidFill>
              </a:rPr>
              <a:t>Conclusion</a:t>
            </a:r>
          </a:p>
          <a:p>
            <a:r>
              <a:rPr lang="en-US" dirty="0" smtClean="0"/>
              <a:t>Developed countries are consuming more energy</a:t>
            </a:r>
          </a:p>
          <a:p>
            <a:r>
              <a:rPr lang="en-US" dirty="0" smtClean="0"/>
              <a:t>Energy demand will continue to grow strongly</a:t>
            </a:r>
          </a:p>
          <a:p>
            <a:r>
              <a:rPr lang="en-US" dirty="0" smtClean="0"/>
              <a:t>Renewable sources will dominate</a:t>
            </a:r>
          </a:p>
          <a:p>
            <a:r>
              <a:rPr lang="en-US" dirty="0" smtClean="0"/>
              <a:t>Investments need to be large</a:t>
            </a:r>
          </a:p>
          <a:p>
            <a:r>
              <a:rPr lang="en-US" dirty="0" smtClean="0"/>
              <a:t>Strong environmental policies will be required</a:t>
            </a:r>
          </a:p>
          <a:p>
            <a:r>
              <a:rPr lang="en-US" dirty="0" smtClean="0"/>
              <a:t>Energy system complexity will increase by 2050</a:t>
            </a:r>
          </a:p>
          <a:p>
            <a:r>
              <a:rPr lang="en-US" dirty="0" smtClean="0"/>
              <a:t>Energy efficiency is crucial in dealing with demand outstripping supply.</a:t>
            </a:r>
          </a:p>
          <a:p>
            <a:endParaRPr lang="en-US" b="1" i="1" dirty="0">
              <a:solidFill>
                <a:srgbClr val="0033C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C6F86-333A-4F95-9175-BA5F0B24E5CB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C00000"/>
                </a:solidFill>
              </a:rPr>
              <a:t>World Energy Scenario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8" name="Picture 7" descr="co12_windmills_each_t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19192" y="123825"/>
            <a:ext cx="3172408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solidFill>
                  <a:srgbClr val="C00000"/>
                </a:solidFill>
              </a:rPr>
              <a:t>Quick Review-World Energy Scenario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Q. Write a note on energy scenario of the world</a:t>
            </a:r>
          </a:p>
          <a:p>
            <a:pPr>
              <a:buNone/>
            </a:pPr>
            <a:r>
              <a:rPr lang="en-US" dirty="0" smtClean="0"/>
              <a:t>                                                             </a:t>
            </a:r>
            <a:r>
              <a:rPr lang="en-US" b="1" dirty="0" smtClean="0">
                <a:solidFill>
                  <a:srgbClr val="0033CC"/>
                </a:solidFill>
              </a:rPr>
              <a:t>08 Marks</a:t>
            </a:r>
          </a:p>
          <a:p>
            <a:pPr>
              <a:buNone/>
            </a:pPr>
            <a:r>
              <a:rPr lang="en-US" b="1" dirty="0" smtClean="0">
                <a:solidFill>
                  <a:srgbClr val="0033CC"/>
                </a:solidFill>
              </a:rPr>
              <a:t>                                                 (</a:t>
            </a:r>
            <a:r>
              <a:rPr lang="en-US" b="1" dirty="0" err="1" smtClean="0">
                <a:solidFill>
                  <a:srgbClr val="0033CC"/>
                </a:solidFill>
              </a:rPr>
              <a:t>vtu</a:t>
            </a:r>
            <a:r>
              <a:rPr lang="en-US" b="1" dirty="0" smtClean="0">
                <a:solidFill>
                  <a:srgbClr val="0033CC"/>
                </a:solidFill>
              </a:rPr>
              <a:t>, </a:t>
            </a:r>
            <a:r>
              <a:rPr lang="en-US" b="1" dirty="0" err="1" smtClean="0">
                <a:solidFill>
                  <a:srgbClr val="0033CC"/>
                </a:solidFill>
              </a:rPr>
              <a:t>june</a:t>
            </a:r>
            <a:r>
              <a:rPr lang="en-US" b="1" dirty="0" smtClean="0">
                <a:solidFill>
                  <a:srgbClr val="0033CC"/>
                </a:solidFill>
              </a:rPr>
              <a:t> 2012)</a:t>
            </a:r>
            <a:endParaRPr lang="en-US" b="1" dirty="0">
              <a:solidFill>
                <a:srgbClr val="0033C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C6F86-333A-4F95-9175-BA5F0B24E5CB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7200" y="4114800"/>
            <a:ext cx="3505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Seminar</a:t>
            </a:r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  <a:latin typeface="Bradley Hand ITC" pitchFamily="66" charset="0"/>
              </a:rPr>
              <a:t> </a:t>
            </a:r>
            <a:endParaRPr lang="en-US" sz="4400" b="1" dirty="0">
              <a:solidFill>
                <a:schemeClr val="accent6">
                  <a:lumMod val="50000"/>
                </a:schemeClr>
              </a:solidFill>
              <a:latin typeface="Bradley Hand ITC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5105400"/>
            <a:ext cx="64969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33CC"/>
                </a:solidFill>
              </a:rPr>
              <a:t>“Renewable Energy Scenario in the world”</a:t>
            </a:r>
            <a:endParaRPr lang="en-US" sz="2800" b="1" dirty="0">
              <a:solidFill>
                <a:srgbClr val="0033CC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000" y="3962400"/>
            <a:ext cx="7010400" cy="1905000"/>
          </a:xfrm>
          <a:prstGeom prst="rect">
            <a:avLst/>
          </a:prstGeom>
          <a:noFill/>
          <a:ln w="635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Introduction</a:t>
            </a:r>
          </a:p>
          <a:p>
            <a:r>
              <a:rPr lang="en-US" dirty="0" smtClean="0">
                <a:solidFill>
                  <a:srgbClr val="0033CC"/>
                </a:solidFill>
              </a:rPr>
              <a:t>Sector wise energy consumption</a:t>
            </a:r>
          </a:p>
          <a:p>
            <a:r>
              <a:rPr lang="en-US" dirty="0" smtClean="0">
                <a:solidFill>
                  <a:srgbClr val="0033CC"/>
                </a:solidFill>
              </a:rPr>
              <a:t>India’s primary energy sources</a:t>
            </a:r>
          </a:p>
          <a:p>
            <a:endParaRPr lang="en-US" dirty="0" smtClean="0">
              <a:solidFill>
                <a:srgbClr val="0033CC"/>
              </a:solidFill>
            </a:endParaRPr>
          </a:p>
          <a:p>
            <a:endParaRPr lang="en-US" dirty="0" smtClean="0">
              <a:solidFill>
                <a:srgbClr val="0033CC"/>
              </a:solidFill>
            </a:endParaRPr>
          </a:p>
          <a:p>
            <a:endParaRPr lang="en-US" dirty="0" smtClean="0">
              <a:solidFill>
                <a:srgbClr val="0033CC"/>
              </a:solidFill>
            </a:endParaRPr>
          </a:p>
          <a:p>
            <a:endParaRPr lang="en-US" dirty="0" smtClean="0">
              <a:solidFill>
                <a:srgbClr val="0033CC"/>
              </a:solidFill>
            </a:endParaRPr>
          </a:p>
          <a:p>
            <a:r>
              <a:rPr lang="en-US" dirty="0" smtClean="0">
                <a:solidFill>
                  <a:srgbClr val="0033CC"/>
                </a:solidFill>
              </a:rPr>
              <a:t>Final energy consumption</a:t>
            </a:r>
          </a:p>
          <a:p>
            <a:r>
              <a:rPr lang="en-US" dirty="0" smtClean="0">
                <a:solidFill>
                  <a:srgbClr val="0033CC"/>
                </a:solidFill>
              </a:rPr>
              <a:t>Demand for commercial energy for final consumption</a:t>
            </a:r>
          </a:p>
          <a:p>
            <a:endParaRPr lang="en-US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C00000"/>
                </a:solidFill>
              </a:rPr>
              <a:t>Indian Energy Scenario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5400000">
            <a:off x="4610100" y="3771900"/>
            <a:ext cx="2666206" cy="79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733540" y="2209800"/>
            <a:ext cx="6918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coal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6715303" y="2819400"/>
            <a:ext cx="10148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Lignite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6705600" y="3364468"/>
            <a:ext cx="5293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Oil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6726226" y="3886200"/>
            <a:ext cx="16557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Natural gas 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6705600" y="4338935"/>
            <a:ext cx="7072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LNG</a:t>
            </a:r>
            <a:endParaRPr lang="en-US" sz="2400" dirty="0"/>
          </a:p>
        </p:txBody>
      </p:sp>
      <p:grpSp>
        <p:nvGrpSpPr>
          <p:cNvPr id="27" name="Group 26"/>
          <p:cNvGrpSpPr/>
          <p:nvPr/>
        </p:nvGrpSpPr>
        <p:grpSpPr>
          <a:xfrm>
            <a:off x="5943600" y="2438400"/>
            <a:ext cx="685800" cy="2668588"/>
            <a:chOff x="5791200" y="2438400"/>
            <a:chExt cx="685800" cy="2668588"/>
          </a:xfrm>
        </p:grpSpPr>
        <p:cxnSp>
          <p:nvCxnSpPr>
            <p:cNvPr id="9" name="Straight Arrow Connector 8"/>
            <p:cNvCxnSpPr/>
            <p:nvPr/>
          </p:nvCxnSpPr>
          <p:spPr>
            <a:xfrm>
              <a:off x="5791200" y="2438400"/>
              <a:ext cx="68580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5791200" y="2971800"/>
              <a:ext cx="68580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5791200" y="3505200"/>
              <a:ext cx="68580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5791200" y="4038600"/>
              <a:ext cx="68580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5791200" y="4572000"/>
              <a:ext cx="68580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5791200" y="5105400"/>
              <a:ext cx="68580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>
            <a:off x="6705600" y="4800600"/>
            <a:ext cx="22377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Electrical Energy</a:t>
            </a:r>
            <a:endParaRPr lang="en-US" sz="2400" dirty="0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5638800" y="2743200"/>
            <a:ext cx="3048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C6F86-333A-4F95-9175-BA5F0B24E5CB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n-US" i="1" dirty="0" smtClean="0">
                <a:solidFill>
                  <a:srgbClr val="0033CC"/>
                </a:solidFill>
              </a:rPr>
              <a:t>Introduction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b="1" i="1" dirty="0" smtClean="0">
                <a:solidFill>
                  <a:srgbClr val="00B050"/>
                </a:solidFill>
              </a:rPr>
              <a:t>electricity sector in India</a:t>
            </a:r>
            <a:r>
              <a:rPr lang="en-US" i="1" dirty="0" smtClean="0">
                <a:solidFill>
                  <a:srgbClr val="00B050"/>
                </a:solidFill>
              </a:rPr>
              <a:t> </a:t>
            </a:r>
            <a:r>
              <a:rPr lang="en-US" dirty="0" smtClean="0"/>
              <a:t>had an installed capacity of </a:t>
            </a:r>
            <a:r>
              <a:rPr lang="en-US" b="1" i="1" dirty="0" smtClean="0">
                <a:solidFill>
                  <a:srgbClr val="00B050"/>
                </a:solidFill>
              </a:rPr>
              <a:t>255.012 GW </a:t>
            </a:r>
            <a:r>
              <a:rPr lang="en-US" dirty="0" smtClean="0"/>
              <a:t>as of end November 2014.</a:t>
            </a:r>
          </a:p>
          <a:p>
            <a:r>
              <a:rPr lang="en-US" dirty="0" smtClean="0"/>
              <a:t>As of March 2013, the per capita total electricity consumption in India was </a:t>
            </a:r>
            <a:r>
              <a:rPr lang="en-US" b="1" i="1" dirty="0" smtClean="0">
                <a:solidFill>
                  <a:srgbClr val="00B050"/>
                </a:solidFill>
              </a:rPr>
              <a:t>917.2 kWh.</a:t>
            </a:r>
          </a:p>
          <a:p>
            <a:r>
              <a:rPr lang="en-US" dirty="0" smtClean="0"/>
              <a:t>India became the world's </a:t>
            </a:r>
            <a:r>
              <a:rPr lang="en-US" b="1" i="1" dirty="0" smtClean="0">
                <a:solidFill>
                  <a:srgbClr val="00B050"/>
                </a:solidFill>
              </a:rPr>
              <a:t>third largest </a:t>
            </a:r>
            <a:r>
              <a:rPr lang="en-US" dirty="0" smtClean="0"/>
              <a:t>producer of electricity in the year 2013 with </a:t>
            </a:r>
            <a:r>
              <a:rPr lang="en-US" b="1" i="1" dirty="0" smtClean="0">
                <a:solidFill>
                  <a:srgbClr val="00B050"/>
                </a:solidFill>
              </a:rPr>
              <a:t>4.8%</a:t>
            </a:r>
            <a:r>
              <a:rPr lang="en-US" dirty="0" smtClean="0"/>
              <a:t> global share in electricity generation. 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C00000"/>
                </a:solidFill>
              </a:rPr>
              <a:t>Indian Energy Scenario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C6F86-333A-4F95-9175-BA5F0B24E5CB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8768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i="1" dirty="0" smtClean="0">
                <a:solidFill>
                  <a:srgbClr val="0033CC"/>
                </a:solidFill>
              </a:rPr>
              <a:t>Introduction</a:t>
            </a:r>
          </a:p>
          <a:p>
            <a:r>
              <a:rPr lang="en-US" dirty="0" smtClean="0"/>
              <a:t>India’s absolute primary energy consumption is only </a:t>
            </a:r>
            <a:r>
              <a:rPr lang="en-US" b="1" i="1" dirty="0" smtClean="0">
                <a:solidFill>
                  <a:srgbClr val="00B050"/>
                </a:solidFill>
              </a:rPr>
              <a:t>1/29</a:t>
            </a:r>
            <a:r>
              <a:rPr lang="en-US" b="1" i="1" baseline="30000" dirty="0" smtClean="0">
                <a:solidFill>
                  <a:srgbClr val="00B050"/>
                </a:solidFill>
              </a:rPr>
              <a:t>th</a:t>
            </a:r>
            <a:r>
              <a:rPr lang="en-US" b="1" i="1" dirty="0" smtClean="0">
                <a:solidFill>
                  <a:srgbClr val="00B050"/>
                </a:solidFill>
              </a:rPr>
              <a:t> </a:t>
            </a:r>
            <a:r>
              <a:rPr lang="en-US" dirty="0" smtClean="0"/>
              <a:t>of world energy consumption.</a:t>
            </a:r>
          </a:p>
          <a:p>
            <a:r>
              <a:rPr lang="en-US" dirty="0" smtClean="0"/>
              <a:t>As compared to </a:t>
            </a:r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</a:rPr>
              <a:t>America</a:t>
            </a:r>
            <a:r>
              <a:rPr lang="en-US" dirty="0" smtClean="0"/>
              <a:t> &amp; </a:t>
            </a:r>
            <a:r>
              <a:rPr lang="en-US" b="1" i="1" dirty="0" smtClean="0">
                <a:solidFill>
                  <a:srgbClr val="FF0000"/>
                </a:solidFill>
              </a:rPr>
              <a:t>Japan</a:t>
            </a:r>
            <a:r>
              <a:rPr lang="en-US" dirty="0" smtClean="0"/>
              <a:t>, absolute primary energy consumption is </a:t>
            </a:r>
            <a:r>
              <a:rPr lang="en-US" b="1" i="1" smtClean="0">
                <a:solidFill>
                  <a:schemeClr val="accent6">
                    <a:lumMod val="50000"/>
                  </a:schemeClr>
                </a:solidFill>
              </a:rPr>
              <a:t>1/7</a:t>
            </a:r>
            <a:r>
              <a:rPr lang="en-US" b="1" i="1" baseline="30000" smtClean="0">
                <a:solidFill>
                  <a:schemeClr val="accent6">
                    <a:lumMod val="50000"/>
                  </a:schemeClr>
                </a:solidFill>
              </a:rPr>
              <a:t>th</a:t>
            </a:r>
            <a:r>
              <a:rPr lang="en-US" b="1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mtClean="0"/>
              <a:t>&amp; </a:t>
            </a:r>
            <a:r>
              <a:rPr lang="en-US" b="1" i="1" dirty="0" smtClean="0">
                <a:solidFill>
                  <a:srgbClr val="FF0000"/>
                </a:solidFill>
              </a:rPr>
              <a:t>1/1.6</a:t>
            </a:r>
            <a:r>
              <a:rPr lang="en-US" b="1" i="1" baseline="30000" dirty="0" smtClean="0">
                <a:solidFill>
                  <a:srgbClr val="FF0000"/>
                </a:solidFill>
              </a:rPr>
              <a:t>th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respectively.</a:t>
            </a:r>
          </a:p>
          <a:p>
            <a:r>
              <a:rPr lang="en-US" dirty="0" smtClean="0"/>
              <a:t>After the reformation the economic condition is little bit improved.</a:t>
            </a:r>
          </a:p>
          <a:p>
            <a:r>
              <a:rPr lang="en-US" dirty="0" smtClean="0"/>
              <a:t>The implementation of </a:t>
            </a:r>
            <a:r>
              <a:rPr lang="en-US" b="1" i="1" dirty="0" smtClean="0">
                <a:solidFill>
                  <a:srgbClr val="00B050"/>
                </a:solidFill>
              </a:rPr>
              <a:t>Sustainable development </a:t>
            </a:r>
            <a:r>
              <a:rPr lang="en-US" dirty="0" smtClean="0"/>
              <a:t>made India is one of the fastest growing economies in Asia.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C00000"/>
                </a:solidFill>
              </a:rPr>
              <a:t>Indian Energy Scenario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C6F86-333A-4F95-9175-BA5F0B24E5CB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i="1" dirty="0" smtClean="0">
                <a:solidFill>
                  <a:srgbClr val="0033CC"/>
                </a:solidFill>
              </a:rPr>
              <a:t>Introduction</a:t>
            </a:r>
          </a:p>
          <a:p>
            <a:r>
              <a:rPr lang="en-US" b="1" i="1" dirty="0" smtClean="0">
                <a:solidFill>
                  <a:srgbClr val="00B050"/>
                </a:solidFill>
              </a:rPr>
              <a:t>Economic growth </a:t>
            </a:r>
            <a:r>
              <a:rPr lang="en-US" dirty="0" smtClean="0"/>
              <a:t>of country proportional to </a:t>
            </a:r>
            <a:r>
              <a:rPr lang="en-US" b="1" i="1" dirty="0" smtClean="0">
                <a:solidFill>
                  <a:srgbClr val="00B050"/>
                </a:solidFill>
              </a:rPr>
              <a:t>consumption of energy</a:t>
            </a:r>
            <a:r>
              <a:rPr lang="en-US" b="1" dirty="0" smtClean="0">
                <a:solidFill>
                  <a:srgbClr val="00B050"/>
                </a:solidFill>
              </a:rPr>
              <a:t>.</a:t>
            </a:r>
          </a:p>
          <a:p>
            <a:r>
              <a:rPr lang="en-US" dirty="0" smtClean="0"/>
              <a:t>As compared to developed countries per capita </a:t>
            </a:r>
            <a:r>
              <a:rPr lang="en-US" b="1" i="1" dirty="0" smtClean="0">
                <a:solidFill>
                  <a:srgbClr val="00B050"/>
                </a:solidFill>
              </a:rPr>
              <a:t>energy consumption is too low </a:t>
            </a:r>
            <a:r>
              <a:rPr lang="en-US" dirty="0" smtClean="0"/>
              <a:t>in India.</a:t>
            </a:r>
          </a:p>
          <a:p>
            <a:r>
              <a:rPr lang="en-US" dirty="0" smtClean="0"/>
              <a:t>Energy usage in India is expected to rise to around 450 </a:t>
            </a:r>
            <a:r>
              <a:rPr lang="en-US" dirty="0" err="1" smtClean="0"/>
              <a:t>kgoe</a:t>
            </a:r>
            <a:r>
              <a:rPr lang="en-US" dirty="0" smtClean="0"/>
              <a:t>/year by 2010 from the present over 350 </a:t>
            </a:r>
            <a:r>
              <a:rPr lang="en-US" dirty="0" err="1" smtClean="0"/>
              <a:t>kgoe</a:t>
            </a:r>
            <a:r>
              <a:rPr lang="en-US" dirty="0" smtClean="0"/>
              <a:t>/year.</a:t>
            </a:r>
          </a:p>
          <a:p>
            <a:pPr>
              <a:buNone/>
            </a:pPr>
            <a:r>
              <a:rPr lang="en-US" i="1" dirty="0" smtClean="0"/>
              <a:t>    Note:-     </a:t>
            </a:r>
            <a:r>
              <a:rPr lang="en-US" sz="2400" b="1" i="1" dirty="0" err="1" smtClean="0">
                <a:solidFill>
                  <a:srgbClr val="FF0000"/>
                </a:solidFill>
              </a:rPr>
              <a:t>Kgoe</a:t>
            </a:r>
            <a:r>
              <a:rPr lang="en-US" sz="2400" b="1" i="1" dirty="0" smtClean="0">
                <a:solidFill>
                  <a:srgbClr val="FF0000"/>
                </a:solidFill>
              </a:rPr>
              <a:t>- </a:t>
            </a:r>
            <a:r>
              <a:rPr lang="en-US" sz="2400" b="1" i="1" dirty="0" err="1" smtClean="0">
                <a:solidFill>
                  <a:srgbClr val="FF0000"/>
                </a:solidFill>
              </a:rPr>
              <a:t>Kilogrammes</a:t>
            </a:r>
            <a:r>
              <a:rPr lang="en-US" sz="2400" b="1" i="1" dirty="0" smtClean="0">
                <a:solidFill>
                  <a:srgbClr val="FF0000"/>
                </a:solidFill>
              </a:rPr>
              <a:t> of oil equivalent</a:t>
            </a:r>
            <a:endParaRPr lang="en-US" b="1" i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C00000"/>
                </a:solidFill>
              </a:rPr>
              <a:t>Indian Energy Scenario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C6F86-333A-4F95-9175-BA5F0B24E5CB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25780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i="1" dirty="0" smtClean="0">
                <a:solidFill>
                  <a:srgbClr val="0033CC"/>
                </a:solidFill>
              </a:rPr>
              <a:t>Introduction</a:t>
            </a:r>
          </a:p>
          <a:p>
            <a:r>
              <a:rPr lang="en-US" dirty="0" smtClean="0"/>
              <a:t>In India, </a:t>
            </a:r>
            <a:r>
              <a:rPr lang="en-US" b="1" i="1" dirty="0" smtClean="0">
                <a:solidFill>
                  <a:srgbClr val="00B050"/>
                </a:solidFill>
              </a:rPr>
              <a:t>coal </a:t>
            </a:r>
            <a:r>
              <a:rPr lang="en-US" dirty="0" smtClean="0"/>
              <a:t>contributes </a:t>
            </a:r>
            <a:r>
              <a:rPr lang="en-US" b="1" i="1" dirty="0" smtClean="0">
                <a:solidFill>
                  <a:srgbClr val="00B050"/>
                </a:solidFill>
              </a:rPr>
              <a:t>55% </a:t>
            </a:r>
            <a:r>
              <a:rPr lang="en-US" dirty="0" smtClean="0"/>
              <a:t>total primary energy consumption.</a:t>
            </a:r>
          </a:p>
          <a:p>
            <a:r>
              <a:rPr lang="en-US" b="1" i="1" dirty="0" smtClean="0">
                <a:solidFill>
                  <a:srgbClr val="00B050"/>
                </a:solidFill>
              </a:rPr>
              <a:t>Oil </a:t>
            </a:r>
            <a:r>
              <a:rPr lang="en-US" dirty="0" smtClean="0"/>
              <a:t>production is </a:t>
            </a:r>
            <a:r>
              <a:rPr lang="en-US" b="1" i="1" dirty="0" smtClean="0">
                <a:solidFill>
                  <a:srgbClr val="00B050"/>
                </a:solidFill>
              </a:rPr>
              <a:t>declined </a:t>
            </a:r>
            <a:r>
              <a:rPr lang="en-US" dirty="0" smtClean="0"/>
              <a:t>from </a:t>
            </a:r>
            <a:r>
              <a:rPr lang="en-US" b="1" i="1" dirty="0" smtClean="0">
                <a:solidFill>
                  <a:srgbClr val="00B050"/>
                </a:solidFill>
              </a:rPr>
              <a:t>20% to 17%</a:t>
            </a:r>
          </a:p>
          <a:p>
            <a:r>
              <a:rPr lang="en-US" b="1" i="1" dirty="0" smtClean="0">
                <a:solidFill>
                  <a:srgbClr val="00B050"/>
                </a:solidFill>
              </a:rPr>
              <a:t>Gas </a:t>
            </a:r>
            <a:r>
              <a:rPr lang="en-US" dirty="0" smtClean="0"/>
              <a:t>production is increased from </a:t>
            </a:r>
            <a:r>
              <a:rPr lang="en-US" b="1" i="1" dirty="0" smtClean="0">
                <a:solidFill>
                  <a:srgbClr val="00B050"/>
                </a:solidFill>
              </a:rPr>
              <a:t>10%</a:t>
            </a:r>
            <a:r>
              <a:rPr lang="en-US" dirty="0" smtClean="0"/>
              <a:t> (in 1994) to </a:t>
            </a:r>
            <a:r>
              <a:rPr lang="en-US" b="1" i="1" dirty="0" smtClean="0">
                <a:solidFill>
                  <a:srgbClr val="00B050"/>
                </a:solidFill>
              </a:rPr>
              <a:t>13%</a:t>
            </a:r>
            <a:r>
              <a:rPr lang="en-US" dirty="0" smtClean="0"/>
              <a:t> (in 1999)</a:t>
            </a:r>
          </a:p>
          <a:p>
            <a:r>
              <a:rPr lang="en-US" dirty="0" smtClean="0"/>
              <a:t>Oil production is declining because of poor availability in oil reserves.ie only </a:t>
            </a:r>
            <a:r>
              <a:rPr lang="en-US" b="1" i="1" dirty="0" smtClean="0">
                <a:solidFill>
                  <a:srgbClr val="00B050"/>
                </a:solidFill>
              </a:rPr>
              <a:t>5.9 billion barrels </a:t>
            </a:r>
            <a:r>
              <a:rPr lang="en-US" dirty="0" smtClean="0"/>
              <a:t>(0.5% of global reserves)</a:t>
            </a:r>
          </a:p>
          <a:p>
            <a:r>
              <a:rPr lang="en-US" dirty="0" smtClean="0"/>
              <a:t>India imports 70% of oil</a:t>
            </a:r>
          </a:p>
          <a:p>
            <a:r>
              <a:rPr lang="en-US" dirty="0" smtClean="0"/>
              <a:t>India’s oil importing is increasing annually. (as of now 85% of importing &amp; by the year of 2020, further to about 92%)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C00000"/>
                </a:solidFill>
              </a:rPr>
              <a:t>Indian Energy Scenario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C6F86-333A-4F95-9175-BA5F0B24E5CB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solidFill>
                  <a:srgbClr val="C00000"/>
                </a:solidFill>
              </a:rPr>
              <a:t>Indian Energy Scenario (As per 2013)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524000"/>
            <a:ext cx="7540996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C6F86-333A-4F95-9175-BA5F0B24E5CB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876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i="1" dirty="0" smtClean="0">
                <a:solidFill>
                  <a:srgbClr val="0033CC"/>
                </a:solidFill>
              </a:rPr>
              <a:t>Sector wise energy consumption</a:t>
            </a:r>
          </a:p>
          <a:p>
            <a:r>
              <a:rPr lang="en-US" dirty="0" smtClean="0"/>
              <a:t>Major commercial energy consumption sectors in the country are classified into </a:t>
            </a:r>
            <a:r>
              <a:rPr lang="en-US" b="1" i="1" dirty="0" smtClean="0">
                <a:solidFill>
                  <a:srgbClr val="00B050"/>
                </a:solidFill>
              </a:rPr>
              <a:t>4 major sectors.</a:t>
            </a:r>
          </a:p>
          <a:p>
            <a:r>
              <a:rPr lang="en-US" dirty="0" smtClean="0"/>
              <a:t> They are </a:t>
            </a:r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</a:rPr>
              <a:t>agriculture</a:t>
            </a:r>
            <a:r>
              <a:rPr lang="en-US" dirty="0" smtClean="0"/>
              <a:t>, </a:t>
            </a:r>
            <a:r>
              <a:rPr lang="en-US" b="1" i="1" dirty="0" smtClean="0">
                <a:solidFill>
                  <a:schemeClr val="accent1"/>
                </a:solidFill>
              </a:rPr>
              <a:t>domestic</a:t>
            </a:r>
            <a:r>
              <a:rPr lang="en-US" b="1" i="1" dirty="0" smtClean="0">
                <a:solidFill>
                  <a:srgbClr val="FF0000"/>
                </a:solidFill>
              </a:rPr>
              <a:t>, industry</a:t>
            </a:r>
            <a:r>
              <a:rPr lang="en-US" dirty="0" smtClean="0"/>
              <a:t>, </a:t>
            </a:r>
            <a:r>
              <a:rPr lang="en-US" b="1" i="1" dirty="0" smtClean="0"/>
              <a:t>transport</a:t>
            </a:r>
            <a:r>
              <a:rPr lang="en-US" dirty="0" smtClean="0"/>
              <a:t> &amp; </a:t>
            </a:r>
            <a:r>
              <a:rPr lang="en-US" b="1" i="1" dirty="0" smtClean="0">
                <a:solidFill>
                  <a:srgbClr val="00B050"/>
                </a:solidFill>
              </a:rPr>
              <a:t>others</a:t>
            </a:r>
            <a:r>
              <a:rPr lang="en-US" dirty="0" smtClean="0"/>
              <a:t>.</a:t>
            </a:r>
          </a:p>
          <a:p>
            <a:r>
              <a:rPr lang="en-US" b="1" i="1" dirty="0" smtClean="0">
                <a:solidFill>
                  <a:srgbClr val="FF0000"/>
                </a:solidFill>
              </a:rPr>
              <a:t>Industry (49%)</a:t>
            </a:r>
            <a:r>
              <a:rPr lang="en-US" dirty="0" smtClean="0"/>
              <a:t>, </a:t>
            </a:r>
            <a:r>
              <a:rPr lang="en-US" b="1" i="1" dirty="0" smtClean="0"/>
              <a:t>transport (22%)</a:t>
            </a:r>
            <a:r>
              <a:rPr lang="en-US" dirty="0" smtClean="0"/>
              <a:t>, </a:t>
            </a:r>
            <a:r>
              <a:rPr lang="en-US" b="1" i="1" dirty="0" smtClean="0">
                <a:solidFill>
                  <a:schemeClr val="accent1"/>
                </a:solidFill>
              </a:rPr>
              <a:t>domestic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b="1" i="1" dirty="0" smtClean="0">
                <a:solidFill>
                  <a:schemeClr val="accent1"/>
                </a:solidFill>
              </a:rPr>
              <a:t>(10%)</a:t>
            </a:r>
            <a:r>
              <a:rPr lang="en-US" dirty="0" smtClean="0"/>
              <a:t>, </a:t>
            </a:r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</a:rPr>
              <a:t>agriculture(5%) </a:t>
            </a:r>
            <a:r>
              <a:rPr lang="en-US" dirty="0" smtClean="0"/>
              <a:t>and </a:t>
            </a:r>
            <a:r>
              <a:rPr lang="en-US" b="1" i="1" dirty="0" smtClean="0">
                <a:solidFill>
                  <a:srgbClr val="00B050"/>
                </a:solidFill>
              </a:rPr>
              <a:t>other remaining 14%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C00000"/>
                </a:solidFill>
              </a:rPr>
              <a:t>Indian Energy Scenario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C6F86-333A-4F95-9175-BA5F0B24E5CB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13266" y="1981201"/>
            <a:ext cx="7992534" cy="4876800"/>
          </a:xfrm>
          <a:noFill/>
        </p:spPr>
      </p:pic>
      <p:sp>
        <p:nvSpPr>
          <p:cNvPr id="29700" name="Line 4"/>
          <p:cNvSpPr>
            <a:spLocks noChangeShapeType="1"/>
          </p:cNvSpPr>
          <p:nvPr/>
        </p:nvSpPr>
        <p:spPr bwMode="auto">
          <a:xfrm flipH="1">
            <a:off x="4003965" y="2362200"/>
            <a:ext cx="45719" cy="259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7200" y="1600200"/>
            <a:ext cx="42050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smtClean="0">
                <a:solidFill>
                  <a:srgbClr val="0033CC"/>
                </a:solidFill>
              </a:rPr>
              <a:t>Per Capita Energy Consumption</a:t>
            </a:r>
            <a:endParaRPr lang="en-US" sz="2400" i="1" dirty="0">
              <a:solidFill>
                <a:srgbClr val="0033CC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C00000"/>
                </a:solidFill>
              </a:rPr>
              <a:t>Indian Energy Scenario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4600" y="2069068"/>
            <a:ext cx="3590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Low per capita energy consumption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C6F86-333A-4F95-9175-BA5F0B24E5CB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rgbClr val="C00000"/>
                </a:solidFill>
              </a:rPr>
              <a:t>1.Learning Objective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Understanding the </a:t>
            </a:r>
            <a:r>
              <a:rPr lang="en-US" b="1" i="1" dirty="0" smtClean="0">
                <a:solidFill>
                  <a:srgbClr val="0033CC"/>
                </a:solidFill>
              </a:rPr>
              <a:t>importance of energy.</a:t>
            </a:r>
          </a:p>
          <a:p>
            <a:r>
              <a:rPr lang="en-US" dirty="0" smtClean="0"/>
              <a:t>Classification of energy sources.</a:t>
            </a:r>
          </a:p>
          <a:p>
            <a:r>
              <a:rPr lang="en-US" dirty="0" smtClean="0"/>
              <a:t>Discussion about </a:t>
            </a:r>
            <a:r>
              <a:rPr lang="en-US" b="1" i="1" dirty="0" smtClean="0">
                <a:solidFill>
                  <a:srgbClr val="0033CC"/>
                </a:solidFill>
              </a:rPr>
              <a:t>energy scenario in India.</a:t>
            </a:r>
          </a:p>
          <a:p>
            <a:r>
              <a:rPr lang="en-US" dirty="0" smtClean="0"/>
              <a:t>Discussion about </a:t>
            </a:r>
            <a:r>
              <a:rPr lang="en-US" b="1" i="1" dirty="0" smtClean="0">
                <a:solidFill>
                  <a:srgbClr val="0033CC"/>
                </a:solidFill>
              </a:rPr>
              <a:t>energy scenario in World.</a:t>
            </a:r>
          </a:p>
          <a:p>
            <a:r>
              <a:rPr lang="en-US" b="1" i="1" dirty="0" smtClean="0">
                <a:solidFill>
                  <a:srgbClr val="0033CC"/>
                </a:solidFill>
              </a:rPr>
              <a:t>Energy conservation techniques </a:t>
            </a:r>
            <a:r>
              <a:rPr lang="en-US" dirty="0" smtClean="0"/>
              <a:t>used to reduced energy cost.</a:t>
            </a:r>
          </a:p>
          <a:p>
            <a:r>
              <a:rPr lang="en-US" dirty="0" smtClean="0"/>
              <a:t>Description on </a:t>
            </a:r>
            <a:r>
              <a:rPr lang="en-US" b="1" i="1" dirty="0" smtClean="0">
                <a:solidFill>
                  <a:srgbClr val="0033CC"/>
                </a:solidFill>
              </a:rPr>
              <a:t>Electrical Distribution Code </a:t>
            </a:r>
            <a:r>
              <a:rPr lang="en-US" dirty="0" smtClean="0"/>
              <a:t>with respect to supply system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C6F86-333A-4F95-9175-BA5F0B24E5C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i="1" dirty="0" smtClean="0">
                <a:solidFill>
                  <a:srgbClr val="0033CC"/>
                </a:solidFill>
              </a:rPr>
              <a:t>India’s primary energy sources</a:t>
            </a:r>
          </a:p>
          <a:p>
            <a:pPr marL="571500" indent="-571500">
              <a:buAutoNum type="romanLcParenBoth"/>
            </a:pPr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</a:rPr>
              <a:t>Coal- </a:t>
            </a:r>
          </a:p>
          <a:p>
            <a:pPr marL="571500" indent="-571500"/>
            <a:r>
              <a:rPr lang="en-US" dirty="0" smtClean="0"/>
              <a:t>More than </a:t>
            </a:r>
            <a:r>
              <a:rPr lang="en-US" b="1" i="1" dirty="0" smtClean="0">
                <a:solidFill>
                  <a:srgbClr val="00B050"/>
                </a:solidFill>
              </a:rPr>
              <a:t>50% </a:t>
            </a:r>
            <a:r>
              <a:rPr lang="en-US" dirty="0" smtClean="0"/>
              <a:t>of demand</a:t>
            </a:r>
          </a:p>
          <a:p>
            <a:pPr marL="571500" indent="-571500"/>
            <a:r>
              <a:rPr lang="en-US" b="1" i="1" dirty="0" smtClean="0">
                <a:solidFill>
                  <a:srgbClr val="00B050"/>
                </a:solidFill>
              </a:rPr>
              <a:t>8.6%</a:t>
            </a:r>
            <a:r>
              <a:rPr lang="en-US" dirty="0" smtClean="0"/>
              <a:t> of the world reserves</a:t>
            </a:r>
          </a:p>
          <a:p>
            <a:pPr marL="571500" indent="-571500"/>
            <a:r>
              <a:rPr lang="en-US" b="1" i="1" dirty="0" smtClean="0">
                <a:solidFill>
                  <a:srgbClr val="00B050"/>
                </a:solidFill>
              </a:rPr>
              <a:t>3</a:t>
            </a:r>
            <a:r>
              <a:rPr lang="en-US" b="1" i="1" baseline="30000" dirty="0" smtClean="0">
                <a:solidFill>
                  <a:srgbClr val="00B050"/>
                </a:solidFill>
              </a:rPr>
              <a:t>rd</a:t>
            </a:r>
            <a:r>
              <a:rPr lang="en-US" b="1" i="1" dirty="0" smtClean="0">
                <a:solidFill>
                  <a:srgbClr val="00B050"/>
                </a:solidFill>
              </a:rPr>
              <a:t> largest coal producer </a:t>
            </a:r>
            <a:r>
              <a:rPr lang="en-US" dirty="0" smtClean="0"/>
              <a:t>after china &amp; USA</a:t>
            </a:r>
          </a:p>
          <a:p>
            <a:pPr marL="571500" indent="-571500"/>
            <a:r>
              <a:rPr lang="en-US" b="1" i="1" dirty="0" smtClean="0">
                <a:solidFill>
                  <a:srgbClr val="00B050"/>
                </a:solidFill>
              </a:rPr>
              <a:t>70% </a:t>
            </a:r>
            <a:r>
              <a:rPr lang="en-US" dirty="0" smtClean="0"/>
              <a:t>heavy industry consuming coal</a:t>
            </a:r>
          </a:p>
          <a:p>
            <a:pPr marL="571500" indent="-571500"/>
            <a:r>
              <a:rPr lang="en-US" dirty="0" smtClean="0"/>
              <a:t>In 2000, coal consumption was 369 million tonnes &amp; by the end of 2010 it was 450 million tonnes</a:t>
            </a:r>
          </a:p>
          <a:p>
            <a:pPr marL="571500" indent="-571500">
              <a:buNone/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C00000"/>
                </a:solidFill>
              </a:rPr>
              <a:t>Indian Energy Scenario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C6F86-333A-4F95-9175-BA5F0B24E5CB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i="1" dirty="0" smtClean="0">
                <a:solidFill>
                  <a:srgbClr val="0033CC"/>
                </a:solidFill>
              </a:rPr>
              <a:t>India’s primary energy sources</a:t>
            </a:r>
          </a:p>
          <a:p>
            <a:pPr>
              <a:buNone/>
            </a:pPr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</a:rPr>
              <a:t>(ii) Lignite-</a:t>
            </a:r>
          </a:p>
          <a:p>
            <a:r>
              <a:rPr lang="en-US" dirty="0" smtClean="0"/>
              <a:t>Second quality of coal</a:t>
            </a:r>
          </a:p>
          <a:p>
            <a:r>
              <a:rPr lang="en-US" dirty="0" smtClean="0"/>
              <a:t>36,008 million tones are available in India</a:t>
            </a:r>
          </a:p>
          <a:p>
            <a:r>
              <a:rPr lang="en-US" dirty="0" smtClean="0"/>
              <a:t>85% available in Tamil Nadu</a:t>
            </a:r>
          </a:p>
          <a:p>
            <a:r>
              <a:rPr lang="en-US" dirty="0" err="1" smtClean="0"/>
              <a:t>Neyveli</a:t>
            </a:r>
            <a:r>
              <a:rPr lang="en-US" dirty="0" smtClean="0"/>
              <a:t> region- </a:t>
            </a:r>
            <a:r>
              <a:rPr lang="en-US" dirty="0" err="1" smtClean="0"/>
              <a:t>toppest</a:t>
            </a:r>
            <a:r>
              <a:rPr lang="en-US" dirty="0" smtClean="0"/>
              <a:t> lignite deposition</a:t>
            </a:r>
          </a:p>
          <a:p>
            <a:r>
              <a:rPr lang="en-US" dirty="0" smtClean="0"/>
              <a:t>Central govt. established </a:t>
            </a:r>
            <a:r>
              <a:rPr lang="en-US" dirty="0" err="1" smtClean="0"/>
              <a:t>Neyveli</a:t>
            </a:r>
            <a:r>
              <a:rPr lang="en-US" dirty="0" smtClean="0"/>
              <a:t> Lignite Corporation limited in 1956.</a:t>
            </a:r>
          </a:p>
          <a:p>
            <a:pPr>
              <a:buNone/>
            </a:pPr>
            <a:endParaRPr lang="en-US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C00000"/>
                </a:solidFill>
              </a:rPr>
              <a:t>Indian Energy Scenario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C6F86-333A-4F95-9175-BA5F0B24E5CB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2578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i="1" dirty="0" smtClean="0">
                <a:solidFill>
                  <a:srgbClr val="0033CC"/>
                </a:solidFill>
              </a:rPr>
              <a:t>India’s primary energy sources</a:t>
            </a:r>
          </a:p>
          <a:p>
            <a:pPr>
              <a:buNone/>
            </a:pPr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</a:rPr>
              <a:t>(iii) Oil-</a:t>
            </a:r>
          </a:p>
          <a:p>
            <a:r>
              <a:rPr lang="en-US" dirty="0" smtClean="0"/>
              <a:t>India is one of the </a:t>
            </a:r>
            <a:r>
              <a:rPr lang="en-US" b="1" i="1" dirty="0" smtClean="0">
                <a:solidFill>
                  <a:srgbClr val="00B050"/>
                </a:solidFill>
              </a:rPr>
              <a:t>top 10 </a:t>
            </a:r>
            <a:r>
              <a:rPr lang="en-US" dirty="0" smtClean="0"/>
              <a:t>oil consuming country.</a:t>
            </a:r>
          </a:p>
          <a:p>
            <a:r>
              <a:rPr lang="en-US" dirty="0" smtClean="0"/>
              <a:t>Oil satisfying </a:t>
            </a:r>
            <a:r>
              <a:rPr lang="en-US" b="1" i="1" dirty="0" smtClean="0">
                <a:solidFill>
                  <a:srgbClr val="00B050"/>
                </a:solidFill>
              </a:rPr>
              <a:t>36%</a:t>
            </a:r>
            <a:r>
              <a:rPr lang="en-US" dirty="0" smtClean="0"/>
              <a:t> of total energy consumption</a:t>
            </a:r>
          </a:p>
          <a:p>
            <a:r>
              <a:rPr lang="en-US" dirty="0" smtClean="0"/>
              <a:t>Oil consumption rate as follows</a:t>
            </a:r>
          </a:p>
          <a:p>
            <a:pPr algn="just">
              <a:buNone/>
            </a:pPr>
            <a:r>
              <a:rPr lang="en-US" dirty="0" smtClean="0"/>
              <a:t>       1950-51 : 3.50 MMT</a:t>
            </a:r>
          </a:p>
          <a:p>
            <a:pPr algn="just">
              <a:buNone/>
            </a:pPr>
            <a:r>
              <a:rPr lang="en-US" dirty="0" smtClean="0"/>
              <a:t>       2002-03 :112 MMT</a:t>
            </a:r>
          </a:p>
          <a:p>
            <a:pPr algn="just">
              <a:buNone/>
            </a:pPr>
            <a:r>
              <a:rPr lang="en-US" dirty="0" smtClean="0"/>
              <a:t>       2006-07 : 175 MMT</a:t>
            </a:r>
          </a:p>
          <a:p>
            <a:pPr algn="just">
              <a:buNone/>
            </a:pPr>
            <a:r>
              <a:rPr lang="en-US" dirty="0" smtClean="0"/>
              <a:t>       2008-10: 3.2 million barrels/day </a:t>
            </a:r>
          </a:p>
          <a:p>
            <a:r>
              <a:rPr lang="en-US" dirty="0" smtClean="0"/>
              <a:t>Bombay high, upper Assam, Cambay &amp; Krishna-</a:t>
            </a:r>
            <a:r>
              <a:rPr lang="en-US" dirty="0" err="1" smtClean="0"/>
              <a:t>godavari</a:t>
            </a:r>
            <a:r>
              <a:rPr lang="en-US" dirty="0" smtClean="0"/>
              <a:t> are the major location.</a:t>
            </a:r>
          </a:p>
          <a:p>
            <a:r>
              <a:rPr lang="en-US" b="1" i="1" dirty="0" smtClean="0">
                <a:solidFill>
                  <a:srgbClr val="00B050"/>
                </a:solidFill>
              </a:rPr>
              <a:t>Oil</a:t>
            </a:r>
            <a:r>
              <a:rPr lang="en-US" dirty="0" smtClean="0"/>
              <a:t> consumption </a:t>
            </a:r>
            <a:r>
              <a:rPr lang="en-US" b="1" i="1" dirty="0" smtClean="0">
                <a:solidFill>
                  <a:srgbClr val="00B050"/>
                </a:solidFill>
              </a:rPr>
              <a:t>declining </a:t>
            </a:r>
            <a:r>
              <a:rPr lang="en-US" dirty="0" smtClean="0"/>
              <a:t>yearly</a:t>
            </a:r>
          </a:p>
          <a:p>
            <a:r>
              <a:rPr lang="en-US" dirty="0" smtClean="0"/>
              <a:t>Currently India </a:t>
            </a:r>
            <a:r>
              <a:rPr lang="en-US" b="1" i="1" dirty="0" smtClean="0">
                <a:solidFill>
                  <a:srgbClr val="00B050"/>
                </a:solidFill>
              </a:rPr>
              <a:t>import </a:t>
            </a:r>
            <a:r>
              <a:rPr lang="en-US" dirty="0" smtClean="0"/>
              <a:t>crude oil from gulf nations(</a:t>
            </a:r>
            <a:r>
              <a:rPr lang="en-US" b="1" i="1" dirty="0" smtClean="0">
                <a:solidFill>
                  <a:srgbClr val="00B050"/>
                </a:solidFill>
              </a:rPr>
              <a:t>70%</a:t>
            </a:r>
            <a:r>
              <a:rPr lang="en-US" dirty="0" smtClean="0"/>
              <a:t>)</a:t>
            </a:r>
          </a:p>
          <a:p>
            <a:r>
              <a:rPr lang="en-US" dirty="0" smtClean="0"/>
              <a:t>At the end of </a:t>
            </a:r>
            <a:r>
              <a:rPr lang="en-US" b="1" i="1" dirty="0" smtClean="0">
                <a:solidFill>
                  <a:srgbClr val="00B050"/>
                </a:solidFill>
              </a:rPr>
              <a:t>2020 </a:t>
            </a:r>
            <a:r>
              <a:rPr lang="en-US" dirty="0" smtClean="0"/>
              <a:t>India import </a:t>
            </a:r>
            <a:r>
              <a:rPr lang="en-US" b="1" i="1" dirty="0" smtClean="0">
                <a:solidFill>
                  <a:srgbClr val="00B050"/>
                </a:solidFill>
              </a:rPr>
              <a:t>92% of oil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C00000"/>
                </a:solidFill>
              </a:rPr>
              <a:t>Indian Energy Scenario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C6F86-333A-4F95-9175-BA5F0B24E5CB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52578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i="1" dirty="0" smtClean="0">
                <a:solidFill>
                  <a:srgbClr val="0033CC"/>
                </a:solidFill>
              </a:rPr>
              <a:t>India’s primary energy sources</a:t>
            </a:r>
          </a:p>
          <a:p>
            <a:pPr>
              <a:buNone/>
            </a:pPr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</a:rPr>
              <a:t>(</a:t>
            </a:r>
            <a:r>
              <a:rPr lang="en-US" b="1" i="1" dirty="0" err="1" smtClean="0">
                <a:solidFill>
                  <a:schemeClr val="accent6">
                    <a:lumMod val="50000"/>
                  </a:schemeClr>
                </a:solidFill>
              </a:rPr>
              <a:t>iV</a:t>
            </a:r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</a:rPr>
              <a:t>) Natural Gas-</a:t>
            </a:r>
          </a:p>
          <a:p>
            <a:r>
              <a:rPr lang="en-US" dirty="0" smtClean="0"/>
              <a:t>Clean &amp; environment friendly</a:t>
            </a:r>
          </a:p>
          <a:p>
            <a:r>
              <a:rPr lang="en-US" dirty="0" smtClean="0"/>
              <a:t>Faster growth</a:t>
            </a:r>
          </a:p>
          <a:p>
            <a:r>
              <a:rPr lang="en-US" b="1" i="1" dirty="0" smtClean="0">
                <a:solidFill>
                  <a:srgbClr val="00B050"/>
                </a:solidFill>
              </a:rPr>
              <a:t>8.9%</a:t>
            </a:r>
            <a:r>
              <a:rPr lang="en-US" dirty="0" smtClean="0"/>
              <a:t> of total energy consumption</a:t>
            </a:r>
          </a:p>
          <a:p>
            <a:pPr>
              <a:buNone/>
            </a:pPr>
            <a:r>
              <a:rPr lang="en-US" dirty="0" smtClean="0"/>
              <a:t>    2002-03- gas production= 86.56MCMD</a:t>
            </a:r>
          </a:p>
          <a:p>
            <a:pPr>
              <a:buNone/>
            </a:pPr>
            <a:r>
              <a:rPr lang="en-US" dirty="0" smtClean="0"/>
              <a:t>     2006-07-gas production=103.08MCMD</a:t>
            </a:r>
          </a:p>
          <a:p>
            <a:r>
              <a:rPr lang="en-US" dirty="0" smtClean="0"/>
              <a:t>The </a:t>
            </a:r>
            <a:r>
              <a:rPr lang="en-US" b="1" i="1" dirty="0" smtClean="0">
                <a:solidFill>
                  <a:srgbClr val="00B050"/>
                </a:solidFill>
              </a:rPr>
              <a:t>natural gas reserves </a:t>
            </a:r>
            <a:r>
              <a:rPr lang="en-US" dirty="0" smtClean="0"/>
              <a:t>in India are estimated at </a:t>
            </a:r>
            <a:r>
              <a:rPr lang="en-US" b="1" i="1" dirty="0" smtClean="0">
                <a:solidFill>
                  <a:srgbClr val="00B050"/>
                </a:solidFill>
              </a:rPr>
              <a:t>600 billion cubic meters.</a:t>
            </a:r>
          </a:p>
          <a:p>
            <a:r>
              <a:rPr lang="en-US" dirty="0" smtClean="0"/>
              <a:t>By 2025, 10% of electricity is generated by CCGT plant using gas or dual fuel naphtha(expensive)</a:t>
            </a:r>
          </a:p>
          <a:p>
            <a:r>
              <a:rPr lang="en-US" dirty="0" smtClean="0"/>
              <a:t>Nearly </a:t>
            </a:r>
            <a:r>
              <a:rPr lang="en-US" b="1" i="1" dirty="0" smtClean="0">
                <a:solidFill>
                  <a:srgbClr val="00B050"/>
                </a:solidFill>
              </a:rPr>
              <a:t>82% of annual gas </a:t>
            </a:r>
            <a:r>
              <a:rPr lang="en-US" dirty="0" smtClean="0"/>
              <a:t>production is consumed by </a:t>
            </a:r>
            <a:r>
              <a:rPr lang="en-US" b="1" i="1" dirty="0" smtClean="0">
                <a:solidFill>
                  <a:srgbClr val="00B050"/>
                </a:solidFill>
              </a:rPr>
              <a:t>power &amp; fertilizer industry.</a:t>
            </a:r>
          </a:p>
          <a:p>
            <a:pPr>
              <a:buNone/>
            </a:pPr>
            <a:endParaRPr lang="en-US" i="1" dirty="0" smtClean="0">
              <a:solidFill>
                <a:srgbClr val="0033CC"/>
              </a:solidFill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C00000"/>
                </a:solidFill>
              </a:rPr>
              <a:t>Indian Energy Scenario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C6F86-333A-4F95-9175-BA5F0B24E5CB}" type="slidenum">
              <a:rPr lang="en-US" smtClean="0"/>
              <a:pPr/>
              <a:t>43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54102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i="1" dirty="0" smtClean="0">
                <a:solidFill>
                  <a:srgbClr val="0033CC"/>
                </a:solidFill>
              </a:rPr>
              <a:t>India’s primary energy sources</a:t>
            </a:r>
          </a:p>
          <a:p>
            <a:pPr>
              <a:buNone/>
            </a:pPr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</a:rPr>
              <a:t>(V) LNG- Liquefied Natural Gas</a:t>
            </a:r>
          </a:p>
          <a:p>
            <a:r>
              <a:rPr lang="en-US" b="1" i="1" dirty="0" smtClean="0">
                <a:solidFill>
                  <a:srgbClr val="00B050"/>
                </a:solidFill>
              </a:rPr>
              <a:t>Natural gas </a:t>
            </a:r>
            <a:r>
              <a:rPr lang="en-US" dirty="0" smtClean="0"/>
              <a:t>is </a:t>
            </a:r>
            <a:r>
              <a:rPr lang="en-US" b="1" i="1" dirty="0" smtClean="0">
                <a:solidFill>
                  <a:srgbClr val="00B050"/>
                </a:solidFill>
              </a:rPr>
              <a:t>cooled</a:t>
            </a:r>
            <a:r>
              <a:rPr lang="en-US" dirty="0" smtClean="0"/>
              <a:t> extreme </a:t>
            </a:r>
            <a:r>
              <a:rPr lang="en-US" b="1" i="1" dirty="0" smtClean="0">
                <a:solidFill>
                  <a:srgbClr val="00B050"/>
                </a:solidFill>
              </a:rPr>
              <a:t>low temperature </a:t>
            </a:r>
            <a:r>
              <a:rPr lang="en-US" dirty="0" smtClean="0"/>
              <a:t>to liquefy &amp; the liquid </a:t>
            </a:r>
            <a:r>
              <a:rPr lang="en-US" b="1" i="1" dirty="0" smtClean="0">
                <a:solidFill>
                  <a:srgbClr val="00B050"/>
                </a:solidFill>
              </a:rPr>
              <a:t>transport in cryogenic ships </a:t>
            </a:r>
            <a:r>
              <a:rPr lang="en-US" dirty="0" smtClean="0"/>
              <a:t>to destination.</a:t>
            </a:r>
          </a:p>
          <a:p>
            <a:r>
              <a:rPr lang="en-US" dirty="0" smtClean="0"/>
              <a:t>Liquid occupies less volume.</a:t>
            </a:r>
          </a:p>
          <a:p>
            <a:r>
              <a:rPr lang="en-US" dirty="0" smtClean="0"/>
              <a:t>At Receiving end liquid is degasified through process heating.</a:t>
            </a:r>
          </a:p>
          <a:p>
            <a:r>
              <a:rPr lang="en-US" dirty="0" smtClean="0"/>
              <a:t>First LNG terminal </a:t>
            </a:r>
            <a:r>
              <a:rPr lang="en-US" dirty="0" err="1" smtClean="0"/>
              <a:t>Dahej</a:t>
            </a:r>
            <a:r>
              <a:rPr lang="en-US" dirty="0" smtClean="0"/>
              <a:t> in </a:t>
            </a:r>
            <a:r>
              <a:rPr lang="en-US" dirty="0" err="1" smtClean="0"/>
              <a:t>Gujarath</a:t>
            </a:r>
            <a:r>
              <a:rPr lang="en-US" dirty="0" smtClean="0"/>
              <a:t> with initial capacity of 5 million metric tones per annum(MMTPA) &amp; which amounts 20 MCM/day.</a:t>
            </a:r>
          </a:p>
          <a:p>
            <a:r>
              <a:rPr lang="en-US" dirty="0" smtClean="0"/>
              <a:t>Year 2004 is a new era for India Petroleum and signed  25 years </a:t>
            </a:r>
            <a:r>
              <a:rPr lang="en-US" b="1" i="1" dirty="0" smtClean="0">
                <a:solidFill>
                  <a:srgbClr val="00B050"/>
                </a:solidFill>
              </a:rPr>
              <a:t>‘take -or- pay ‘ </a:t>
            </a:r>
            <a:r>
              <a:rPr lang="en-US" dirty="0" smtClean="0"/>
              <a:t>contract  from </a:t>
            </a:r>
            <a:r>
              <a:rPr lang="en-US" b="1" i="1" dirty="0" smtClean="0">
                <a:solidFill>
                  <a:srgbClr val="00B050"/>
                </a:solidFill>
              </a:rPr>
              <a:t>‘Qatar’s Ras Gas’ 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marketing of gas being down by </a:t>
            </a:r>
            <a:r>
              <a:rPr lang="en-US" b="1" i="1" dirty="0" smtClean="0">
                <a:solidFill>
                  <a:srgbClr val="00B050"/>
                </a:solidFill>
              </a:rPr>
              <a:t>GAIL, Indian Oil Corporation &amp; </a:t>
            </a:r>
            <a:r>
              <a:rPr lang="en-US" b="1" i="1" dirty="0" err="1" smtClean="0">
                <a:solidFill>
                  <a:srgbClr val="00B050"/>
                </a:solidFill>
              </a:rPr>
              <a:t>Bharath</a:t>
            </a:r>
            <a:r>
              <a:rPr lang="en-US" b="1" i="1" dirty="0" smtClean="0">
                <a:solidFill>
                  <a:srgbClr val="00B050"/>
                </a:solidFill>
              </a:rPr>
              <a:t> </a:t>
            </a:r>
            <a:r>
              <a:rPr lang="en-US" b="1" i="1" dirty="0" err="1" smtClean="0">
                <a:solidFill>
                  <a:srgbClr val="00B050"/>
                </a:solidFill>
              </a:rPr>
              <a:t>Petrolleum</a:t>
            </a:r>
            <a:r>
              <a:rPr lang="en-US" b="1" i="1" dirty="0" smtClean="0">
                <a:solidFill>
                  <a:srgbClr val="00B050"/>
                </a:solidFill>
              </a:rPr>
              <a:t>.</a:t>
            </a:r>
          </a:p>
          <a:p>
            <a:endParaRPr lang="en-US" dirty="0" smtClean="0"/>
          </a:p>
          <a:p>
            <a:pPr>
              <a:buNone/>
            </a:pPr>
            <a:endParaRPr lang="en-US" i="1" dirty="0" smtClean="0">
              <a:solidFill>
                <a:srgbClr val="0033CC"/>
              </a:solidFill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C00000"/>
                </a:solidFill>
              </a:rPr>
              <a:t>Indian Energy Scenario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C6F86-333A-4F95-9175-BA5F0B24E5CB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i="1" dirty="0" smtClean="0">
                <a:solidFill>
                  <a:srgbClr val="0033CC"/>
                </a:solidFill>
              </a:rPr>
              <a:t>India’s primary energy sources</a:t>
            </a:r>
          </a:p>
          <a:p>
            <a:pPr>
              <a:buNone/>
            </a:pPr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</a:rPr>
              <a:t>(Vi) Electrical Energy</a:t>
            </a:r>
          </a:p>
          <a:p>
            <a:r>
              <a:rPr lang="en-US" dirty="0" smtClean="0"/>
              <a:t>As on </a:t>
            </a:r>
            <a:r>
              <a:rPr lang="en-US" b="1" i="1" dirty="0" smtClean="0">
                <a:solidFill>
                  <a:srgbClr val="00B050"/>
                </a:solidFill>
              </a:rPr>
              <a:t>march 31</a:t>
            </a:r>
            <a:r>
              <a:rPr lang="en-US" b="1" i="1" baseline="30000" dirty="0" smtClean="0">
                <a:solidFill>
                  <a:srgbClr val="00B050"/>
                </a:solidFill>
              </a:rPr>
              <a:t>st</a:t>
            </a:r>
            <a:r>
              <a:rPr lang="en-US" b="1" i="1" dirty="0" smtClean="0">
                <a:solidFill>
                  <a:srgbClr val="00B050"/>
                </a:solidFill>
              </a:rPr>
              <a:t>, 2005 </a:t>
            </a:r>
            <a:r>
              <a:rPr lang="en-US" dirty="0" smtClean="0"/>
              <a:t>all India electric power installed capacity was 118419MW </a:t>
            </a:r>
            <a:r>
              <a:rPr lang="en-US" b="1" i="1" dirty="0" smtClean="0">
                <a:solidFill>
                  <a:srgbClr val="00B050"/>
                </a:solidFill>
              </a:rPr>
              <a:t>(118.419GW).</a:t>
            </a:r>
          </a:p>
          <a:p>
            <a:r>
              <a:rPr lang="en-US" dirty="0" smtClean="0"/>
              <a:t>The </a:t>
            </a:r>
            <a:r>
              <a:rPr lang="en-US" b="1" i="1" dirty="0" smtClean="0">
                <a:solidFill>
                  <a:srgbClr val="00B050"/>
                </a:solidFill>
              </a:rPr>
              <a:t>electricity sector in India</a:t>
            </a:r>
            <a:r>
              <a:rPr lang="en-US" i="1" dirty="0" smtClean="0">
                <a:solidFill>
                  <a:srgbClr val="00B050"/>
                </a:solidFill>
              </a:rPr>
              <a:t> </a:t>
            </a:r>
            <a:r>
              <a:rPr lang="en-US" dirty="0" smtClean="0"/>
              <a:t>had an installed capacity of </a:t>
            </a:r>
            <a:r>
              <a:rPr lang="en-US" b="1" i="1" dirty="0" smtClean="0">
                <a:solidFill>
                  <a:srgbClr val="00B050"/>
                </a:solidFill>
              </a:rPr>
              <a:t>255.012 GW </a:t>
            </a:r>
            <a:r>
              <a:rPr lang="en-US" dirty="0" smtClean="0"/>
              <a:t>as of </a:t>
            </a:r>
            <a:r>
              <a:rPr lang="en-US" b="1" i="1" dirty="0" smtClean="0">
                <a:solidFill>
                  <a:srgbClr val="00B050"/>
                </a:solidFill>
              </a:rPr>
              <a:t>end November 2014</a:t>
            </a:r>
            <a:r>
              <a:rPr lang="en-US" dirty="0" smtClean="0"/>
              <a:t>.     </a:t>
            </a:r>
          </a:p>
          <a:p>
            <a:pPr>
              <a:buNone/>
            </a:pPr>
            <a:r>
              <a:rPr lang="en-US" dirty="0" smtClean="0"/>
              <a:t>  -Thermal-69%, Hydro-26%, Nuclear-2% &amp; Wind power-3%.</a:t>
            </a:r>
          </a:p>
          <a:p>
            <a:r>
              <a:rPr lang="en-US" dirty="0" smtClean="0"/>
              <a:t>Hydro power potential is steadily decreasing.</a:t>
            </a:r>
          </a:p>
          <a:p>
            <a:r>
              <a:rPr lang="en-US" dirty="0" smtClean="0"/>
              <a:t>Peak demand storage is around </a:t>
            </a:r>
            <a:r>
              <a:rPr lang="en-US" b="1" i="1" dirty="0" smtClean="0">
                <a:solidFill>
                  <a:srgbClr val="00B050"/>
                </a:solidFill>
              </a:rPr>
              <a:t>14% </a:t>
            </a:r>
          </a:p>
          <a:p>
            <a:r>
              <a:rPr lang="en-US" dirty="0" smtClean="0"/>
              <a:t>Deficit of energy is </a:t>
            </a:r>
            <a:r>
              <a:rPr lang="en-US" b="1" i="1" dirty="0" smtClean="0">
                <a:solidFill>
                  <a:srgbClr val="00B050"/>
                </a:solidFill>
              </a:rPr>
              <a:t>8.4% 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i="1" dirty="0" smtClean="0">
              <a:solidFill>
                <a:srgbClr val="0033CC"/>
              </a:solidFill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C00000"/>
                </a:solidFill>
              </a:rPr>
              <a:t>Indian Energy Scenario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C6F86-333A-4F95-9175-BA5F0B24E5CB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C6F86-333A-4F95-9175-BA5F0B24E5CB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C00000"/>
                </a:solidFill>
              </a:rPr>
              <a:t>Indian Energy Scenario</a:t>
            </a:r>
            <a:endParaRPr lang="en-US" b="1" dirty="0">
              <a:solidFill>
                <a:srgbClr val="C00000"/>
              </a:solidFill>
            </a:endParaRPr>
          </a:p>
        </p:txBody>
      </p:sp>
      <p:graphicFrame>
        <p:nvGraphicFramePr>
          <p:cNvPr id="2050" name="Content Placeholder 3"/>
          <p:cNvGraphicFramePr>
            <a:graphicFrameLocks noGrp="1"/>
          </p:cNvGraphicFramePr>
          <p:nvPr/>
        </p:nvGraphicFramePr>
        <p:xfrm>
          <a:off x="1143000" y="2438400"/>
          <a:ext cx="7086600" cy="3687763"/>
        </p:xfrm>
        <a:graphic>
          <a:graphicData uri="http://schemas.openxmlformats.org/presentationml/2006/ole">
            <p:oleObj spid="_x0000_s2050" r:id="rId3" imgW="8230313" imgH="4639458" progId="Excel.Sheet.8">
              <p:embed/>
            </p:oleObj>
          </a:graphicData>
        </a:graphic>
      </p:graphicFrame>
      <p:sp>
        <p:nvSpPr>
          <p:cNvPr id="10" name="Rectangle 9"/>
          <p:cNvSpPr/>
          <p:nvPr/>
        </p:nvSpPr>
        <p:spPr>
          <a:xfrm>
            <a:off x="609600" y="1524000"/>
            <a:ext cx="489954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3000" i="1" dirty="0" smtClean="0">
                <a:solidFill>
                  <a:srgbClr val="0033CC"/>
                </a:solidFill>
              </a:rPr>
              <a:t>India’s primary energy sources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C6F86-333A-4F95-9175-BA5F0B24E5CB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C00000"/>
                </a:solidFill>
              </a:rPr>
              <a:t>Indian Energy Scenario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9600" y="1371600"/>
            <a:ext cx="489954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3000" i="1" dirty="0" smtClean="0">
                <a:solidFill>
                  <a:srgbClr val="0033CC"/>
                </a:solidFill>
              </a:rPr>
              <a:t>India’s primary energy sources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52400" y="2133600"/>
            <a:ext cx="8229600" cy="57467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 smtClean="0"/>
              <a:t>Required capacity in 2020 assuming  8% growth =  387,280 MW </a:t>
            </a:r>
            <a:r>
              <a:rPr lang="en-US" sz="2400" b="1" i="1" dirty="0" smtClean="0">
                <a:solidFill>
                  <a:srgbClr val="00B050"/>
                </a:solidFill>
              </a:rPr>
              <a:t>(387.280 GW)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</p:txBody>
      </p:sp>
      <p:graphicFrame>
        <p:nvGraphicFramePr>
          <p:cNvPr id="3074" name="Chart 5"/>
          <p:cNvGraphicFramePr>
            <a:graphicFrameLocks/>
          </p:cNvGraphicFramePr>
          <p:nvPr/>
        </p:nvGraphicFramePr>
        <p:xfrm>
          <a:off x="762000" y="2667000"/>
          <a:ext cx="7058025" cy="3744912"/>
        </p:xfrm>
        <a:graphic>
          <a:graphicData uri="http://schemas.openxmlformats.org/presentationml/2006/ole">
            <p:oleObj spid="_x0000_s3074" r:id="rId3" imgW="7053683" imgH="3743268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i="1" dirty="0" smtClean="0">
                <a:solidFill>
                  <a:srgbClr val="0033CC"/>
                </a:solidFill>
              </a:rPr>
              <a:t>Final Energy Consumption</a:t>
            </a:r>
          </a:p>
          <a:p>
            <a:r>
              <a:rPr lang="en-US" dirty="0" smtClean="0"/>
              <a:t>Final energy consumption is the </a:t>
            </a:r>
            <a:r>
              <a:rPr lang="en-US" b="1" i="1" dirty="0" smtClean="0">
                <a:solidFill>
                  <a:srgbClr val="00B050"/>
                </a:solidFill>
              </a:rPr>
              <a:t>actual energy demand</a:t>
            </a:r>
            <a:r>
              <a:rPr lang="en-US" dirty="0" smtClean="0"/>
              <a:t> at the consumer or user end.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i="1" dirty="0" smtClean="0">
              <a:solidFill>
                <a:srgbClr val="0033CC"/>
              </a:solidFill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C00000"/>
                </a:solidFill>
              </a:rPr>
              <a:t>Indian Energy Scenario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C6F86-333A-4F95-9175-BA5F0B24E5CB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C6F86-333A-4F95-9175-BA5F0B24E5CB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C00000"/>
                </a:solidFill>
              </a:rPr>
              <a:t>Indian Energy Scenario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1" y="1716904"/>
            <a:ext cx="6477000" cy="4760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ctangle 11"/>
          <p:cNvSpPr/>
          <p:nvPr/>
        </p:nvSpPr>
        <p:spPr>
          <a:xfrm>
            <a:off x="685800" y="1383268"/>
            <a:ext cx="34969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2400" b="1" i="1" dirty="0" smtClean="0">
                <a:solidFill>
                  <a:srgbClr val="0033CC"/>
                </a:solidFill>
              </a:rPr>
              <a:t>Final Energy Consumption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Study on </a:t>
            </a:r>
            <a:r>
              <a:rPr lang="en-US" b="1" i="1" dirty="0" smtClean="0">
                <a:solidFill>
                  <a:srgbClr val="0033CC"/>
                </a:solidFill>
              </a:rPr>
              <a:t>Standard</a:t>
            </a:r>
            <a:r>
              <a:rPr lang="en-US" dirty="0" smtClean="0"/>
              <a:t> with respect of </a:t>
            </a:r>
            <a:r>
              <a:rPr lang="en-US" b="1" dirty="0" smtClean="0">
                <a:solidFill>
                  <a:srgbClr val="0033CC"/>
                </a:solidFill>
              </a:rPr>
              <a:t>Electrical Supply System.</a:t>
            </a:r>
          </a:p>
          <a:p>
            <a:r>
              <a:rPr lang="en-US" dirty="0" smtClean="0"/>
              <a:t>Objectives of </a:t>
            </a:r>
            <a:r>
              <a:rPr lang="en-US" b="1" i="1" dirty="0" smtClean="0">
                <a:solidFill>
                  <a:srgbClr val="0033CC"/>
                </a:solidFill>
              </a:rPr>
              <a:t>Energy Conservation Act 2001.</a:t>
            </a:r>
          </a:p>
          <a:p>
            <a:r>
              <a:rPr lang="en-US" dirty="0" smtClean="0"/>
              <a:t>Understanding the </a:t>
            </a:r>
            <a:r>
              <a:rPr lang="en-US" b="1" i="1" dirty="0" smtClean="0">
                <a:solidFill>
                  <a:srgbClr val="0033CC"/>
                </a:solidFill>
              </a:rPr>
              <a:t>issues</a:t>
            </a:r>
            <a:r>
              <a:rPr lang="en-US" dirty="0" smtClean="0"/>
              <a:t> addressed by </a:t>
            </a:r>
            <a:r>
              <a:rPr lang="en-US" b="1" i="1" dirty="0" smtClean="0">
                <a:solidFill>
                  <a:srgbClr val="0033CC"/>
                </a:solidFill>
              </a:rPr>
              <a:t>Energy Conservation Act 2001.</a:t>
            </a:r>
          </a:p>
          <a:p>
            <a:r>
              <a:rPr lang="en-US" dirty="0" smtClean="0"/>
              <a:t>Features of Indian </a:t>
            </a:r>
            <a:r>
              <a:rPr lang="en-US" b="1" i="1" dirty="0" smtClean="0">
                <a:solidFill>
                  <a:srgbClr val="0033CC"/>
                </a:solidFill>
              </a:rPr>
              <a:t>Electricity Act 2003.</a:t>
            </a:r>
          </a:p>
          <a:p>
            <a:r>
              <a:rPr lang="en-US" dirty="0" smtClean="0"/>
              <a:t>Features of Indian </a:t>
            </a:r>
            <a:r>
              <a:rPr lang="en-US" b="1" i="1" dirty="0" smtClean="0">
                <a:solidFill>
                  <a:srgbClr val="0033CC"/>
                </a:solidFill>
              </a:rPr>
              <a:t>Electricity Rule 1956.</a:t>
            </a:r>
            <a:endParaRPr lang="en-US" b="1" i="1" dirty="0">
              <a:solidFill>
                <a:srgbClr val="0033CC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C00000"/>
                </a:solidFill>
              </a:rPr>
              <a:t>Learning Objective continued…..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C6F86-333A-4F95-9175-BA5F0B24E5C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solidFill>
                  <a:srgbClr val="C00000"/>
                </a:solidFill>
              </a:rPr>
              <a:t>Quick Review- Indian Energy Scenario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Describe the present energy situation in </a:t>
            </a:r>
            <a:r>
              <a:rPr lang="en-US" dirty="0" err="1" smtClean="0"/>
              <a:t>india</a:t>
            </a:r>
            <a:r>
              <a:rPr lang="en-US" dirty="0" smtClean="0"/>
              <a:t>. (vtu,dec.2011)                          </a:t>
            </a:r>
            <a:r>
              <a:rPr lang="en-US" b="1" i="1" dirty="0" smtClean="0">
                <a:solidFill>
                  <a:srgbClr val="0033CC"/>
                </a:solidFill>
              </a:rPr>
              <a:t>10 Marks</a:t>
            </a:r>
          </a:p>
          <a:p>
            <a:pPr marL="514350" indent="-514350">
              <a:buAutoNum type="arabicPeriod"/>
            </a:pPr>
            <a:r>
              <a:rPr lang="en-US" dirty="0" smtClean="0"/>
              <a:t>Write a brief note on energy scenario in </a:t>
            </a:r>
            <a:r>
              <a:rPr lang="en-US" dirty="0" err="1" smtClean="0"/>
              <a:t>india</a:t>
            </a:r>
            <a:r>
              <a:rPr lang="en-US" dirty="0" smtClean="0"/>
              <a:t>. (</a:t>
            </a:r>
            <a:r>
              <a:rPr lang="en-US" dirty="0" err="1" smtClean="0"/>
              <a:t>vtu</a:t>
            </a:r>
            <a:r>
              <a:rPr lang="en-US" dirty="0" smtClean="0"/>
              <a:t>, </a:t>
            </a:r>
            <a:r>
              <a:rPr lang="en-US" dirty="0" err="1" smtClean="0"/>
              <a:t>june</a:t>
            </a:r>
            <a:r>
              <a:rPr lang="en-US" dirty="0" smtClean="0"/>
              <a:t>/</a:t>
            </a:r>
            <a:r>
              <a:rPr lang="en-US" dirty="0" err="1" smtClean="0"/>
              <a:t>july</a:t>
            </a:r>
            <a:r>
              <a:rPr lang="en-US" dirty="0" smtClean="0"/>
              <a:t> 2011,2010)      </a:t>
            </a:r>
            <a:r>
              <a:rPr lang="en-US" b="1" i="1" dirty="0" smtClean="0">
                <a:solidFill>
                  <a:srgbClr val="0033CC"/>
                </a:solidFill>
              </a:rPr>
              <a:t>06 Marks</a:t>
            </a:r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C6F86-333A-4F95-9175-BA5F0B24E5CB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7200" y="4114800"/>
            <a:ext cx="3505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  <a:latin typeface="Bernard MT Condensed" pitchFamily="18" charset="0"/>
              </a:rPr>
              <a:t>Seminar</a:t>
            </a:r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  <a:latin typeface="Bradley Hand ITC" pitchFamily="66" charset="0"/>
              </a:rPr>
              <a:t> </a:t>
            </a:r>
            <a:endParaRPr lang="en-US" sz="4400" b="1" dirty="0">
              <a:solidFill>
                <a:schemeClr val="accent6">
                  <a:lumMod val="50000"/>
                </a:schemeClr>
              </a:solidFill>
              <a:latin typeface="Bradley Hand ITC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4724400"/>
            <a:ext cx="8431411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33CC"/>
                </a:solidFill>
              </a:rPr>
              <a:t>(a) “Renewable Energy Scenario in India”</a:t>
            </a:r>
          </a:p>
          <a:p>
            <a:r>
              <a:rPr lang="en-US" sz="2800" b="1" dirty="0" smtClean="0">
                <a:solidFill>
                  <a:srgbClr val="0033CC"/>
                </a:solidFill>
              </a:rPr>
              <a:t>(b) “Renewable Energy Scenario in Karnataka”</a:t>
            </a:r>
          </a:p>
          <a:p>
            <a:pPr marL="514350" indent="-514350">
              <a:buAutoNum type="alphaLcParenBoth" startAt="3"/>
            </a:pPr>
            <a:r>
              <a:rPr lang="en-US" sz="2800" b="1" dirty="0" smtClean="0">
                <a:solidFill>
                  <a:srgbClr val="0033CC"/>
                </a:solidFill>
              </a:rPr>
              <a:t>“ Organization for Renewable Energy Development”</a:t>
            </a:r>
          </a:p>
          <a:p>
            <a:pPr marL="514350" indent="-514350"/>
            <a:endParaRPr lang="en-US" sz="2800" b="1" dirty="0" smtClean="0">
              <a:solidFill>
                <a:srgbClr val="0033CC"/>
              </a:solidFill>
            </a:endParaRPr>
          </a:p>
          <a:p>
            <a:endParaRPr lang="en-US" sz="2800" b="1" dirty="0">
              <a:solidFill>
                <a:srgbClr val="0033CC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000" y="3962400"/>
            <a:ext cx="8534400" cy="2362200"/>
          </a:xfrm>
          <a:prstGeom prst="rect">
            <a:avLst/>
          </a:prstGeom>
          <a:noFill/>
          <a:ln w="635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rgbClr val="0033CC"/>
                </a:solidFill>
              </a:rPr>
              <a:t>Introduction- what is Energy Conservation?</a:t>
            </a:r>
          </a:p>
          <a:p>
            <a:r>
              <a:rPr lang="en-US" b="1" i="1" dirty="0" smtClean="0">
                <a:solidFill>
                  <a:srgbClr val="0033CC"/>
                </a:solidFill>
              </a:rPr>
              <a:t>Energy Efficiency</a:t>
            </a:r>
          </a:p>
          <a:p>
            <a:r>
              <a:rPr lang="en-US" b="1" i="1" dirty="0" smtClean="0">
                <a:solidFill>
                  <a:srgbClr val="0033CC"/>
                </a:solidFill>
              </a:rPr>
              <a:t>Three Pronged Approaches of Energy Management</a:t>
            </a:r>
          </a:p>
          <a:p>
            <a:pPr>
              <a:buNone/>
            </a:pPr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</a:rPr>
              <a:t>          (</a:t>
            </a:r>
            <a:r>
              <a:rPr lang="en-US" b="1" i="1" dirty="0" err="1" smtClean="0">
                <a:solidFill>
                  <a:schemeClr val="accent6">
                    <a:lumMod val="50000"/>
                  </a:schemeClr>
                </a:solidFill>
              </a:rPr>
              <a:t>i</a:t>
            </a:r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</a:rPr>
              <a:t>) Capacity Utilization</a:t>
            </a:r>
          </a:p>
          <a:p>
            <a:pPr>
              <a:buNone/>
            </a:pPr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</a:rPr>
              <a:t>          (ii) Fine Tuning of Equipment</a:t>
            </a:r>
          </a:p>
          <a:p>
            <a:pPr>
              <a:buNone/>
            </a:pPr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</a:rPr>
              <a:t>          (iii)Technology Up gradation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C6F86-333A-4F95-9175-BA5F0B24E5CB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C00000"/>
                </a:solidFill>
              </a:rPr>
              <a:t>Energy Conservation</a:t>
            </a:r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b="1" i="1" dirty="0" smtClean="0">
                <a:solidFill>
                  <a:srgbClr val="0033CC"/>
                </a:solidFill>
              </a:rPr>
              <a:t>What is energy conservation???????</a:t>
            </a:r>
          </a:p>
          <a:p>
            <a:r>
              <a:rPr lang="en-US" dirty="0" smtClean="0"/>
              <a:t>Energy conservation is the </a:t>
            </a:r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</a:rPr>
              <a:t>process of saving of energy without affecting the actual work </a:t>
            </a:r>
            <a:r>
              <a:rPr lang="en-US" dirty="0" smtClean="0"/>
              <a:t>with or without investment.</a:t>
            </a:r>
          </a:p>
          <a:p>
            <a:r>
              <a:rPr lang="en-US" dirty="0" smtClean="0"/>
              <a:t>“Reduction in the amount of energy consumed in a process or system or by an organization or society through economy, elimination of waste, and rational use”</a:t>
            </a:r>
          </a:p>
          <a:p>
            <a:r>
              <a:rPr lang="en-US" dirty="0" smtClean="0"/>
              <a:t>Reduces the energy cost.</a:t>
            </a:r>
          </a:p>
          <a:p>
            <a:r>
              <a:rPr lang="en-US" dirty="0" smtClean="0"/>
              <a:t>It can able to save up to 30% of energy.</a:t>
            </a:r>
          </a:p>
          <a:p>
            <a:r>
              <a:rPr lang="en-US" dirty="0" smtClean="0"/>
              <a:t>Reduces the energy bill.</a:t>
            </a:r>
          </a:p>
          <a:p>
            <a:r>
              <a:rPr lang="en-US" dirty="0" smtClean="0"/>
              <a:t>Reduces transmission &amp; distribution line losses.</a:t>
            </a:r>
          </a:p>
          <a:p>
            <a:r>
              <a:rPr lang="en-US" dirty="0" smtClean="0"/>
              <a:t>Reduces stress on the generator &amp; plants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C00000"/>
                </a:solidFill>
              </a:rPr>
              <a:t>Energy Conservation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C6F86-333A-4F95-9175-BA5F0B24E5CB}" type="slidenum">
              <a:rPr lang="en-US" smtClean="0"/>
              <a:pPr/>
              <a:t>52</a:t>
            </a:fld>
            <a:endParaRPr lang="en-US"/>
          </a:p>
        </p:txBody>
      </p:sp>
      <p:pic>
        <p:nvPicPr>
          <p:cNvPr id="8" name="Picture 13" descr="images-4.jpg"/>
          <p:cNvPicPr>
            <a:picLocks noChangeAspect="1"/>
          </p:cNvPicPr>
          <p:nvPr/>
        </p:nvPicPr>
        <p:blipFill>
          <a:blip r:embed="rId2"/>
          <a:srcRect t="14999"/>
          <a:stretch>
            <a:fillRect/>
          </a:stretch>
        </p:blipFill>
        <p:spPr bwMode="auto">
          <a:xfrm>
            <a:off x="7687235" y="0"/>
            <a:ext cx="145676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8768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b="1" i="1" dirty="0" smtClean="0">
                <a:solidFill>
                  <a:srgbClr val="0033CC"/>
                </a:solidFill>
              </a:rPr>
              <a:t>What is energy conservation???????</a:t>
            </a:r>
          </a:p>
          <a:p>
            <a:r>
              <a:rPr lang="en-US" dirty="0" smtClean="0"/>
              <a:t>Conservation of energy refers to efforts made to </a:t>
            </a:r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</a:rPr>
              <a:t>reduce energy consumption </a:t>
            </a:r>
            <a:r>
              <a:rPr lang="en-US" dirty="0" smtClean="0">
                <a:solidFill>
                  <a:srgbClr val="634110"/>
                </a:solidFill>
              </a:rPr>
              <a:t>and to </a:t>
            </a:r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</a:rPr>
              <a:t>increase efficiency of energy use</a:t>
            </a:r>
            <a:r>
              <a:rPr lang="en-US" dirty="0" smtClean="0">
                <a:solidFill>
                  <a:srgbClr val="634110"/>
                </a:solidFill>
              </a:rPr>
              <a:t>. </a:t>
            </a:r>
            <a:endParaRPr lang="en-US" dirty="0" smtClean="0"/>
          </a:p>
          <a:p>
            <a:r>
              <a:rPr lang="en-US" dirty="0" smtClean="0"/>
              <a:t>Energy efficient equipments uses less energy for same output &amp; reduces the environmental pollution like CO &amp; CO2 emission.</a:t>
            </a:r>
          </a:p>
          <a:p>
            <a:r>
              <a:rPr lang="en-US" dirty="0" err="1" smtClean="0"/>
              <a:t>Eg</a:t>
            </a:r>
            <a:r>
              <a:rPr lang="en-US" dirty="0" smtClean="0"/>
              <a:t>. Replacing 15W CFL Lamp with 60W Incandescent lamp saves 45W of power &amp; reduces the emissions of CO2 by 49g/hr.</a:t>
            </a:r>
          </a:p>
          <a:p>
            <a:r>
              <a:rPr lang="en-US" dirty="0" smtClean="0"/>
              <a:t>Initial investment is required for replacement it will coming back to consumer in energy bill.</a:t>
            </a:r>
          </a:p>
          <a:p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</a:rPr>
              <a:t>Payback period </a:t>
            </a:r>
            <a:r>
              <a:rPr lang="en-US" dirty="0" smtClean="0"/>
              <a:t>should be calculated before </a:t>
            </a:r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</a:rPr>
              <a:t>replacing standard equipment</a:t>
            </a:r>
            <a:r>
              <a:rPr lang="en-US" dirty="0" smtClean="0"/>
              <a:t> with energy efficient equipment.</a:t>
            </a:r>
          </a:p>
          <a:p>
            <a:endParaRPr lang="en-US" dirty="0" smtClean="0"/>
          </a:p>
          <a:p>
            <a:pPr>
              <a:buNone/>
            </a:pPr>
            <a:endParaRPr lang="en-US" i="1" dirty="0" smtClean="0">
              <a:solidFill>
                <a:srgbClr val="0033CC"/>
              </a:solidFill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C00000"/>
                </a:solidFill>
              </a:rPr>
              <a:t>Energy Conservation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C6F86-333A-4F95-9175-BA5F0B24E5CB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C6F86-333A-4F95-9175-BA5F0B24E5CB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C00000"/>
                </a:solidFill>
              </a:rPr>
              <a:t>Energy Conservation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1981200"/>
            <a:ext cx="4419600" cy="4263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457200" y="1447800"/>
            <a:ext cx="55994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2800" b="1" i="1" dirty="0" smtClean="0">
                <a:solidFill>
                  <a:srgbClr val="0033CC"/>
                </a:solidFill>
              </a:rPr>
              <a:t>What is energy conservation???????</a:t>
            </a:r>
          </a:p>
        </p:txBody>
      </p:sp>
      <p:pic>
        <p:nvPicPr>
          <p:cNvPr id="655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2286000"/>
            <a:ext cx="4356528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i="1" dirty="0" smtClean="0">
                <a:solidFill>
                  <a:srgbClr val="0033CC"/>
                </a:solidFill>
              </a:rPr>
              <a:t>What are the energy efficient benefits????</a:t>
            </a:r>
            <a:endParaRPr lang="en-US" i="1" dirty="0">
              <a:solidFill>
                <a:srgbClr val="0033CC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C00000"/>
                </a:solidFill>
              </a:rPr>
              <a:t>Energy Conservation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C6F86-333A-4F95-9175-BA5F0B24E5CB}" type="slidenum">
              <a:rPr lang="en-US" smtClean="0"/>
              <a:pPr/>
              <a:t>55</a:t>
            </a:fld>
            <a:endParaRPr lang="en-US"/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750" y="2133600"/>
            <a:ext cx="7715250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i="1" dirty="0" smtClean="0">
                <a:solidFill>
                  <a:srgbClr val="0033CC"/>
                </a:solidFill>
              </a:rPr>
              <a:t>Difference between Energy conservation &amp; Energy efficiency?</a:t>
            </a:r>
          </a:p>
          <a:p>
            <a:pPr>
              <a:buNone/>
            </a:pPr>
            <a:endParaRPr lang="en-US" i="1" dirty="0">
              <a:solidFill>
                <a:srgbClr val="0033CC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C00000"/>
                </a:solidFill>
              </a:rPr>
              <a:t>Energy Conservation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2667000"/>
            <a:ext cx="8534400" cy="411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>
            <a:stCxn id="7" idx="0"/>
            <a:endCxn id="7" idx="2"/>
          </p:cNvCxnSpPr>
          <p:nvPr/>
        </p:nvCxnSpPr>
        <p:spPr>
          <a:xfrm rot="16200000" flipH="1">
            <a:off x="2514600" y="4724400"/>
            <a:ext cx="4114800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04800" y="3124200"/>
            <a:ext cx="8534400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990600" y="2590800"/>
            <a:ext cx="32463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Energy Conservation</a:t>
            </a:r>
            <a:endParaRPr lang="en-US" sz="2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876800" y="2590800"/>
            <a:ext cx="26923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Energy Efficiency</a:t>
            </a:r>
            <a:endParaRPr lang="en-US" sz="2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73669" y="3200400"/>
            <a:ext cx="442948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b="1" i="1" dirty="0" smtClean="0"/>
              <a:t>Energy Conservation </a:t>
            </a:r>
            <a:r>
              <a:rPr lang="en-US" sz="2400" dirty="0" smtClean="0"/>
              <a:t>is achieved </a:t>
            </a:r>
          </a:p>
          <a:p>
            <a:r>
              <a:rPr lang="en-US" sz="2400" dirty="0" smtClean="0"/>
              <a:t>  When growth of energy </a:t>
            </a:r>
          </a:p>
          <a:p>
            <a:r>
              <a:rPr lang="en-US" sz="2400" dirty="0" smtClean="0"/>
              <a:t>  consumption is reduced.</a:t>
            </a:r>
          </a:p>
          <a:p>
            <a:pPr>
              <a:buFont typeface="Arial" pitchFamily="34" charset="0"/>
              <a:buChar char="•"/>
            </a:pP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4534277" y="3200400"/>
            <a:ext cx="4363759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sz="2400" b="1" i="1" dirty="0" smtClean="0"/>
              <a:t>Energy efficiency </a:t>
            </a:r>
            <a:r>
              <a:rPr lang="en-US" sz="2400" dirty="0" smtClean="0"/>
              <a:t>is achieved </a:t>
            </a:r>
          </a:p>
          <a:p>
            <a:pPr algn="just"/>
            <a:r>
              <a:rPr lang="en-US" sz="2400" dirty="0" smtClean="0"/>
              <a:t>  when energy intensity in a</a:t>
            </a:r>
          </a:p>
          <a:p>
            <a:pPr algn="just"/>
            <a:r>
              <a:rPr lang="en-US" sz="2400" dirty="0" smtClean="0"/>
              <a:t>  specific product, process or</a:t>
            </a:r>
          </a:p>
          <a:p>
            <a:pPr algn="just"/>
            <a:r>
              <a:rPr lang="en-US" sz="2400" dirty="0" smtClean="0"/>
              <a:t>  area of production or </a:t>
            </a:r>
          </a:p>
          <a:p>
            <a:pPr algn="just"/>
            <a:r>
              <a:rPr lang="en-US" sz="2400" dirty="0" smtClean="0"/>
              <a:t>  consumption is reduced </a:t>
            </a:r>
            <a:r>
              <a:rPr lang="en-US" sz="2400" b="1" i="1" dirty="0" smtClean="0"/>
              <a:t>without</a:t>
            </a:r>
          </a:p>
          <a:p>
            <a:pPr algn="just"/>
            <a:r>
              <a:rPr lang="en-US" sz="2400" b="1" i="1" dirty="0" smtClean="0"/>
              <a:t>  affecting output</a:t>
            </a:r>
            <a:r>
              <a:rPr lang="en-US" sz="2400" dirty="0" smtClean="0"/>
              <a:t>, consumption,</a:t>
            </a:r>
          </a:p>
          <a:p>
            <a:pPr algn="just"/>
            <a:r>
              <a:rPr lang="en-US" sz="2400" dirty="0" smtClean="0"/>
              <a:t> or comfort level.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Energy efficiency</a:t>
            </a:r>
          </a:p>
          <a:p>
            <a:r>
              <a:rPr lang="en-US" sz="2400" dirty="0" smtClean="0"/>
              <a:t> promotes energy conservation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.</a:t>
            </a:r>
            <a:fld id="{D48C6F86-333A-4F95-9175-BA5F0B24E5CB}" type="slidenum">
              <a:rPr lang="en-US" smtClean="0"/>
              <a:pPr/>
              <a:t>56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i="1" dirty="0" smtClean="0">
                <a:solidFill>
                  <a:srgbClr val="0033CC"/>
                </a:solidFill>
              </a:rPr>
              <a:t>Three - pronged approaches to energy management</a:t>
            </a:r>
            <a:endParaRPr lang="en-US" i="1" dirty="0">
              <a:solidFill>
                <a:srgbClr val="0033CC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C00000"/>
                </a:solidFill>
              </a:rPr>
              <a:t>Energy Conservation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C6F86-333A-4F95-9175-BA5F0B24E5CB}" type="slidenum">
              <a:rPr lang="en-US" smtClean="0"/>
              <a:pPr/>
              <a:t>57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2895600"/>
            <a:ext cx="6685927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 study about 400 companies revealed that excellent </a:t>
            </a:r>
            <a:r>
              <a:rPr lang="en-US" b="1" i="1" dirty="0" smtClean="0">
                <a:solidFill>
                  <a:srgbClr val="00B050"/>
                </a:solidFill>
              </a:rPr>
              <a:t>energy efficient companies </a:t>
            </a:r>
            <a:r>
              <a:rPr lang="en-US" dirty="0" smtClean="0"/>
              <a:t>achieved </a:t>
            </a:r>
            <a:r>
              <a:rPr lang="en-US" b="1" i="1" dirty="0" smtClean="0">
                <a:solidFill>
                  <a:srgbClr val="00B050"/>
                </a:solidFill>
              </a:rPr>
              <a:t>lower specific energy consumption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These companies adopt </a:t>
            </a:r>
            <a:r>
              <a:rPr lang="en-US" b="1" i="1" dirty="0" smtClean="0">
                <a:solidFill>
                  <a:srgbClr val="00B050"/>
                </a:solidFill>
              </a:rPr>
              <a:t>pronged</a:t>
            </a:r>
            <a:r>
              <a:rPr lang="en-US" dirty="0" smtClean="0"/>
              <a:t> (pointed) </a:t>
            </a:r>
            <a:r>
              <a:rPr lang="en-US" b="1" i="1" dirty="0" smtClean="0">
                <a:solidFill>
                  <a:srgbClr val="00B050"/>
                </a:solidFill>
              </a:rPr>
              <a:t>approach</a:t>
            </a:r>
            <a:r>
              <a:rPr lang="en-US" dirty="0" smtClean="0"/>
              <a:t> to energy management.</a:t>
            </a:r>
          </a:p>
          <a:p>
            <a:r>
              <a:rPr lang="en-US" b="1" i="1" dirty="0" smtClean="0">
                <a:solidFill>
                  <a:srgbClr val="00B050"/>
                </a:solidFill>
              </a:rPr>
              <a:t>Pronged approach </a:t>
            </a:r>
            <a:r>
              <a:rPr lang="en-US" dirty="0" smtClean="0"/>
              <a:t>is developed by </a:t>
            </a:r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</a:rPr>
              <a:t>data collected through questionnaires from industries</a:t>
            </a:r>
            <a:r>
              <a:rPr lang="en-US" dirty="0" smtClean="0"/>
              <a:t>, </a:t>
            </a:r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</a:rPr>
              <a:t>diagnostic survey visits </a:t>
            </a:r>
            <a:r>
              <a:rPr lang="en-US" dirty="0" smtClean="0"/>
              <a:t>&amp; </a:t>
            </a:r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</a:rPr>
              <a:t>through interaction with plant personals.</a:t>
            </a:r>
            <a:endParaRPr lang="en-US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C00000"/>
                </a:solidFill>
              </a:rPr>
              <a:t>Energy Conservation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C6F86-333A-4F95-9175-BA5F0B24E5CB}" type="slidenum">
              <a:rPr lang="en-US" smtClean="0"/>
              <a:pPr/>
              <a:t>58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i="1" dirty="0" smtClean="0">
                <a:solidFill>
                  <a:srgbClr val="0033CC"/>
                </a:solidFill>
              </a:rPr>
              <a:t>Explanation for </a:t>
            </a:r>
            <a:r>
              <a:rPr lang="en-US" b="1" i="1" dirty="0" smtClean="0">
                <a:solidFill>
                  <a:srgbClr val="0033CC"/>
                </a:solidFill>
              </a:rPr>
              <a:t>3 pronged approach </a:t>
            </a:r>
            <a:r>
              <a:rPr lang="en-US" i="1" dirty="0" smtClean="0">
                <a:solidFill>
                  <a:srgbClr val="0033CC"/>
                </a:solidFill>
              </a:rPr>
              <a:t>to energy management</a:t>
            </a:r>
          </a:p>
          <a:p>
            <a:pPr marL="514350" indent="-514350">
              <a:buAutoNum type="arabicParenBoth"/>
            </a:pPr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</a:rPr>
              <a:t>Capacity Utilization</a:t>
            </a:r>
          </a:p>
          <a:p>
            <a:pPr marL="514350" indent="-514350"/>
            <a:r>
              <a:rPr lang="en-US" dirty="0" smtClean="0"/>
              <a:t>Important for achieving </a:t>
            </a:r>
            <a:r>
              <a:rPr lang="en-US" b="1" i="1" dirty="0" smtClean="0">
                <a:solidFill>
                  <a:srgbClr val="00B050"/>
                </a:solidFill>
              </a:rPr>
              <a:t>energy efficiency</a:t>
            </a:r>
          </a:p>
          <a:p>
            <a:pPr marL="514350" indent="-514350"/>
            <a:r>
              <a:rPr lang="en-US" b="1" i="1" dirty="0" smtClean="0">
                <a:solidFill>
                  <a:srgbClr val="00B050"/>
                </a:solidFill>
              </a:rPr>
              <a:t>First and foremost step </a:t>
            </a:r>
            <a:r>
              <a:rPr lang="en-US" dirty="0" smtClean="0"/>
              <a:t>for achieving energy efficiency</a:t>
            </a:r>
          </a:p>
          <a:p>
            <a:pPr marL="514350" indent="-514350"/>
            <a:r>
              <a:rPr lang="en-US" dirty="0" smtClean="0"/>
              <a:t>Bring down the </a:t>
            </a:r>
            <a:r>
              <a:rPr lang="en-US" b="1" i="1" dirty="0" smtClean="0">
                <a:solidFill>
                  <a:srgbClr val="00B050"/>
                </a:solidFill>
              </a:rPr>
              <a:t>fixed energy consumption</a:t>
            </a:r>
            <a:r>
              <a:rPr lang="en-US" dirty="0" smtClean="0"/>
              <a:t>.</a:t>
            </a:r>
          </a:p>
          <a:p>
            <a:pPr marL="514350" indent="-514350"/>
            <a:r>
              <a:rPr lang="en-US" b="1" i="1" dirty="0" smtClean="0">
                <a:solidFill>
                  <a:srgbClr val="00B050"/>
                </a:solidFill>
              </a:rPr>
              <a:t>80% </a:t>
            </a:r>
            <a:r>
              <a:rPr lang="en-US" dirty="0" smtClean="0"/>
              <a:t>of energy efficient companies </a:t>
            </a:r>
            <a:r>
              <a:rPr lang="en-US" b="1" i="1" dirty="0" smtClean="0">
                <a:solidFill>
                  <a:srgbClr val="00B050"/>
                </a:solidFill>
              </a:rPr>
              <a:t>obeying capacity utilization</a:t>
            </a:r>
          </a:p>
          <a:p>
            <a:pPr marL="514350" indent="-514350"/>
            <a:r>
              <a:rPr lang="en-US" dirty="0" smtClean="0"/>
              <a:t>Can reduce specific energy consumption</a:t>
            </a:r>
          </a:p>
          <a:p>
            <a:pPr marL="514350" indent="-514350"/>
            <a:r>
              <a:rPr lang="en-US" dirty="0" smtClean="0"/>
              <a:t>Capacity utilization is under the control of plant personnel.</a:t>
            </a:r>
          </a:p>
          <a:p>
            <a:pPr marL="514350" indent="-514350"/>
            <a:endParaRPr lang="en-US" dirty="0" smtClean="0"/>
          </a:p>
          <a:p>
            <a:pPr>
              <a:buNone/>
            </a:pPr>
            <a:endParaRPr lang="en-US" i="1" dirty="0">
              <a:solidFill>
                <a:srgbClr val="0033CC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C00000"/>
                </a:solidFill>
              </a:rPr>
              <a:t>Energy Conservation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C6F86-333A-4F95-9175-BA5F0B24E5CB}" type="slidenum">
              <a:rPr lang="en-US" smtClean="0"/>
              <a:pPr/>
              <a:t>59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rgbClr val="C00000"/>
                </a:solidFill>
              </a:rPr>
              <a:t>2.Importance of Energy 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“Energy is fundamental to daily life. Whether it is providing light for our class room, refrigeration for our food &amp; medicine, pumps to irrigate our crops, or electricity to run our commercial and industrial enterprises, energy provides the means of economic growth and social and political development”- </a:t>
            </a:r>
            <a:r>
              <a:rPr lang="en-US" b="1" i="1" dirty="0" smtClean="0">
                <a:solidFill>
                  <a:srgbClr val="0033CC"/>
                </a:solidFill>
              </a:rPr>
              <a:t>USAID</a:t>
            </a:r>
          </a:p>
          <a:p>
            <a:pPr>
              <a:buNone/>
            </a:pPr>
            <a:r>
              <a:rPr lang="en-US" dirty="0" smtClean="0"/>
              <a:t>   </a:t>
            </a:r>
            <a:r>
              <a:rPr lang="en-US" b="1" i="1" dirty="0" smtClean="0">
                <a:solidFill>
                  <a:srgbClr val="0033CC"/>
                </a:solidFill>
              </a:rPr>
              <a:t>USAID</a:t>
            </a:r>
            <a:r>
              <a:rPr lang="en-US" dirty="0" smtClean="0"/>
              <a:t>- </a:t>
            </a:r>
            <a:r>
              <a:rPr lang="en-US" b="1" dirty="0" smtClean="0">
                <a:solidFill>
                  <a:srgbClr val="0033CC"/>
                </a:solidFill>
              </a:rPr>
              <a:t>U</a:t>
            </a:r>
            <a:r>
              <a:rPr lang="en-US" dirty="0" smtClean="0"/>
              <a:t>nited </a:t>
            </a:r>
            <a:r>
              <a:rPr lang="en-US" b="1" dirty="0" smtClean="0">
                <a:solidFill>
                  <a:srgbClr val="0033CC"/>
                </a:solidFill>
              </a:rPr>
              <a:t>S</a:t>
            </a:r>
            <a:r>
              <a:rPr lang="en-US" dirty="0" smtClean="0"/>
              <a:t>tate </a:t>
            </a:r>
            <a:r>
              <a:rPr lang="en-US" b="1" dirty="0" smtClean="0">
                <a:solidFill>
                  <a:srgbClr val="0033CC"/>
                </a:solidFill>
              </a:rPr>
              <a:t>A</a:t>
            </a:r>
            <a:r>
              <a:rPr lang="en-US" dirty="0" smtClean="0"/>
              <a:t>gency for </a:t>
            </a:r>
            <a:r>
              <a:rPr lang="en-US" b="1" dirty="0" smtClean="0">
                <a:solidFill>
                  <a:srgbClr val="0033CC"/>
                </a:solidFill>
              </a:rPr>
              <a:t>I</a:t>
            </a:r>
            <a:r>
              <a:rPr lang="en-US" dirty="0" smtClean="0"/>
              <a:t>nternational </a:t>
            </a:r>
            <a:r>
              <a:rPr lang="en-US" b="1" dirty="0" smtClean="0">
                <a:solidFill>
                  <a:srgbClr val="0033CC"/>
                </a:solidFill>
              </a:rPr>
              <a:t>D</a:t>
            </a:r>
            <a:r>
              <a:rPr lang="en-US" dirty="0" smtClean="0"/>
              <a:t>evelopment</a:t>
            </a:r>
          </a:p>
          <a:p>
            <a:r>
              <a:rPr lang="en-US" b="1" i="1" dirty="0" smtClean="0">
                <a:solidFill>
                  <a:srgbClr val="0033CC"/>
                </a:solidFill>
              </a:rPr>
              <a:t>Energy</a:t>
            </a:r>
            <a:r>
              <a:rPr lang="en-US" dirty="0" smtClean="0"/>
              <a:t> is the major inputs of </a:t>
            </a:r>
            <a:r>
              <a:rPr lang="en-US" b="1" i="1" dirty="0" smtClean="0">
                <a:solidFill>
                  <a:srgbClr val="0033CC"/>
                </a:solidFill>
              </a:rPr>
              <a:t>economic development</a:t>
            </a:r>
            <a:r>
              <a:rPr lang="en-US" dirty="0" smtClean="0"/>
              <a:t> of any country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C6F86-333A-4F95-9175-BA5F0B24E5C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i="1" dirty="0" smtClean="0">
                <a:solidFill>
                  <a:srgbClr val="0033CC"/>
                </a:solidFill>
              </a:rPr>
              <a:t>Explanation for </a:t>
            </a:r>
            <a:r>
              <a:rPr lang="en-US" b="1" i="1" dirty="0" smtClean="0">
                <a:solidFill>
                  <a:srgbClr val="0033CC"/>
                </a:solidFill>
              </a:rPr>
              <a:t>3 pronged approach </a:t>
            </a:r>
            <a:r>
              <a:rPr lang="en-US" i="1" dirty="0" smtClean="0">
                <a:solidFill>
                  <a:srgbClr val="0033CC"/>
                </a:solidFill>
              </a:rPr>
              <a:t>to energy management</a:t>
            </a:r>
          </a:p>
          <a:p>
            <a:pPr>
              <a:buNone/>
            </a:pPr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</a:rPr>
              <a:t>(ii) Fine turning of equipment</a:t>
            </a:r>
          </a:p>
          <a:p>
            <a:r>
              <a:rPr lang="en-US" dirty="0" smtClean="0"/>
              <a:t>The </a:t>
            </a:r>
            <a:r>
              <a:rPr lang="en-US" b="1" i="1" dirty="0" smtClean="0">
                <a:solidFill>
                  <a:srgbClr val="00B050"/>
                </a:solidFill>
              </a:rPr>
              <a:t>fine turning of equipment </a:t>
            </a:r>
            <a:r>
              <a:rPr lang="en-US" dirty="0" smtClean="0"/>
              <a:t>should be taken by energy efficient plant.</a:t>
            </a:r>
          </a:p>
          <a:p>
            <a:r>
              <a:rPr lang="en-US" dirty="0" smtClean="0"/>
              <a:t>Fine turning leads </a:t>
            </a:r>
            <a:r>
              <a:rPr lang="en-US" b="1" i="1" dirty="0" smtClean="0">
                <a:solidFill>
                  <a:srgbClr val="00B050"/>
                </a:solidFill>
              </a:rPr>
              <a:t>3-10% of energy saving</a:t>
            </a:r>
            <a:r>
              <a:rPr lang="en-US" dirty="0" smtClean="0"/>
              <a:t>.</a:t>
            </a:r>
          </a:p>
          <a:p>
            <a:r>
              <a:rPr lang="en-US" dirty="0" smtClean="0"/>
              <a:t>Only </a:t>
            </a:r>
            <a:r>
              <a:rPr lang="en-US" b="1" i="1" dirty="0" smtClean="0">
                <a:solidFill>
                  <a:srgbClr val="00B050"/>
                </a:solidFill>
              </a:rPr>
              <a:t>a few marginal investment </a:t>
            </a:r>
            <a:r>
              <a:rPr lang="en-US" dirty="0" smtClean="0"/>
              <a:t>is required for fine turning of equipment.</a:t>
            </a:r>
          </a:p>
          <a:p>
            <a:pPr>
              <a:buNone/>
            </a:pPr>
            <a:endParaRPr lang="en-US" i="1" dirty="0" smtClean="0">
              <a:solidFill>
                <a:srgbClr val="0033CC"/>
              </a:solidFill>
            </a:endParaRPr>
          </a:p>
          <a:p>
            <a:pPr>
              <a:buNone/>
            </a:pPr>
            <a:endParaRPr lang="en-US" i="1" dirty="0" smtClean="0">
              <a:solidFill>
                <a:srgbClr val="0033CC"/>
              </a:solidFill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C00000"/>
                </a:solidFill>
              </a:rPr>
              <a:t>Energy Conservation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C6F86-333A-4F95-9175-BA5F0B24E5CB}" type="slidenum">
              <a:rPr lang="en-US" smtClean="0"/>
              <a:pPr/>
              <a:t>60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i="1" dirty="0" smtClean="0">
                <a:solidFill>
                  <a:srgbClr val="0033CC"/>
                </a:solidFill>
              </a:rPr>
              <a:t>Explanation for </a:t>
            </a:r>
            <a:r>
              <a:rPr lang="en-US" b="1" i="1" dirty="0" smtClean="0">
                <a:solidFill>
                  <a:srgbClr val="0033CC"/>
                </a:solidFill>
              </a:rPr>
              <a:t>3 pronged approach </a:t>
            </a:r>
            <a:r>
              <a:rPr lang="en-US" i="1" dirty="0" smtClean="0">
                <a:solidFill>
                  <a:srgbClr val="0033CC"/>
                </a:solidFill>
              </a:rPr>
              <a:t>to energy management</a:t>
            </a:r>
          </a:p>
          <a:p>
            <a:pPr>
              <a:buNone/>
            </a:pPr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</a:rPr>
              <a:t>(iii) Technology up gradation</a:t>
            </a:r>
          </a:p>
          <a:p>
            <a:r>
              <a:rPr lang="en-US" dirty="0" smtClean="0"/>
              <a:t>Ensure high saving potential</a:t>
            </a:r>
          </a:p>
          <a:p>
            <a:r>
              <a:rPr lang="en-US" dirty="0" smtClean="0"/>
              <a:t>Applicable for a company targeting above </a:t>
            </a:r>
            <a:r>
              <a:rPr lang="en-US" b="1" i="1" dirty="0" smtClean="0">
                <a:solidFill>
                  <a:srgbClr val="00B050"/>
                </a:solidFill>
              </a:rPr>
              <a:t>20% saving.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b="1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endParaRPr lang="en-US" i="1" dirty="0" smtClean="0">
              <a:solidFill>
                <a:srgbClr val="0033CC"/>
              </a:solidFill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C00000"/>
                </a:solidFill>
              </a:rPr>
              <a:t>Energy Conservation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C6F86-333A-4F95-9175-BA5F0B24E5CB}" type="slidenum">
              <a:rPr lang="en-US" smtClean="0"/>
              <a:pPr/>
              <a:t>61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b="1" dirty="0" smtClean="0">
                <a:solidFill>
                  <a:srgbClr val="0033CC"/>
                </a:solidFill>
              </a:rPr>
              <a:t>What is Energy Conservation? Explain. </a:t>
            </a:r>
          </a:p>
          <a:p>
            <a:pPr marL="514350" indent="-514350">
              <a:buNone/>
            </a:pPr>
            <a:r>
              <a:rPr lang="en-US" b="1" dirty="0" smtClean="0"/>
              <a:t>          04 Marks                      (</a:t>
            </a:r>
            <a:r>
              <a:rPr lang="en-US" b="1" dirty="0" err="1" smtClean="0"/>
              <a:t>vtu</a:t>
            </a:r>
            <a:r>
              <a:rPr lang="en-US" b="1" dirty="0" smtClean="0"/>
              <a:t>, </a:t>
            </a:r>
            <a:r>
              <a:rPr lang="en-US" b="1" dirty="0" err="1" smtClean="0"/>
              <a:t>june</a:t>
            </a:r>
            <a:r>
              <a:rPr lang="en-US" b="1" dirty="0" smtClean="0"/>
              <a:t>/</a:t>
            </a:r>
            <a:r>
              <a:rPr lang="en-US" b="1" dirty="0" err="1" smtClean="0"/>
              <a:t>july</a:t>
            </a:r>
            <a:r>
              <a:rPr lang="en-US" b="1" dirty="0" smtClean="0"/>
              <a:t> 2014)</a:t>
            </a:r>
          </a:p>
          <a:p>
            <a:pPr marL="514350" indent="-514350">
              <a:buNone/>
            </a:pPr>
            <a:r>
              <a:rPr lang="en-US" b="1" dirty="0" smtClean="0">
                <a:solidFill>
                  <a:srgbClr val="0033CC"/>
                </a:solidFill>
              </a:rPr>
              <a:t>2.  Explain the energy conservation techniques used to reduce the energy costs. </a:t>
            </a:r>
            <a:r>
              <a:rPr lang="en-US" b="1" dirty="0" smtClean="0"/>
              <a:t>06 Marks</a:t>
            </a:r>
          </a:p>
          <a:p>
            <a:pPr marL="514350" indent="-514350">
              <a:buNone/>
            </a:pPr>
            <a:r>
              <a:rPr lang="en-US" b="1" dirty="0" smtClean="0"/>
              <a:t>                                                    (</a:t>
            </a:r>
            <a:r>
              <a:rPr lang="en-US" b="1" dirty="0" err="1" smtClean="0"/>
              <a:t>vtu</a:t>
            </a:r>
            <a:r>
              <a:rPr lang="en-US" b="1" dirty="0" smtClean="0"/>
              <a:t>, </a:t>
            </a:r>
            <a:r>
              <a:rPr lang="en-US" b="1" dirty="0" err="1" smtClean="0"/>
              <a:t>january</a:t>
            </a:r>
            <a:r>
              <a:rPr lang="en-US" b="1" dirty="0" smtClean="0"/>
              <a:t> 2010)</a:t>
            </a:r>
          </a:p>
          <a:p>
            <a:pPr marL="514350" indent="-514350">
              <a:buNone/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solidFill>
                  <a:srgbClr val="C00000"/>
                </a:solidFill>
              </a:rPr>
              <a:t>Quick revision-Energy Conservation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C6F86-333A-4F95-9175-BA5F0B24E5CB}" type="slidenum">
              <a:rPr lang="en-US" smtClean="0"/>
              <a:pPr/>
              <a:t>62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800" b="1" i="1" dirty="0" smtClean="0">
                <a:solidFill>
                  <a:srgbClr val="0033CC"/>
                </a:solidFill>
              </a:rPr>
              <a:t>Electrical Distribution Code</a:t>
            </a:r>
          </a:p>
          <a:p>
            <a:r>
              <a:rPr lang="en-US" sz="4800" b="1" i="1" dirty="0" smtClean="0">
                <a:solidFill>
                  <a:srgbClr val="0033CC"/>
                </a:solidFill>
              </a:rPr>
              <a:t>Standards of Electrical Equipments</a:t>
            </a:r>
          </a:p>
          <a:p>
            <a:r>
              <a:rPr lang="en-US" sz="4800" b="1" i="1" dirty="0" smtClean="0">
                <a:solidFill>
                  <a:srgbClr val="0033CC"/>
                </a:solidFill>
              </a:rPr>
              <a:t>Regulations</a:t>
            </a:r>
          </a:p>
          <a:p>
            <a:r>
              <a:rPr lang="en-US" sz="4800" b="1" i="1" dirty="0" smtClean="0">
                <a:solidFill>
                  <a:srgbClr val="0033CC"/>
                </a:solidFill>
              </a:rPr>
              <a:t>Other Legal Provisions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C6F86-333A-4F95-9175-BA5F0B24E5CB}" type="slidenum">
              <a:rPr lang="en-US" smtClean="0"/>
              <a:pPr/>
              <a:t>63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6000" b="1" dirty="0" smtClean="0">
                <a:solidFill>
                  <a:srgbClr val="C00000"/>
                </a:solidFill>
              </a:rPr>
              <a:t>Standards &amp; Legislations</a:t>
            </a:r>
            <a:endParaRPr lang="en-US" sz="6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certain rules of a particular electricity supply system, provision for metering, </a:t>
            </a:r>
            <a:r>
              <a:rPr lang="en-US" dirty="0" err="1" smtClean="0"/>
              <a:t>earthing</a:t>
            </a:r>
            <a:r>
              <a:rPr lang="en-US" dirty="0" smtClean="0"/>
              <a:t> &amp; installation matters according with </a:t>
            </a:r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</a:rPr>
              <a:t>section49&amp;79 </a:t>
            </a:r>
            <a:r>
              <a:rPr lang="en-US" dirty="0" smtClean="0"/>
              <a:t>of electricity supply act 1948.</a:t>
            </a:r>
          </a:p>
          <a:p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</a:rPr>
              <a:t>Electricity(supply) act, 1948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C00000"/>
                </a:solidFill>
              </a:rPr>
              <a:t>Electrical Distribution Code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C6F86-333A-4F95-9175-BA5F0B24E5CB}" type="slidenum">
              <a:rPr lang="en-US" smtClean="0"/>
              <a:pPr/>
              <a:t>64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4864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i="1" dirty="0" smtClean="0">
                <a:solidFill>
                  <a:srgbClr val="0033CC"/>
                </a:solidFill>
              </a:rPr>
              <a:t>Summary of </a:t>
            </a:r>
            <a:r>
              <a:rPr lang="en-US" b="1" i="1" dirty="0" smtClean="0">
                <a:solidFill>
                  <a:srgbClr val="0033CC"/>
                </a:solidFill>
              </a:rPr>
              <a:t>electricity(supply) act, 1948 </a:t>
            </a:r>
            <a:r>
              <a:rPr lang="en-US" i="1" dirty="0" smtClean="0">
                <a:solidFill>
                  <a:srgbClr val="0033CC"/>
                </a:solidFill>
              </a:rPr>
              <a:t>includes the following:-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Administration information for </a:t>
            </a:r>
            <a:r>
              <a:rPr lang="en-US" b="1" i="1" dirty="0" smtClean="0">
                <a:solidFill>
                  <a:srgbClr val="00B050"/>
                </a:solidFill>
              </a:rPr>
              <a:t>grant of connections</a:t>
            </a:r>
            <a:r>
              <a:rPr lang="en-US" dirty="0" smtClean="0"/>
              <a:t>, </a:t>
            </a:r>
            <a:r>
              <a:rPr lang="en-US" b="1" i="1" dirty="0" smtClean="0">
                <a:solidFill>
                  <a:srgbClr val="00B050"/>
                </a:solidFill>
              </a:rPr>
              <a:t>billing</a:t>
            </a:r>
            <a:r>
              <a:rPr lang="en-US" dirty="0" smtClean="0"/>
              <a:t>, </a:t>
            </a:r>
            <a:r>
              <a:rPr lang="en-US" b="1" i="1" dirty="0" smtClean="0">
                <a:solidFill>
                  <a:srgbClr val="00B050"/>
                </a:solidFill>
              </a:rPr>
              <a:t>connected load</a:t>
            </a:r>
            <a:r>
              <a:rPr lang="en-US" dirty="0" smtClean="0"/>
              <a:t>, </a:t>
            </a:r>
            <a:r>
              <a:rPr lang="en-US" b="1" i="1" dirty="0" smtClean="0">
                <a:solidFill>
                  <a:srgbClr val="00B050"/>
                </a:solidFill>
              </a:rPr>
              <a:t>contract demand</a:t>
            </a:r>
            <a:r>
              <a:rPr lang="en-US" dirty="0" smtClean="0"/>
              <a:t>, </a:t>
            </a:r>
            <a:r>
              <a:rPr lang="en-US" b="1" i="1" dirty="0" smtClean="0">
                <a:solidFill>
                  <a:srgbClr val="00B050"/>
                </a:solidFill>
              </a:rPr>
              <a:t>disconnections</a:t>
            </a:r>
            <a:r>
              <a:rPr lang="en-US" dirty="0" smtClean="0"/>
              <a:t>, </a:t>
            </a:r>
            <a:r>
              <a:rPr lang="en-US" b="1" i="1" dirty="0" smtClean="0">
                <a:solidFill>
                  <a:srgbClr val="00B050"/>
                </a:solidFill>
              </a:rPr>
              <a:t>recovery of dues from defaulting consumer </a:t>
            </a:r>
            <a:r>
              <a:rPr lang="en-US" dirty="0" smtClean="0"/>
              <a:t>&amp; </a:t>
            </a:r>
            <a:r>
              <a:rPr lang="en-US" b="1" i="1" dirty="0" smtClean="0">
                <a:solidFill>
                  <a:srgbClr val="00B050"/>
                </a:solidFill>
              </a:rPr>
              <a:t>dealing with theft of energy cases</a:t>
            </a:r>
            <a:r>
              <a:rPr lang="en-US" dirty="0" smtClean="0"/>
              <a:t> etc.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The system of supply and requirements for balancing single phase load on three phase system.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The </a:t>
            </a:r>
            <a:r>
              <a:rPr lang="en-US" b="1" i="1" dirty="0" smtClean="0">
                <a:solidFill>
                  <a:srgbClr val="00B050"/>
                </a:solidFill>
              </a:rPr>
              <a:t>limitation</a:t>
            </a:r>
            <a:r>
              <a:rPr lang="en-US" dirty="0" smtClean="0"/>
              <a:t> placed on water heaters, air conditioners, welders, electric motors, steel rolling mills, arc furnace etc…</a:t>
            </a:r>
          </a:p>
          <a:p>
            <a:pPr>
              <a:buFont typeface="Wingdings" pitchFamily="2" charset="2"/>
              <a:buChar char="Ø"/>
            </a:pPr>
            <a:r>
              <a:rPr lang="en-US" b="1" i="1" dirty="0" smtClean="0">
                <a:solidFill>
                  <a:srgbClr val="00B050"/>
                </a:solidFill>
              </a:rPr>
              <a:t>Information</a:t>
            </a:r>
            <a:r>
              <a:rPr lang="en-US" dirty="0" smtClean="0"/>
              <a:t> regarding service lines, point of attachment of supply &amp; fuses, charges over the switch etc</a:t>
            </a:r>
          </a:p>
          <a:p>
            <a:pPr>
              <a:buFont typeface="Wingdings" pitchFamily="2" charset="2"/>
              <a:buChar char="Ø"/>
            </a:pPr>
            <a:r>
              <a:rPr lang="en-US" b="1" i="1" dirty="0" smtClean="0">
                <a:solidFill>
                  <a:srgbClr val="00B050"/>
                </a:solidFill>
              </a:rPr>
              <a:t>Provision</a:t>
            </a:r>
            <a:r>
              <a:rPr lang="en-US" dirty="0" smtClean="0"/>
              <a:t> necessary for all metering including the location accessibility and protection.</a:t>
            </a:r>
          </a:p>
          <a:p>
            <a:pPr>
              <a:buFont typeface="Wingdings" pitchFamily="2" charset="2"/>
              <a:buChar char="Ø"/>
            </a:pPr>
            <a:r>
              <a:rPr lang="en-US" b="1" i="1" dirty="0" smtClean="0">
                <a:solidFill>
                  <a:srgbClr val="00B050"/>
                </a:solidFill>
              </a:rPr>
              <a:t>Requirements </a:t>
            </a:r>
            <a:r>
              <a:rPr lang="en-US" dirty="0" smtClean="0"/>
              <a:t>for consumer installations such as compliance with wiring rules, inspection &amp; testing of installation.</a:t>
            </a:r>
          </a:p>
          <a:p>
            <a:endParaRPr lang="en-US" i="1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C00000"/>
                </a:solidFill>
              </a:rPr>
              <a:t>Electrical Distribution Code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C6F86-333A-4F95-9175-BA5F0B24E5CB}" type="slidenum">
              <a:rPr lang="en-US" smtClean="0"/>
              <a:pPr/>
              <a:t>65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solidFill>
                  <a:srgbClr val="C00000"/>
                </a:solidFill>
              </a:rPr>
              <a:t>Standards for Electrical Equipments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i="1" dirty="0" smtClean="0">
                <a:solidFill>
                  <a:srgbClr val="0033CC"/>
                </a:solidFill>
              </a:rPr>
              <a:t>International Electrochemical Commission  (IEC)</a:t>
            </a:r>
          </a:p>
          <a:p>
            <a:pPr>
              <a:buNone/>
            </a:pPr>
            <a:r>
              <a:rPr lang="en-US" dirty="0" smtClean="0"/>
              <a:t>      </a:t>
            </a:r>
            <a:r>
              <a:rPr lang="en-US" dirty="0" smtClean="0">
                <a:solidFill>
                  <a:srgbClr val="00B050"/>
                </a:solidFill>
              </a:rPr>
              <a:t>- </a:t>
            </a:r>
            <a:r>
              <a:rPr lang="en-US" b="1" i="1" u="sng" dirty="0" smtClean="0">
                <a:solidFill>
                  <a:srgbClr val="00B050"/>
                </a:solidFill>
              </a:rPr>
              <a:t>IEC:60038</a:t>
            </a:r>
            <a:r>
              <a:rPr lang="en-US" dirty="0" smtClean="0">
                <a:solidFill>
                  <a:srgbClr val="00B050"/>
                </a:solidFill>
              </a:rPr>
              <a:t>- </a:t>
            </a:r>
            <a:r>
              <a:rPr lang="en-US" dirty="0" smtClean="0"/>
              <a:t>International Standards for   </a:t>
            </a:r>
          </a:p>
          <a:p>
            <a:pPr>
              <a:buNone/>
            </a:pPr>
            <a:r>
              <a:rPr lang="en-US" dirty="0" smtClean="0"/>
              <a:t>        power supply- 50Hz,230V+10% or 230V-  </a:t>
            </a:r>
          </a:p>
          <a:p>
            <a:pPr>
              <a:buNone/>
            </a:pPr>
            <a:r>
              <a:rPr lang="en-US" dirty="0" smtClean="0"/>
              <a:t>        10%</a:t>
            </a:r>
            <a:endParaRPr lang="en-US" b="1" i="1" u="sng" dirty="0" smtClean="0"/>
          </a:p>
          <a:p>
            <a:pPr>
              <a:buNone/>
            </a:pPr>
            <a:r>
              <a:rPr lang="en-US" dirty="0" smtClean="0"/>
              <a:t>      - Ensure the quality of power</a:t>
            </a:r>
          </a:p>
          <a:p>
            <a:pPr>
              <a:buNone/>
            </a:pPr>
            <a:r>
              <a:rPr lang="en-US" dirty="0" smtClean="0"/>
              <a:t>      </a:t>
            </a:r>
            <a:r>
              <a:rPr lang="en-US" i="1" dirty="0" smtClean="0">
                <a:solidFill>
                  <a:srgbClr val="00B050"/>
                </a:solidFill>
              </a:rPr>
              <a:t>- </a:t>
            </a:r>
            <a:r>
              <a:rPr lang="en-US" b="1" i="1" u="sng" dirty="0" smtClean="0">
                <a:solidFill>
                  <a:srgbClr val="00B050"/>
                </a:solidFill>
              </a:rPr>
              <a:t>ISO:14001</a:t>
            </a:r>
            <a:r>
              <a:rPr lang="en-US" i="1" dirty="0" smtClean="0">
                <a:solidFill>
                  <a:srgbClr val="00B050"/>
                </a:solidFill>
              </a:rPr>
              <a:t> </a:t>
            </a:r>
            <a:r>
              <a:rPr lang="en-US" dirty="0" smtClean="0"/>
              <a:t>for environmental mgmt. system for  </a:t>
            </a:r>
          </a:p>
          <a:p>
            <a:pPr>
              <a:buNone/>
            </a:pPr>
            <a:r>
              <a:rPr lang="en-US" dirty="0" smtClean="0"/>
              <a:t>        improving surrounding </a:t>
            </a:r>
            <a:r>
              <a:rPr lang="en-US" i="1" dirty="0" smtClean="0"/>
              <a:t>resources like air, water,  </a:t>
            </a:r>
          </a:p>
          <a:p>
            <a:pPr>
              <a:buNone/>
            </a:pPr>
            <a:r>
              <a:rPr lang="en-US" i="1" dirty="0" smtClean="0"/>
              <a:t>         land, natural resources fuels &amp; humans.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C6F86-333A-4F95-9175-BA5F0B24E5CB}" type="slidenum">
              <a:rPr lang="en-US" smtClean="0"/>
              <a:pPr/>
              <a:t>66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rgbClr val="C00000"/>
                </a:solidFill>
              </a:rPr>
              <a:t>Regulations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en-US" b="1" i="1" dirty="0" smtClean="0">
                <a:solidFill>
                  <a:srgbClr val="0033CC"/>
                </a:solidFill>
              </a:rPr>
              <a:t>Indian Electricity Act 1910</a:t>
            </a:r>
          </a:p>
          <a:p>
            <a:pPr marL="514350" indent="-514350">
              <a:buAutoNum type="arabicPeriod"/>
            </a:pPr>
            <a:r>
              <a:rPr lang="en-US" b="1" i="1" dirty="0" smtClean="0">
                <a:solidFill>
                  <a:srgbClr val="0033CC"/>
                </a:solidFill>
              </a:rPr>
              <a:t>The Electricity (supply) Act 1948</a:t>
            </a:r>
          </a:p>
          <a:p>
            <a:pPr marL="514350" indent="-514350">
              <a:buAutoNum type="arabicPeriod"/>
            </a:pPr>
            <a:r>
              <a:rPr lang="en-US" b="1" i="1" dirty="0" smtClean="0">
                <a:solidFill>
                  <a:srgbClr val="0033CC"/>
                </a:solidFill>
              </a:rPr>
              <a:t>The Electricity Regulatory Commission Act,1998</a:t>
            </a:r>
          </a:p>
          <a:p>
            <a:pPr marL="514350" indent="-514350">
              <a:buAutoNum type="arabicPeriod"/>
            </a:pPr>
            <a:r>
              <a:rPr lang="en-US" b="1" i="1" dirty="0" smtClean="0">
                <a:solidFill>
                  <a:srgbClr val="0033CC"/>
                </a:solidFill>
              </a:rPr>
              <a:t>The Electricity Act, 2003</a:t>
            </a:r>
          </a:p>
          <a:p>
            <a:pPr marL="514350" indent="-514350">
              <a:buAutoNum type="arabicPeriod"/>
            </a:pPr>
            <a:r>
              <a:rPr lang="en-US" b="1" i="1" dirty="0" smtClean="0">
                <a:solidFill>
                  <a:srgbClr val="0033CC"/>
                </a:solidFill>
              </a:rPr>
              <a:t>Energy Conservation Act 2001</a:t>
            </a:r>
          </a:p>
          <a:p>
            <a:pPr marL="514350" indent="-514350">
              <a:buAutoNum type="arabicPeriod"/>
            </a:pPr>
            <a:r>
              <a:rPr lang="en-US" b="1" i="1" dirty="0" smtClean="0">
                <a:solidFill>
                  <a:srgbClr val="0033CC"/>
                </a:solidFill>
              </a:rPr>
              <a:t>The Indian Electricity Rules 1956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b="1" i="1" dirty="0" smtClean="0">
                <a:solidFill>
                  <a:srgbClr val="0033CC"/>
                </a:solidFill>
              </a:rPr>
              <a:t>Indian Telegraphic Act 1885</a:t>
            </a:r>
          </a:p>
          <a:p>
            <a:pPr marL="514350" indent="-514350">
              <a:buNone/>
            </a:pPr>
            <a:endParaRPr lang="en-US" b="1" i="1" dirty="0">
              <a:solidFill>
                <a:srgbClr val="0033C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C6F86-333A-4F95-9175-BA5F0B24E5CB}" type="slidenum">
              <a:rPr lang="en-US" smtClean="0"/>
              <a:pPr/>
              <a:t>67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rgbClr val="C00000"/>
                </a:solidFill>
              </a:rPr>
              <a:t>Regulations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486400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AutoNum type="arabicPeriod"/>
            </a:pPr>
            <a:r>
              <a:rPr lang="en-US" sz="3600" b="1" i="1" dirty="0" smtClean="0">
                <a:solidFill>
                  <a:srgbClr val="0033CC"/>
                </a:solidFill>
              </a:rPr>
              <a:t>The Indian Electricity Act, 1910</a:t>
            </a:r>
          </a:p>
          <a:p>
            <a:pPr marL="514350" indent="-514350"/>
            <a:r>
              <a:rPr lang="en-US" b="1" dirty="0" smtClean="0">
                <a:solidFill>
                  <a:srgbClr val="00B050"/>
                </a:solidFill>
              </a:rPr>
              <a:t>License</a:t>
            </a:r>
            <a:r>
              <a:rPr lang="en-US" dirty="0" smtClean="0"/>
              <a:t>- Grand of license, change the license</a:t>
            </a:r>
          </a:p>
          <a:p>
            <a:pPr marL="514350" indent="-514350"/>
            <a:r>
              <a:rPr lang="en-US" b="1" dirty="0" smtClean="0">
                <a:solidFill>
                  <a:srgbClr val="00B050"/>
                </a:solidFill>
              </a:rPr>
              <a:t>Works</a:t>
            </a:r>
            <a:r>
              <a:rPr lang="en-US" dirty="0" smtClean="0"/>
              <a:t>-opening &amp; breaking of streets, railways etc.</a:t>
            </a:r>
          </a:p>
          <a:p>
            <a:pPr marL="514350" indent="-514350"/>
            <a:r>
              <a:rPr lang="en-US" b="1" dirty="0" smtClean="0">
                <a:solidFill>
                  <a:srgbClr val="00B050"/>
                </a:solidFill>
              </a:rPr>
              <a:t>Supply</a:t>
            </a:r>
            <a:r>
              <a:rPr lang="en-US" dirty="0" smtClean="0"/>
              <a:t>-point of supply, power to control the distribution &amp; energy consumption, disconnection of supply</a:t>
            </a:r>
          </a:p>
          <a:p>
            <a:pPr marL="514350" indent="-514350"/>
            <a:r>
              <a:rPr lang="en-US" b="1" dirty="0" smtClean="0">
                <a:solidFill>
                  <a:srgbClr val="00B050"/>
                </a:solidFill>
              </a:rPr>
              <a:t>Transmission and use of energy by non licensees- </a:t>
            </a:r>
            <a:r>
              <a:rPr lang="en-US" dirty="0" smtClean="0"/>
              <a:t>control of transmission &amp; use of energy</a:t>
            </a:r>
          </a:p>
          <a:p>
            <a:pPr marL="514350" indent="-514350"/>
            <a:r>
              <a:rPr lang="en-US" b="1" dirty="0" smtClean="0">
                <a:solidFill>
                  <a:srgbClr val="00B050"/>
                </a:solidFill>
              </a:rPr>
              <a:t>General protective clauses- </a:t>
            </a:r>
            <a:r>
              <a:rPr lang="en-US" dirty="0" smtClean="0"/>
              <a:t>Protection of railway, canals, railway &amp; electric signals.</a:t>
            </a:r>
          </a:p>
          <a:p>
            <a:pPr marL="514350" indent="-514350"/>
            <a:r>
              <a:rPr lang="en-US" b="1" dirty="0" smtClean="0">
                <a:solidFill>
                  <a:srgbClr val="00B050"/>
                </a:solidFill>
              </a:rPr>
              <a:t>Administration &amp; Rules- </a:t>
            </a:r>
            <a:r>
              <a:rPr lang="en-US" dirty="0" smtClean="0"/>
              <a:t>advisory board &amp; </a:t>
            </a:r>
            <a:r>
              <a:rPr lang="en-US" dirty="0" err="1" smtClean="0"/>
              <a:t>appoinment</a:t>
            </a:r>
            <a:r>
              <a:rPr lang="en-US" dirty="0" smtClean="0"/>
              <a:t> of electrical inspectors.</a:t>
            </a:r>
          </a:p>
          <a:p>
            <a:pPr marL="514350" indent="-514350"/>
            <a:r>
              <a:rPr lang="en-US" b="1" dirty="0" smtClean="0">
                <a:solidFill>
                  <a:srgbClr val="00B050"/>
                </a:solidFill>
              </a:rPr>
              <a:t>Criminal offenses and procedures- </a:t>
            </a:r>
            <a:r>
              <a:rPr lang="en-US" dirty="0" smtClean="0"/>
              <a:t>theft of energy penalty, penalty for unauthorized supply, improper use of energy etc</a:t>
            </a:r>
          </a:p>
          <a:p>
            <a:pPr marL="514350" indent="-514350"/>
            <a:r>
              <a:rPr lang="en-US" b="1" dirty="0" smtClean="0">
                <a:solidFill>
                  <a:srgbClr val="00B050"/>
                </a:solidFill>
              </a:rPr>
              <a:t>Supplementary provisions-</a:t>
            </a:r>
            <a:r>
              <a:rPr lang="en-US" dirty="0" smtClean="0"/>
              <a:t> appointment of inspection staff, delegation functions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C6F86-333A-4F95-9175-BA5F0B24E5CB}" type="slidenum">
              <a:rPr lang="en-US" smtClean="0"/>
              <a:pPr/>
              <a:t>68</a:t>
            </a:fld>
            <a:endParaRPr lang="en-US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i="1" dirty="0" smtClean="0">
                <a:solidFill>
                  <a:srgbClr val="0033CC"/>
                </a:solidFill>
              </a:rPr>
              <a:t>2.The Electricity (Supply) Act  1948</a:t>
            </a:r>
          </a:p>
          <a:p>
            <a:r>
              <a:rPr lang="en-US" dirty="0" smtClean="0"/>
              <a:t>Regulate production &amp; supply of electricity</a:t>
            </a:r>
          </a:p>
          <a:p>
            <a:r>
              <a:rPr lang="en-US" dirty="0" smtClean="0"/>
              <a:t>‘</a:t>
            </a:r>
            <a:r>
              <a:rPr lang="en-US" i="1" dirty="0" smtClean="0">
                <a:solidFill>
                  <a:srgbClr val="00B050"/>
                </a:solidFill>
              </a:rPr>
              <a:t>The central Electricity Authority</a:t>
            </a:r>
            <a:r>
              <a:rPr lang="en-US" dirty="0" smtClean="0"/>
              <a:t>’</a:t>
            </a:r>
          </a:p>
          <a:p>
            <a:r>
              <a:rPr lang="en-US" dirty="0" smtClean="0"/>
              <a:t>‘</a:t>
            </a:r>
            <a:r>
              <a:rPr lang="en-US" i="1" dirty="0" smtClean="0">
                <a:solidFill>
                  <a:srgbClr val="00B050"/>
                </a:solidFill>
              </a:rPr>
              <a:t>State Electricity Board</a:t>
            </a:r>
            <a:r>
              <a:rPr lang="en-US" dirty="0" smtClean="0"/>
              <a:t>’-Regulation &amp; Controlling transmission &amp; generating companies</a:t>
            </a:r>
          </a:p>
          <a:p>
            <a:r>
              <a:rPr lang="en-US" dirty="0" smtClean="0"/>
              <a:t>Coordination of regional electricity board</a:t>
            </a:r>
          </a:p>
          <a:p>
            <a:r>
              <a:rPr lang="en-US" dirty="0" smtClean="0"/>
              <a:t>Annual report, statistics &amp; returns</a:t>
            </a:r>
          </a:p>
          <a:p>
            <a:r>
              <a:rPr lang="en-US" dirty="0" smtClean="0"/>
              <a:t>Board finance, account &amp; audit</a:t>
            </a:r>
          </a:p>
          <a:p>
            <a:r>
              <a:rPr lang="en-US" dirty="0" smtClean="0"/>
              <a:t>Penalties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US" b="1" smtClean="0">
                <a:solidFill>
                  <a:srgbClr val="C00000"/>
                </a:solidFill>
              </a:rPr>
              <a:t>Regulations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C6F86-333A-4F95-9175-BA5F0B24E5CB}" type="slidenum">
              <a:rPr lang="en-US" smtClean="0"/>
              <a:pPr/>
              <a:t>69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rgbClr val="C00000"/>
                </a:solidFill>
              </a:rPr>
              <a:t>Energy Sources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029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Coal</a:t>
            </a:r>
          </a:p>
          <a:p>
            <a:r>
              <a:rPr lang="en-US" dirty="0" smtClean="0"/>
              <a:t>Lignite</a:t>
            </a:r>
          </a:p>
          <a:p>
            <a:r>
              <a:rPr lang="en-US" dirty="0" smtClean="0"/>
              <a:t>Petrol</a:t>
            </a:r>
          </a:p>
          <a:p>
            <a:r>
              <a:rPr lang="en-US" dirty="0" smtClean="0"/>
              <a:t>Diesel</a:t>
            </a:r>
          </a:p>
          <a:p>
            <a:r>
              <a:rPr lang="en-US" dirty="0" smtClean="0"/>
              <a:t>Furnace oil</a:t>
            </a:r>
          </a:p>
          <a:p>
            <a:r>
              <a:rPr lang="en-US" dirty="0" smtClean="0"/>
              <a:t>Kerosene</a:t>
            </a:r>
          </a:p>
          <a:p>
            <a:r>
              <a:rPr lang="en-US" dirty="0" smtClean="0"/>
              <a:t>LPG</a:t>
            </a:r>
          </a:p>
          <a:p>
            <a:r>
              <a:rPr lang="en-US" dirty="0" smtClean="0"/>
              <a:t>Natural Gas</a:t>
            </a:r>
          </a:p>
          <a:p>
            <a:r>
              <a:rPr lang="en-US" dirty="0" smtClean="0"/>
              <a:t>LNG</a:t>
            </a:r>
          </a:p>
          <a:p>
            <a:r>
              <a:rPr lang="en-US" dirty="0" smtClean="0"/>
              <a:t>Electricity- Thermal, Hydro, Nuclear, Wind, Solar, Biomass etc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C6F86-333A-4F95-9175-BA5F0B24E5C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 smtClean="0">
                <a:solidFill>
                  <a:srgbClr val="0033CC"/>
                </a:solidFill>
              </a:rPr>
              <a:t>3. The electricity regulatory commission act, 1998</a:t>
            </a:r>
          </a:p>
          <a:p>
            <a:r>
              <a:rPr lang="en-US" b="1" i="1" dirty="0" smtClean="0">
                <a:solidFill>
                  <a:srgbClr val="00B050"/>
                </a:solidFill>
              </a:rPr>
              <a:t>Establishment</a:t>
            </a:r>
            <a:r>
              <a:rPr lang="en-US" b="1" i="1" dirty="0" smtClean="0"/>
              <a:t> </a:t>
            </a:r>
            <a:r>
              <a:rPr lang="en-US" dirty="0" smtClean="0"/>
              <a:t>of the central Electricity regulatory commission.</a:t>
            </a:r>
          </a:p>
          <a:p>
            <a:r>
              <a:rPr lang="en-US" b="1" i="1" dirty="0" smtClean="0">
                <a:solidFill>
                  <a:srgbClr val="00B050"/>
                </a:solidFill>
              </a:rPr>
              <a:t>Establishment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smtClean="0"/>
              <a:t>of state electricity regulatory commission, central &amp; state transmission utilities.</a:t>
            </a:r>
          </a:p>
          <a:p>
            <a:r>
              <a:rPr lang="en-US" dirty="0" smtClean="0"/>
              <a:t>Framing grid &amp; standards, regulating electricity tariff, regarding subsidies.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C00000"/>
                </a:solidFill>
              </a:rPr>
              <a:t>Regulations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C6F86-333A-4F95-9175-BA5F0B24E5CB}" type="slidenum">
              <a:rPr lang="en-US" smtClean="0"/>
              <a:pPr/>
              <a:t>70</a:t>
            </a:fld>
            <a:endParaRPr lang="en-US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4864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b="1" i="1" dirty="0" smtClean="0">
                <a:solidFill>
                  <a:srgbClr val="0033CC"/>
                </a:solidFill>
              </a:rPr>
              <a:t>4.The Electricity Act, 2003</a:t>
            </a:r>
          </a:p>
          <a:p>
            <a:r>
              <a:rPr lang="en-US" dirty="0" smtClean="0"/>
              <a:t>National electricity policy and plan</a:t>
            </a:r>
          </a:p>
          <a:p>
            <a:r>
              <a:rPr lang="en-US" dirty="0" smtClean="0"/>
              <a:t>Promoting competition, trading and development of electricity market.</a:t>
            </a:r>
          </a:p>
          <a:p>
            <a:r>
              <a:rPr lang="en-US" dirty="0" smtClean="0"/>
              <a:t>Open access and parallel distribution</a:t>
            </a:r>
          </a:p>
          <a:p>
            <a:r>
              <a:rPr lang="en-US" dirty="0" smtClean="0"/>
              <a:t>De-licensing, setting up and operating new generating stations, </a:t>
            </a:r>
            <a:r>
              <a:rPr lang="en-US" dirty="0" err="1" smtClean="0"/>
              <a:t>capitive</a:t>
            </a:r>
            <a:r>
              <a:rPr lang="en-US" dirty="0" smtClean="0"/>
              <a:t> generation &amp; dedicated transmission lines.</a:t>
            </a:r>
          </a:p>
          <a:p>
            <a:r>
              <a:rPr lang="en-US" dirty="0" smtClean="0"/>
              <a:t>Licensing transmission, distribution and supply companies</a:t>
            </a:r>
          </a:p>
          <a:p>
            <a:r>
              <a:rPr lang="en-US" dirty="0" smtClean="0"/>
              <a:t>Duties of generating, transmission, distribution &amp; supply companies</a:t>
            </a:r>
          </a:p>
          <a:p>
            <a:r>
              <a:rPr lang="en-US" dirty="0" smtClean="0"/>
              <a:t>Direction of generating, transmission, distribution &amp; supply companies</a:t>
            </a:r>
          </a:p>
          <a:p>
            <a:r>
              <a:rPr lang="en-US" dirty="0" smtClean="0"/>
              <a:t>Compulsory consumer metering.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C00000"/>
                </a:solidFill>
              </a:rPr>
              <a:t>Regulations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2800" y="76200"/>
            <a:ext cx="1630752" cy="1428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C6F86-333A-4F95-9175-BA5F0B24E5CB}" type="slidenum">
              <a:rPr lang="en-US" smtClean="0"/>
              <a:pPr/>
              <a:t>71</a:t>
            </a:fld>
            <a:endParaRPr lang="en-US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763000" cy="57912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b="1" i="1" dirty="0" smtClean="0">
                <a:solidFill>
                  <a:srgbClr val="0033CC"/>
                </a:solidFill>
              </a:rPr>
              <a:t>4.The Electricity Act, 2003 </a:t>
            </a:r>
            <a:r>
              <a:rPr lang="en-US" b="1" i="1" dirty="0" err="1" smtClean="0">
                <a:solidFill>
                  <a:srgbClr val="0033CC"/>
                </a:solidFill>
              </a:rPr>
              <a:t>contd</a:t>
            </a:r>
            <a:r>
              <a:rPr lang="en-US" b="1" i="1" dirty="0" smtClean="0">
                <a:solidFill>
                  <a:srgbClr val="0033CC"/>
                </a:solidFill>
              </a:rPr>
              <a:t>….</a:t>
            </a:r>
          </a:p>
          <a:p>
            <a:r>
              <a:rPr lang="en-US" i="1" dirty="0" smtClean="0">
                <a:solidFill>
                  <a:srgbClr val="00B050"/>
                </a:solidFill>
              </a:rPr>
              <a:t>Reorganization </a:t>
            </a:r>
            <a:r>
              <a:rPr lang="en-US" dirty="0" smtClean="0"/>
              <a:t>of state electricity board</a:t>
            </a:r>
          </a:p>
          <a:p>
            <a:r>
              <a:rPr lang="en-US" dirty="0" smtClean="0"/>
              <a:t>Rationalizing subsidies</a:t>
            </a:r>
          </a:p>
          <a:p>
            <a:r>
              <a:rPr lang="en-US" dirty="0" smtClean="0"/>
              <a:t>Constitution &amp; functions of the central electricity authority, state regulatory commissions &amp; appointment of advisory committees.</a:t>
            </a:r>
          </a:p>
          <a:p>
            <a:r>
              <a:rPr lang="en-US" dirty="0" smtClean="0"/>
              <a:t>Works, Consumer protection &amp; standard of performance.</a:t>
            </a:r>
          </a:p>
          <a:p>
            <a:r>
              <a:rPr lang="en-US" dirty="0" smtClean="0"/>
              <a:t>Tariff regulations</a:t>
            </a:r>
          </a:p>
          <a:p>
            <a:r>
              <a:rPr lang="en-US" dirty="0" smtClean="0"/>
              <a:t>Offences &amp; penalties for theft of electricity, electric lines &amp; materials, wasting electricity</a:t>
            </a:r>
          </a:p>
          <a:p>
            <a:r>
              <a:rPr lang="en-US" dirty="0" smtClean="0"/>
              <a:t>Protection of railways, high ways, canals etc</a:t>
            </a:r>
          </a:p>
          <a:p>
            <a:r>
              <a:rPr lang="en-US" dirty="0" smtClean="0"/>
              <a:t>Telegraph, telephone  &amp; electric signaling lines</a:t>
            </a:r>
          </a:p>
          <a:p>
            <a:r>
              <a:rPr lang="en-US" dirty="0" smtClean="0"/>
              <a:t>Notice of accidents &amp; inquiries</a:t>
            </a:r>
          </a:p>
          <a:p>
            <a:r>
              <a:rPr lang="en-US" dirty="0" smtClean="0"/>
              <a:t>Appointment of electrical inspectors &amp; miscellaneous provisions.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C00000"/>
                </a:solidFill>
              </a:rPr>
              <a:t>Regulations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C6F86-333A-4F95-9175-BA5F0B24E5CB}" type="slidenum">
              <a:rPr lang="en-US" smtClean="0"/>
              <a:pPr/>
              <a:t>72</a:t>
            </a:fld>
            <a:endParaRPr lang="en-US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50292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b="1" i="1" dirty="0" smtClean="0">
                <a:solidFill>
                  <a:srgbClr val="0033CC"/>
                </a:solidFill>
              </a:rPr>
              <a:t>5. Energy Conservation Act 2001.</a:t>
            </a:r>
          </a:p>
          <a:p>
            <a:r>
              <a:rPr lang="en-US" dirty="0" smtClean="0"/>
              <a:t>This act concern about any forms of energy derived from fossil fuels, nuclear substance, hydro electricity &amp; renewable energy sources.</a:t>
            </a:r>
          </a:p>
          <a:p>
            <a:r>
              <a:rPr lang="en-US" dirty="0" smtClean="0"/>
              <a:t>The establishment &amp; incorporation of the </a:t>
            </a:r>
            <a:r>
              <a:rPr lang="en-US" b="1" i="1" dirty="0" smtClean="0">
                <a:solidFill>
                  <a:srgbClr val="00B050"/>
                </a:solidFill>
              </a:rPr>
              <a:t>Bureau of energy efficiency.</a:t>
            </a:r>
          </a:p>
          <a:p>
            <a:r>
              <a:rPr lang="en-US" dirty="0" smtClean="0"/>
              <a:t>Transfer of assets, liabilities etc of energy management center</a:t>
            </a:r>
          </a:p>
          <a:p>
            <a:r>
              <a:rPr lang="en-US" dirty="0" smtClean="0"/>
              <a:t>Power and function of the bureau</a:t>
            </a:r>
          </a:p>
          <a:p>
            <a:r>
              <a:rPr lang="en-US" dirty="0" smtClean="0"/>
              <a:t>Ensure the efficient use of energy and conservation (power of central govt. &amp; state govt.)</a:t>
            </a:r>
          </a:p>
          <a:p>
            <a:r>
              <a:rPr lang="en-US" dirty="0" smtClean="0"/>
              <a:t>Finance, accounts &amp; audit of bureau</a:t>
            </a:r>
          </a:p>
          <a:p>
            <a:r>
              <a:rPr lang="en-US" dirty="0" smtClean="0"/>
              <a:t>Penalties and adjudication 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C00000"/>
                </a:solidFill>
              </a:rPr>
              <a:t>Regulations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2800" y="76200"/>
            <a:ext cx="1630752" cy="1428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C6F86-333A-4F95-9175-BA5F0B24E5CB}" type="slidenum">
              <a:rPr lang="en-US" smtClean="0"/>
              <a:pPr/>
              <a:t>73</a:t>
            </a:fld>
            <a:endParaRPr lang="en-US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i="1" dirty="0" smtClean="0">
                <a:solidFill>
                  <a:srgbClr val="0033CC"/>
                </a:solidFill>
              </a:rPr>
              <a:t>5. Energy Conservation Act 2001.</a:t>
            </a:r>
          </a:p>
          <a:p>
            <a:pPr>
              <a:buNone/>
            </a:pPr>
            <a:r>
              <a:rPr lang="en-US" b="1" i="1" dirty="0" smtClean="0"/>
              <a:t>Miscellaneous issues:-</a:t>
            </a:r>
          </a:p>
          <a:p>
            <a:r>
              <a:rPr lang="en-US" dirty="0" smtClean="0"/>
              <a:t>Power to the state &amp; central govt.</a:t>
            </a:r>
          </a:p>
          <a:p>
            <a:r>
              <a:rPr lang="en-US" dirty="0" smtClean="0"/>
              <a:t>Power to remove difficulties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C00000"/>
                </a:solidFill>
              </a:rPr>
              <a:t>Regulations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C6F86-333A-4F95-9175-BA5F0B24E5CB}" type="slidenum">
              <a:rPr lang="en-US" smtClean="0"/>
              <a:pPr/>
              <a:t>74</a:t>
            </a:fld>
            <a:endParaRPr lang="en-US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i="1" dirty="0" smtClean="0">
                <a:solidFill>
                  <a:srgbClr val="0033CC"/>
                </a:solidFill>
              </a:rPr>
              <a:t>6. The Indian Electricity Rules-1956</a:t>
            </a:r>
          </a:p>
          <a:p>
            <a:r>
              <a:rPr lang="en-US" dirty="0" smtClean="0"/>
              <a:t>Based on </a:t>
            </a:r>
            <a:r>
              <a:rPr lang="en-US" b="1" i="1" dirty="0" smtClean="0">
                <a:solidFill>
                  <a:srgbClr val="00B050"/>
                </a:solidFill>
              </a:rPr>
              <a:t>section 37</a:t>
            </a:r>
            <a:r>
              <a:rPr lang="en-US" dirty="0" smtClean="0"/>
              <a:t>of Indian </a:t>
            </a:r>
            <a:r>
              <a:rPr lang="en-US" b="1" i="1" dirty="0" smtClean="0">
                <a:solidFill>
                  <a:srgbClr val="00B050"/>
                </a:solidFill>
              </a:rPr>
              <a:t>electricity act 1910.</a:t>
            </a:r>
          </a:p>
          <a:p>
            <a:r>
              <a:rPr lang="en-US" dirty="0" smtClean="0"/>
              <a:t>The </a:t>
            </a:r>
            <a:r>
              <a:rPr lang="en-US" b="1" i="1" dirty="0" smtClean="0">
                <a:solidFill>
                  <a:srgbClr val="00B050"/>
                </a:solidFill>
              </a:rPr>
              <a:t>central electricity board </a:t>
            </a:r>
            <a:r>
              <a:rPr lang="en-US" dirty="0" smtClean="0"/>
              <a:t>has framed as Indian electricity rule</a:t>
            </a:r>
          </a:p>
          <a:p>
            <a:r>
              <a:rPr lang="en-US" dirty="0" smtClean="0"/>
              <a:t>It </a:t>
            </a:r>
            <a:r>
              <a:rPr lang="en-US" b="1" i="1" dirty="0" smtClean="0">
                <a:solidFill>
                  <a:srgbClr val="00B050"/>
                </a:solidFill>
              </a:rPr>
              <a:t>containing 143 rules </a:t>
            </a:r>
            <a:r>
              <a:rPr lang="en-US" dirty="0" smtClean="0"/>
              <a:t>along with the detailed annexure &amp; covers.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C00000"/>
                </a:solidFill>
              </a:rPr>
              <a:t>Regulations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C6F86-333A-4F95-9175-BA5F0B24E5CB}" type="slidenum">
              <a:rPr lang="en-US" smtClean="0"/>
              <a:pPr/>
              <a:t>75</a:t>
            </a:fld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2800" y="76200"/>
            <a:ext cx="1630752" cy="1428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525780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b="1" i="1" dirty="0" smtClean="0">
                <a:solidFill>
                  <a:srgbClr val="0033CC"/>
                </a:solidFill>
              </a:rPr>
              <a:t>6. The Indian Electricity Rules-1956 </a:t>
            </a:r>
            <a:r>
              <a:rPr lang="en-US" b="1" i="1" dirty="0" err="1" smtClean="0">
                <a:solidFill>
                  <a:srgbClr val="0033CC"/>
                </a:solidFill>
              </a:rPr>
              <a:t>contd</a:t>
            </a:r>
            <a:r>
              <a:rPr lang="en-US" b="1" i="1" dirty="0" smtClean="0">
                <a:solidFill>
                  <a:srgbClr val="0033CC"/>
                </a:solidFill>
              </a:rPr>
              <a:t>….</a:t>
            </a:r>
          </a:p>
          <a:p>
            <a:r>
              <a:rPr lang="en-US" b="1" i="1" dirty="0" smtClean="0">
                <a:solidFill>
                  <a:srgbClr val="00B050"/>
                </a:solidFill>
              </a:rPr>
              <a:t>Inspection of electric installations-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smtClean="0"/>
              <a:t>Creation of inspection agencies, inspection fees, appeal against order etc..</a:t>
            </a:r>
          </a:p>
          <a:p>
            <a:r>
              <a:rPr lang="en-US" b="1" i="1" dirty="0" smtClean="0">
                <a:solidFill>
                  <a:srgbClr val="00B050"/>
                </a:solidFill>
              </a:rPr>
              <a:t>Licensing- </a:t>
            </a:r>
            <a:r>
              <a:rPr lang="en-US" dirty="0" smtClean="0"/>
              <a:t>Applications, contents &amp; form of draft license, advertisement of application, preparation &amp; submission of accounts &amp; model condition of supply.</a:t>
            </a:r>
          </a:p>
          <a:p>
            <a:r>
              <a:rPr lang="en-US" b="1" i="1" dirty="0" smtClean="0">
                <a:solidFill>
                  <a:srgbClr val="00B050"/>
                </a:solidFill>
              </a:rPr>
              <a:t>General safety precautions-</a:t>
            </a:r>
            <a:r>
              <a:rPr lang="en-US" dirty="0" smtClean="0"/>
              <a:t>Regarding construction , installation ,protection operation &amp; maintenance of electric supply lines &amp; apparatus, service lines &amp; apparatus on consumer premises, identification of earthed conductors, intimation of accidents, periodical inspection, testing of consumer installation.</a:t>
            </a:r>
            <a:endParaRPr lang="en-US" b="1" i="1" dirty="0">
              <a:solidFill>
                <a:srgbClr val="00B050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C00000"/>
                </a:solidFill>
              </a:rPr>
              <a:t>Regulations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C6F86-333A-4F95-9175-BA5F0B24E5CB}" type="slidenum">
              <a:rPr lang="en-US" smtClean="0"/>
              <a:pPr/>
              <a:t>76</a:t>
            </a:fld>
            <a:endParaRPr lang="en-US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b="1" i="1" dirty="0" smtClean="0">
                <a:solidFill>
                  <a:srgbClr val="0033CC"/>
                </a:solidFill>
              </a:rPr>
              <a:t>6. The Indian Electricity Rules-1956 </a:t>
            </a:r>
            <a:r>
              <a:rPr lang="en-US" b="1" i="1" dirty="0" err="1" smtClean="0">
                <a:solidFill>
                  <a:srgbClr val="0033CC"/>
                </a:solidFill>
              </a:rPr>
              <a:t>contd</a:t>
            </a:r>
            <a:r>
              <a:rPr lang="en-US" b="1" i="1" dirty="0" smtClean="0">
                <a:solidFill>
                  <a:srgbClr val="0033CC"/>
                </a:solidFill>
              </a:rPr>
              <a:t>…</a:t>
            </a:r>
          </a:p>
          <a:p>
            <a:r>
              <a:rPr lang="en-US" b="1" i="1" dirty="0" smtClean="0">
                <a:solidFill>
                  <a:srgbClr val="00B050"/>
                </a:solidFill>
              </a:rPr>
              <a:t>General conditions relating to supply &amp; use of electricity-</a:t>
            </a:r>
            <a:r>
              <a:rPr lang="en-US" dirty="0" smtClean="0"/>
              <a:t> Testing of consumers installations, Declared voltage &amp; frequency of supply, sealing of energy &amp; demand meter, point of supply,  Electric supply lines, system &amp; apparatus for low, medium, high &amp; extra high voltages, Insulation testing, Testing of insulation resistance, earth connections, general condition for use and energy control, x ray installation</a:t>
            </a:r>
          </a:p>
          <a:p>
            <a:r>
              <a:rPr lang="en-US" b="1" i="1" dirty="0" smtClean="0">
                <a:solidFill>
                  <a:srgbClr val="00B050"/>
                </a:solidFill>
              </a:rPr>
              <a:t>Overhead lines- </a:t>
            </a:r>
            <a:r>
              <a:rPr lang="en-US" dirty="0" smtClean="0"/>
              <a:t>Material and strength, clearness &amp; supports, structure, condition to apply etc..</a:t>
            </a:r>
          </a:p>
          <a:p>
            <a:r>
              <a:rPr lang="en-US" b="1" i="1" dirty="0" smtClean="0">
                <a:solidFill>
                  <a:srgbClr val="00B050"/>
                </a:solidFill>
              </a:rPr>
              <a:t>Electric traction-</a:t>
            </a:r>
            <a:r>
              <a:rPr lang="en-US" i="1" dirty="0" smtClean="0"/>
              <a:t> Rules &amp; Regulation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C00000"/>
                </a:solidFill>
              </a:rPr>
              <a:t>Description-Regulations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C6F86-333A-4F95-9175-BA5F0B24E5CB}" type="slidenum">
              <a:rPr lang="en-US" smtClean="0"/>
              <a:pPr/>
              <a:t>77</a:t>
            </a:fld>
            <a:endParaRPr lang="en-US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rgbClr val="C00000"/>
                </a:solidFill>
              </a:rPr>
              <a:t>Other Legal Provisions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3600" b="1" dirty="0" smtClean="0">
                <a:solidFill>
                  <a:srgbClr val="0033CC"/>
                </a:solidFill>
              </a:rPr>
              <a:t>1.Industrial Dispute Act, 1947</a:t>
            </a:r>
          </a:p>
          <a:p>
            <a:pPr>
              <a:buNone/>
            </a:pPr>
            <a:r>
              <a:rPr lang="en-US" sz="3600" b="1" dirty="0" smtClean="0">
                <a:solidFill>
                  <a:srgbClr val="0033CC"/>
                </a:solidFill>
              </a:rPr>
              <a:t>2.The factory Act, 1948</a:t>
            </a:r>
          </a:p>
          <a:p>
            <a:pPr>
              <a:buNone/>
            </a:pPr>
            <a:r>
              <a:rPr lang="en-US" sz="3600" b="1" dirty="0" smtClean="0">
                <a:solidFill>
                  <a:srgbClr val="0033CC"/>
                </a:solidFill>
              </a:rPr>
              <a:t>3. The trade union Act, 1926</a:t>
            </a:r>
          </a:p>
          <a:p>
            <a:pPr>
              <a:buNone/>
            </a:pPr>
            <a:r>
              <a:rPr lang="en-US" sz="3600" b="1" dirty="0" smtClean="0">
                <a:solidFill>
                  <a:srgbClr val="0033CC"/>
                </a:solidFill>
              </a:rPr>
              <a:t>4. The workmen compensation Act, 1923</a:t>
            </a:r>
          </a:p>
          <a:p>
            <a:pPr>
              <a:buNone/>
            </a:pPr>
            <a:r>
              <a:rPr lang="en-US" sz="3600" b="1" dirty="0" smtClean="0">
                <a:solidFill>
                  <a:srgbClr val="0033CC"/>
                </a:solidFill>
              </a:rPr>
              <a:t>5.Indian contract act,1872</a:t>
            </a:r>
          </a:p>
          <a:p>
            <a:pPr>
              <a:buNone/>
            </a:pPr>
            <a:r>
              <a:rPr lang="en-US" sz="3600" b="1" dirty="0" smtClean="0">
                <a:solidFill>
                  <a:srgbClr val="0033CC"/>
                </a:solidFill>
              </a:rPr>
              <a:t>6. Regulation for power line crossing of railway tracts, 1987</a:t>
            </a:r>
          </a:p>
          <a:p>
            <a:pPr>
              <a:buNone/>
            </a:pPr>
            <a:r>
              <a:rPr lang="en-US" sz="3600" b="1" dirty="0" smtClean="0">
                <a:solidFill>
                  <a:srgbClr val="0033CC"/>
                </a:solidFill>
              </a:rPr>
              <a:t>7. Pollution control act</a:t>
            </a:r>
            <a:endParaRPr lang="en-US" sz="3600" b="1" dirty="0">
              <a:solidFill>
                <a:srgbClr val="0033C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C6F86-333A-4F95-9175-BA5F0B24E5CB}" type="slidenum">
              <a:rPr lang="en-US" smtClean="0"/>
              <a:pPr/>
              <a:t>78</a:t>
            </a:fld>
            <a:endParaRPr lang="en-US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b="1" dirty="0" smtClean="0">
                <a:solidFill>
                  <a:srgbClr val="C00000"/>
                </a:solidFill>
              </a:rPr>
              <a:t>Other Legal Provisions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b="1" i="1" dirty="0" smtClean="0">
                <a:solidFill>
                  <a:srgbClr val="0033CC"/>
                </a:solidFill>
              </a:rPr>
              <a:t>Industrial Dispute Act, 1947</a:t>
            </a:r>
          </a:p>
          <a:p>
            <a:pPr marL="514350" indent="-514350"/>
            <a:r>
              <a:rPr lang="en-US" dirty="0" smtClean="0"/>
              <a:t>Investigation &amp; settlement of industrial dispute in between employees &amp; employers, employees and work men etc.</a:t>
            </a:r>
          </a:p>
          <a:p>
            <a:pPr marL="514350" indent="-514350"/>
            <a:r>
              <a:rPr lang="en-US" b="1" i="1" dirty="0" smtClean="0">
                <a:solidFill>
                  <a:srgbClr val="00B050"/>
                </a:solidFill>
              </a:rPr>
              <a:t>Controlling </a:t>
            </a:r>
            <a:r>
              <a:rPr lang="en-US" dirty="0" smtClean="0"/>
              <a:t>of illegal strikes, trade union, federation etc</a:t>
            </a:r>
          </a:p>
          <a:p>
            <a:pPr marL="514350" indent="-514350">
              <a:buNone/>
            </a:pPr>
            <a:endParaRPr lang="en-US" dirty="0" smtClean="0"/>
          </a:p>
          <a:p>
            <a:pPr marL="514350" indent="-514350"/>
            <a:endParaRPr lang="en-US" dirty="0" smtClean="0"/>
          </a:p>
          <a:p>
            <a:pPr marL="514350" indent="-51435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C6F86-333A-4F95-9175-BA5F0B24E5CB}" type="slidenum">
              <a:rPr lang="en-US" smtClean="0"/>
              <a:pPr/>
              <a:t>79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b="1" dirty="0" smtClean="0"/>
              <a:t>Energy Sources</a:t>
            </a:r>
            <a:endParaRPr lang="en-US" b="1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C00000"/>
                </a:solidFill>
              </a:rPr>
              <a:t>Classification of Energy Sources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rot="5400000">
            <a:off x="4077494" y="2475706"/>
            <a:ext cx="8382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57200" y="2895600"/>
            <a:ext cx="82296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endCxn id="3" idx="1"/>
          </p:cNvCxnSpPr>
          <p:nvPr/>
        </p:nvCxnSpPr>
        <p:spPr>
          <a:xfrm rot="5400000">
            <a:off x="-26591" y="3379391"/>
            <a:ext cx="967582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>
            <a:off x="4165203" y="3378597"/>
            <a:ext cx="967582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>
            <a:off x="8203803" y="3378597"/>
            <a:ext cx="967582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-76200" y="3886200"/>
            <a:ext cx="373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33CC"/>
                </a:solidFill>
              </a:rPr>
              <a:t>Primary and Secondary Energy Sources</a:t>
            </a:r>
            <a:endParaRPr lang="en-US" sz="2400" b="1" dirty="0">
              <a:solidFill>
                <a:srgbClr val="0033CC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81400" y="3810000"/>
            <a:ext cx="373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33CC"/>
                </a:solidFill>
              </a:rPr>
              <a:t>Commercial and</a:t>
            </a:r>
          </a:p>
          <a:p>
            <a:r>
              <a:rPr lang="en-US" sz="2400" b="1" dirty="0" smtClean="0">
                <a:solidFill>
                  <a:srgbClr val="0033CC"/>
                </a:solidFill>
              </a:rPr>
              <a:t>Non Commercial</a:t>
            </a:r>
          </a:p>
          <a:p>
            <a:r>
              <a:rPr lang="en-US" sz="2400" b="1" dirty="0" smtClean="0">
                <a:solidFill>
                  <a:srgbClr val="0033CC"/>
                </a:solidFill>
              </a:rPr>
              <a:t> Energy Sources</a:t>
            </a:r>
            <a:endParaRPr lang="en-US" sz="2400" b="1" dirty="0">
              <a:solidFill>
                <a:srgbClr val="0033CC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24600" y="3810000"/>
            <a:ext cx="373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33CC"/>
                </a:solidFill>
              </a:rPr>
              <a:t>Renewable and Non- Renewable </a:t>
            </a:r>
          </a:p>
          <a:p>
            <a:r>
              <a:rPr lang="en-US" sz="2400" b="1" dirty="0" smtClean="0">
                <a:solidFill>
                  <a:srgbClr val="0033CC"/>
                </a:solidFill>
              </a:rPr>
              <a:t> Energy Sources</a:t>
            </a:r>
            <a:endParaRPr lang="en-US" sz="2400" b="1" dirty="0">
              <a:solidFill>
                <a:srgbClr val="0033CC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C6F86-333A-4F95-9175-BA5F0B24E5C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i="1" dirty="0" smtClean="0">
                <a:solidFill>
                  <a:srgbClr val="0033CC"/>
                </a:solidFill>
              </a:rPr>
              <a:t>2. The factory act, 1948</a:t>
            </a:r>
          </a:p>
          <a:p>
            <a:r>
              <a:rPr lang="en-US" dirty="0" smtClean="0"/>
              <a:t>Distinction between seasonal &amp; non seasonal factories.</a:t>
            </a:r>
          </a:p>
          <a:p>
            <a:r>
              <a:rPr lang="en-US" dirty="0" smtClean="0"/>
              <a:t>Define minimum requirement of staff health, safety, welfare, workload, annual wage, leave, penalties etc.</a:t>
            </a:r>
          </a:p>
          <a:p>
            <a:r>
              <a:rPr lang="en-US" dirty="0" smtClean="0"/>
              <a:t>Registration of new company/factory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solidFill>
                  <a:srgbClr val="C00000"/>
                </a:solidFill>
              </a:rPr>
              <a:t>Other Legal Provisions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C6F86-333A-4F95-9175-BA5F0B24E5CB}" type="slidenum">
              <a:rPr lang="en-US" smtClean="0"/>
              <a:pPr/>
              <a:t>80</a:t>
            </a:fld>
            <a:endParaRPr lang="en-US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i="1" dirty="0" smtClean="0">
                <a:solidFill>
                  <a:srgbClr val="0033CC"/>
                </a:solidFill>
              </a:rPr>
              <a:t>3. Trade union act, 1926</a:t>
            </a:r>
          </a:p>
          <a:p>
            <a:r>
              <a:rPr lang="en-US" dirty="0" smtClean="0"/>
              <a:t>Registration of trade union</a:t>
            </a:r>
          </a:p>
          <a:p>
            <a:r>
              <a:rPr lang="en-US" dirty="0" smtClean="0"/>
              <a:t>Rights &amp; liabilities</a:t>
            </a:r>
          </a:p>
          <a:p>
            <a:r>
              <a:rPr lang="en-US" dirty="0" smtClean="0"/>
              <a:t>Regulation</a:t>
            </a:r>
          </a:p>
          <a:p>
            <a:r>
              <a:rPr lang="en-US" dirty="0" smtClean="0"/>
              <a:t>penalties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solidFill>
                  <a:srgbClr val="C00000"/>
                </a:solidFill>
              </a:rPr>
              <a:t>Other Legal Provisions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C6F86-333A-4F95-9175-BA5F0B24E5CB}" type="slidenum">
              <a:rPr lang="en-US" smtClean="0"/>
              <a:pPr/>
              <a:t>81</a:t>
            </a:fld>
            <a:endParaRPr lang="en-US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i="1" dirty="0" smtClean="0">
                <a:solidFill>
                  <a:srgbClr val="0033CC"/>
                </a:solidFill>
              </a:rPr>
              <a:t>4. Workmen compensation act, 1923</a:t>
            </a:r>
          </a:p>
          <a:p>
            <a:r>
              <a:rPr lang="en-US" dirty="0" smtClean="0"/>
              <a:t>Injury &amp; accident cases</a:t>
            </a:r>
          </a:p>
          <a:p>
            <a:pPr>
              <a:buNone/>
            </a:pPr>
            <a:r>
              <a:rPr lang="en-US" b="1" i="1" dirty="0" smtClean="0">
                <a:solidFill>
                  <a:srgbClr val="0033CC"/>
                </a:solidFill>
              </a:rPr>
              <a:t>5.Indian Contract Act, 1872</a:t>
            </a:r>
          </a:p>
          <a:p>
            <a:r>
              <a:rPr lang="en-US" dirty="0" smtClean="0"/>
              <a:t>Communication, acceptance &amp; revocation of proposals etc</a:t>
            </a:r>
          </a:p>
          <a:p>
            <a:pPr>
              <a:buNone/>
            </a:pPr>
            <a:r>
              <a:rPr lang="en-US" b="1" i="1" dirty="0" smtClean="0">
                <a:solidFill>
                  <a:srgbClr val="0033CC"/>
                </a:solidFill>
              </a:rPr>
              <a:t>6.Regulation for power line crossings of railway tracts,1987</a:t>
            </a:r>
          </a:p>
          <a:p>
            <a:r>
              <a:rPr lang="en-US" dirty="0" smtClean="0"/>
              <a:t>Seek approval to planning authority</a:t>
            </a:r>
          </a:p>
          <a:p>
            <a:r>
              <a:rPr lang="en-US" dirty="0" smtClean="0"/>
              <a:t>Sanction Pollution control board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solidFill>
                  <a:srgbClr val="C00000"/>
                </a:solidFill>
              </a:rPr>
              <a:t>Other Legal Provisions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C6F86-333A-4F95-9175-BA5F0B24E5CB}" type="slidenum">
              <a:rPr lang="en-US" smtClean="0"/>
              <a:pPr/>
              <a:t>82</a:t>
            </a:fld>
            <a:endParaRPr lang="en-US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i="1" dirty="0" smtClean="0">
                <a:solidFill>
                  <a:srgbClr val="0033CC"/>
                </a:solidFill>
              </a:rPr>
              <a:t>7.Pollution control acts</a:t>
            </a:r>
          </a:p>
          <a:p>
            <a:r>
              <a:rPr lang="en-US" dirty="0" smtClean="0"/>
              <a:t>Environmental protection act-1986</a:t>
            </a:r>
          </a:p>
          <a:p>
            <a:r>
              <a:rPr lang="en-US" dirty="0" smtClean="0"/>
              <a:t>Water pollution (prevention &amp; control)-1974</a:t>
            </a:r>
          </a:p>
          <a:p>
            <a:r>
              <a:rPr lang="en-US" dirty="0" smtClean="0"/>
              <a:t>Air pollution (prevention &amp; control)-1981</a:t>
            </a:r>
          </a:p>
          <a:p>
            <a:r>
              <a:rPr lang="en-US" dirty="0" smtClean="0"/>
              <a:t>Forest conservation act-1980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solidFill>
                  <a:srgbClr val="C00000"/>
                </a:solidFill>
              </a:rPr>
              <a:t>Other Legal Provisions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C6F86-333A-4F95-9175-BA5F0B24E5CB}" type="slidenum">
              <a:rPr lang="en-US" smtClean="0"/>
              <a:pPr/>
              <a:t>83</a:t>
            </a:fld>
            <a:endParaRPr lang="en-US"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solidFill>
                  <a:srgbClr val="C00000"/>
                </a:solidFill>
              </a:rPr>
              <a:t>Review Questions-Standards &amp; Legislations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AutoNum type="arabicPeriod"/>
            </a:pPr>
            <a:r>
              <a:rPr lang="en-US" b="1" i="1" dirty="0" smtClean="0">
                <a:solidFill>
                  <a:srgbClr val="0033CC"/>
                </a:solidFill>
              </a:rPr>
              <a:t>Explain the features of Indian electricity rule 1956?                                           </a:t>
            </a:r>
            <a:r>
              <a:rPr lang="en-US" sz="2400" b="1" i="1" dirty="0" smtClean="0">
                <a:solidFill>
                  <a:srgbClr val="C00000"/>
                </a:solidFill>
              </a:rPr>
              <a:t>June/</a:t>
            </a:r>
            <a:r>
              <a:rPr lang="en-US" sz="2400" b="1" i="1" dirty="0" err="1" smtClean="0">
                <a:solidFill>
                  <a:srgbClr val="C00000"/>
                </a:solidFill>
              </a:rPr>
              <a:t>july</a:t>
            </a:r>
            <a:r>
              <a:rPr lang="en-US" sz="2400" b="1" i="1" dirty="0" smtClean="0">
                <a:solidFill>
                  <a:srgbClr val="C00000"/>
                </a:solidFill>
              </a:rPr>
              <a:t> 2014,08 Marks</a:t>
            </a:r>
            <a:endParaRPr lang="en-US" b="1" i="1" dirty="0" smtClean="0">
              <a:solidFill>
                <a:srgbClr val="C00000"/>
              </a:solidFill>
            </a:endParaRPr>
          </a:p>
          <a:p>
            <a:pPr marL="514350" indent="-514350">
              <a:buAutoNum type="arabicPeriod"/>
            </a:pPr>
            <a:r>
              <a:rPr lang="en-US" b="1" i="1" dirty="0" smtClean="0">
                <a:solidFill>
                  <a:srgbClr val="0033CC"/>
                </a:solidFill>
              </a:rPr>
              <a:t>Describe the different statutory public control, which regulate the supply industry   </a:t>
            </a:r>
            <a:r>
              <a:rPr lang="en-US" dirty="0" smtClean="0"/>
              <a:t>                                                               </a:t>
            </a:r>
          </a:p>
          <a:p>
            <a:pPr marL="514350" indent="-514350">
              <a:buNone/>
            </a:pPr>
            <a:r>
              <a:rPr lang="en-US" dirty="0" smtClean="0"/>
              <a:t>                                                                  </a:t>
            </a:r>
            <a:r>
              <a:rPr lang="en-US" sz="2400" b="1" i="1" dirty="0" smtClean="0">
                <a:solidFill>
                  <a:srgbClr val="C00000"/>
                </a:solidFill>
              </a:rPr>
              <a:t>Dec 2011, 10 Marks</a:t>
            </a:r>
            <a:endParaRPr lang="en-US" b="1" i="1" dirty="0" smtClean="0">
              <a:solidFill>
                <a:srgbClr val="C00000"/>
              </a:solidFill>
            </a:endParaRPr>
          </a:p>
          <a:p>
            <a:pPr marL="514350" indent="-514350">
              <a:buAutoNum type="arabicPeriod" startAt="3"/>
            </a:pPr>
            <a:r>
              <a:rPr lang="en-US" b="1" i="1" dirty="0" smtClean="0">
                <a:solidFill>
                  <a:srgbClr val="0033CC"/>
                </a:solidFill>
              </a:rPr>
              <a:t>Write a short note on energy conservation act 2001.             </a:t>
            </a:r>
            <a:r>
              <a:rPr lang="en-US" dirty="0" smtClean="0"/>
              <a:t>                 </a:t>
            </a:r>
            <a:r>
              <a:rPr lang="en-US" sz="2400" b="1" i="1" dirty="0" smtClean="0">
                <a:solidFill>
                  <a:srgbClr val="C00000"/>
                </a:solidFill>
              </a:rPr>
              <a:t>Dec 2010, </a:t>
            </a:r>
            <a:r>
              <a:rPr lang="en-US" sz="2400" b="1" i="1" dirty="0" err="1" smtClean="0">
                <a:solidFill>
                  <a:srgbClr val="C00000"/>
                </a:solidFill>
              </a:rPr>
              <a:t>june</a:t>
            </a:r>
            <a:r>
              <a:rPr lang="en-US" sz="2400" b="1" i="1" dirty="0" smtClean="0">
                <a:solidFill>
                  <a:srgbClr val="C00000"/>
                </a:solidFill>
              </a:rPr>
              <a:t>/</a:t>
            </a:r>
            <a:r>
              <a:rPr lang="en-US" sz="2400" b="1" i="1" dirty="0" err="1" smtClean="0">
                <a:solidFill>
                  <a:srgbClr val="C00000"/>
                </a:solidFill>
              </a:rPr>
              <a:t>july</a:t>
            </a:r>
            <a:r>
              <a:rPr lang="en-US" sz="2400" b="1" i="1" dirty="0" smtClean="0">
                <a:solidFill>
                  <a:srgbClr val="C00000"/>
                </a:solidFill>
              </a:rPr>
              <a:t> 2011, 05 Marks</a:t>
            </a:r>
          </a:p>
          <a:p>
            <a:pPr marL="514350" indent="-514350">
              <a:buAutoNum type="arabicPeriod" startAt="4"/>
            </a:pPr>
            <a:r>
              <a:rPr lang="en-US" b="1" i="1" dirty="0" smtClean="0">
                <a:solidFill>
                  <a:srgbClr val="0033CC"/>
                </a:solidFill>
              </a:rPr>
              <a:t>Write a note on Indian Electricity act 2003.</a:t>
            </a:r>
          </a:p>
          <a:p>
            <a:pPr marL="514350" indent="-514350">
              <a:buNone/>
            </a:pPr>
            <a:r>
              <a:rPr lang="en-US" i="1" dirty="0" smtClean="0">
                <a:solidFill>
                  <a:srgbClr val="C00000"/>
                </a:solidFill>
              </a:rPr>
              <a:t>                                                                </a:t>
            </a:r>
            <a:r>
              <a:rPr lang="en-US" sz="2600" b="1" i="1" dirty="0" smtClean="0">
                <a:solidFill>
                  <a:srgbClr val="C00000"/>
                </a:solidFill>
              </a:rPr>
              <a:t>June 2011, 06 marks</a:t>
            </a:r>
            <a:endParaRPr lang="en-US" b="1" i="1" dirty="0" smtClean="0">
              <a:solidFill>
                <a:srgbClr val="C00000"/>
              </a:solidFill>
            </a:endParaRPr>
          </a:p>
          <a:p>
            <a:pPr marL="514350" indent="-514350">
              <a:buAutoNum type="arabicPeriod" startAt="3"/>
            </a:pPr>
            <a:endParaRPr lang="en-US" b="1" i="1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AutoNum type="arabicPeriod" startAt="3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C6F86-333A-4F95-9175-BA5F0B24E5CB}" type="slidenum">
              <a:rPr lang="en-US" smtClean="0"/>
              <a:pPr/>
              <a:t>84</a:t>
            </a:fld>
            <a:endParaRPr lang="en-US" dirty="0"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data:image/jpeg;base64,/9j/4AAQSkZJRgABAQAAAQABAAD/2wCEAAkGBxQSEhQUEhQUFBQUFBQUFBUUFBQUFBUVFBQXFhQUFBQYHCggGBolHBQUITEhJSkrLi4uFx8zODMsNygtLisBCgoKDg0OFw8QGCwkHyQsLCwsLC0sLCwsLCwsLCwsLCw3LCwsLC0wLCwsLCwsLCwrLCwsLCwsLCwsLCwsLCwsLP/AABEIALcBEwMBIgACEQEDEQH/xAAcAAACAgMBAQAAAAAAAAAAAAAAAQIGAwQFBwj/xAA/EAABBAECAwYDBQUGBwEAAAABAAIDEQQSIQUGMRMiQVFhcQeBkRQjMkKhM1KSosFDYnKCsfAVNFODs8LRF//EABoBAQEAAwEBAAAAAAAAAAAAAAABAgMEBQb/xAAtEQEAAgEDAwIEBgMBAAAAAAAAAQIDBBExBSFREhMiQZGxUmFxgaHhMkLRFf/aAAwDAQACEQMRAD8AqiVoKiuB99CVp2ohSRRaYQmEBaaiU0XYUglFpEqAQglRJVXYyVG0FJQFoJSSKAtIlCSqglRtMpIhEpFS0ptjQY1OOMuIABJOwAFk+wVu5b5DmyNL5fuoSA4ONFzwfBrb29yvT+E8Cx8ZoEUbQQK1EAvPmS87lba4pnl5eq6piwz6a/FP5cfV55yz8PXyAPybjadwwfjIPif3fZX3E5Zxow0NhZ3dwS23X5lx69Auwkt9axHD5/Prc2ad5nt4jgmsA6AKSVpWsnIkSFApoQVrnHloZkY0nTJHeg+Bvq0+mwXj2fiuikdG8U5hII9V9Cql868m/aLmh2m2sE914A/R3Ra70345ev03Xe1Pt5J+H5fl/TyVFrJNEWktcCCDRB6gjqCsdLmfSGhCEGcoCCkFGUJhNQTRU0AJIQSSKQKLRTUUJWoGkglRtFMlRtIpIAlFqJQEEklmxcV0jgxjS5x2AHUq3cD+Hs8puf7lnls559gNh81lWszw0ZtTiwxve233+imtbfQLrxcr5LtNRO7xobdPMu8gF65wflnHxgOzYNQ/tHAF5J8dVLshbow+Xi5utzvtjr9VN4HyJjNjb2rHPfXeJLmi9+jQdlZsHg8EP7KKNhqrDRf16rcRa3RERw8fJqcuTf1Wmf3BStMlRKrQLQlaSBotJCBppIQCVJoKDg8w8qQZYJc3TJWz27H5j8wXkvHOATYrqlb3SSGvG7Hex8D6Fe8LW4hhMmYY5GhzHdQf6eRWFqRZ6Gk6hfB8M96+PH6PnxC9MyPhqwuJZM5rb2aWBxHpqsWhafas9qOp6b8X8S84cUBRKAVqenCaFElIlFT1ItQtLUoMutIuWIuTtBMlAKiCrbynygcpvaSOLY7IGmtTiNj12AWVazadoa82emGvrvO0KqolXzJ+G0n9nMwizs9paQPcXZ6eAXMzORcuMWGNk9I3Wfoav5KzjtHyaKa/T24vH2+6q0t3B4PPP+yje+vEDb6nZWLhHIWTK4a29iy9y8jVXowbn50vVeH4TYY2RsFNY0NHQXQ6mvErOmLfly6zqlMXbHtaf4h5PwfkGeR33wMTOt7Fx6bAeHj18lbcH4fYrR3w+Q31c4j5ANpXIoW6KVh42bqWoyf7bfp2c7h3BYIP2UTGHxIG/wDEd6XQCkhZOG1ptO9p3IJoSRiEk0FAkimhUJIplIoEi0WlaCVotRtFoJoUU0DSWpxDikEABnmiiB6do9rL9tR3WaDIZI0Pjc17T0c1wc0+xGyKyUkomVv7zfqEIj55JTtRJQuF95CVqJTU4YS4hrQSTsAOpPshvsxJal6Fy7yjGAHTDtJNu6f2bLHSvzHfqdvRTyvhvdmOWr3DXNFe1j/4tntW2ef/AOpp/XNZn9/k85tSCtrfh3llxHcAHRxds7p0AF/XyXU4X8OH6mmd7dIO7W2S4f4tqUjHbw2X6hp6xv64VvljluTMcQO6xo7z629APMr2XDxdDQ0CqFVt4eOynhYjImBkbQ1rRQAWwuilIrD53Way2ot4iOIJsZWUNCQKazcRoStO1EJFJ2kgEk0IEkU0IEEUhFoCkUuJzFxWRhigxgx2TOSG692RRtFyTyNG5A6AeJIC5OHxvJxcyPFznRysyAfs+QxnZW8dY3ssgHcAe7et7UWX/iMXbdh2je20dp2d97Rdaq8rVS564rLiZnD5e0c3Hc98czLphstBc8eNNcSPLQlxMGLj+K8/hnxXxf5mCRxH/j+qfxM4cMk4WPentZ5Gh3WiIHkEjxFhtoLoVqcQzo4GOkme2Nja1OeaAs0N/UkD5qt8n8yDsnQZjhFk4o0SiQhupjB3ZWk/iFVZHv0IXVkZBxDEGtpdBkMa8B1sdpsOadjbTsCCg1cnmxjcuDGbG94yIu0jnbTot9VdOo7u58NQXO4NxjOihk+2iN8jHOLTHpJey+oAoCvAda9V3ocZkETYom6WRtDWN3NAdNzuVwuIyHekmFjkn825P5cV3zI6Xt4qv838/wCXHGI2xiB8nR/VwaOpb4A79VyMjl4yyEjKyIQ47Ma5xY30aNQoei43N/LEmMxknbSZDHEtLn3cZ20iy47Hfy3HqtFaZIt3t2b75cc12rTafO8/9cbjOYZKL3do+7L3d5/tqO9ei0DmSEVrdQ6CzX0WONSI/wB0t2zRF5hDUfT6BNPT7JJ6V923laCFJjCegs/VWXl/kybJ3P3TP3nA2f8AC3xXpXAuWYMVo0tDn+MjhbifTyHoueuKZ5fU6nqWLD2jvPj+3nHLXJsuS63gxRirJabd0NNB9PFek8I5Yx8clzGDURVu7xryFrsWla3VpFXg6nXZc8952jxDE2Fo6ABSUrSKzcYBUgoKQUEk0gmiGmCoopBO0WoJoJWi1zuP8WbiY8k72uc2MAlrK1G3Bu1kD83mtrDyWyxskb+GRjXtvrTmhwv5FBnQlaEDWjxTi8OMGGZ+jtJGxM2c7U93QU0Hy69Fu2qV8UY/u8OTwjzoC70Bvf6gfVUP4j8XysP7NkQP+6bIWTxFrSJNQttuIsCmuG3QkdVaeE8RjyYWTRHUyRtg+I82keBBsEeYXB+Jjqwr/dyMVw9xkMP+lrjSXwjPbpNYGa8gt/LBOfEeQ6f5b/cCDLwmIu5gy3O/s8Zgb7ObDVfz/VZfi22saCQfiiy4nNPrTv6gfRZeKOGJxeGd+0WZAcUuOzWzMcHR6j/eADR81D4jHtn4WG3d8uSyRw8WxRB2tx8up/hKCfxKYYxi5jR/ymS1z6FkQyECT9QwfNQ41OJ+K8PZGQ5sMc+U8g2NEjNEZ+Zr+JW/KhbI1zHtDmPBa5pFhzSKII9lyeA8t42EHDHj0661OLnPcQPwt1OJNDyQZOK8DxsktM8EUpb+EvYHEDyvxHp0W07bpt4BZXLE9Fa0+65GVBa7EoWpI1BXZMKnLdZA1zS1wDmkUWuAII8iD1W3JFaxxsoqCu5fw5xZH62F8N9WtpzD6gO3H1pbD/hpiOGzpWnzBbR+RCs8JWw0qpsobvhPFe2Q+vWMH/2TV+1JojoMbSYKQTRTQkmgVITQgSYTSUDCaSAgkEICEAhCEGhx/h/2jGnh8ZIntHo4jun60uT8OczteHY/gWNMLgeoMTiyj8gPqrIqdyw/7NxDNwzs2UjNgHmJKEoHs6tv7pVGzn8emZxbHxRpMMsDnOFd4PAlOrV/22ivUq1qm48XbcbkeNxi4kcZ9JJnOcP5C76q5UgFXfiBw45HD8hjbLgztG111REPoep0kfNWEoKg8+5u4qMvh2CWmzl5OK2hvTrPaNPs5pHyVq5u4MMzEmhNW5pMZPhI3dh+ux9CVzuGckQQTiVr5Sxj3yQwOcOxhfIKc5ja8htfRWcFUVPlZ8fEuGRNyWCTbs5A7rriOnVY3a6qNij3l0+C8tY+K5z4muMjhRkke+WTT4ND3kkDYbDyXD+Gnd/4gz8rOIThvoNhX8quZQIlRJQSolBFyxOKmVjcgxSLWeFsuWFwQa5aoaFmcEAKKg0LI0pUhVGS0LHrH+yhQdoJhJCokhJAQMJpJhAJLT4pxaLH7Ltnae2lbDH3XG5H3pBobDY7nZbpQJNJCCSFwOcuNnExXPYLme5sUDeuqWTZu3jW5r0Va4dgu4dxHGa+dzhmQlkutz3mXKaRbvJotzACfMjxQXviOfHjxulme2ONtW53QWQB9SQFwea8+RzsTGxpTG7Le4mZgDi2GOPW9zL23tgv1XT5m4UMrFmgPV7DpPlI3vRn5ODVQfh/xD7Rk4TXfixcHIY4Hq09s2NoPro0ILHyXxuYyzYWabyYDbX0B20Xg8VsSLB9nDxBUPiHiviMHEIRcmG65B+/A/Z4PtZ9g5x8Fn544DJJ2eXiUMvGNsH/AFY99UR8+pr3cPGxm4Rzjj5RihDXGWUPE0JbZg0MJeJw6qaT3Qa3Lh60Fd5e5bycozZBzXRQZUjpaxTUj2k0wOkIBZpb3dO9UV3P/wA6wju4Tvf/ANR2RMX352HVfyWDA4Bl4D3jBMMuLIdQgyJHxmFx66Hta62+48B42Tc0Fc5Zhnx5p8WR8k0LGRS480ll4a8va6F8lU8tLAfOneyslpKLioOdwPj0OW1xiJDmOLJI3jTLG5poh7L26deifHuNxYcLppnAAA6W33nurZjB4k/p1K1OL8rY2Q/tJGFsvhLE90MvsXsI1fO1rYPJOJHIJXCSeRv4XZEr5tO9ig7br5jZUYvh1w18WKZJhplyZX5L2nqO0rSCD02ANeqtBSJSJQBWMpkqJKKiSoOUiVByIxuKxOWSR4HVaU0zj02Hh0P1RWR3qtd2U0V6+Q2+q1c6XQ0k7kAnegPcrzrjHN8xcWxPbpH5gOvtVLGZiOW/Dp75Z2q9HmzuhDgB67efUlVDmHm3Q1zYnN13p2N16qm5nFp5QWySuc09R0C0g1a5y+HpYOm7Tvk+jM/JkcSXSPJO5JcbJQsSFq9U+Xo+zT8MPpVMJJhdb5Q0JKm8xcflnn+wYDqlP/MZH5YGD8QFdX716EgDfdob3HObRHL9mxY3ZWV4xs2ZH6zSdG+3tdWFrw8B4hP3srPMF9IsNrWtb7yO3d7fquLwOJ3DuKsw2uP2eeGxqAt8gYSZHOqy7VG8V0AeNui9IBQeec2YWUOENfknXkYs4m1bW5rJXMY52na9Dmk+3na9AgmD2te3dr2h7T5hwsfoVj4hiNmikif+GRjo3ez2kH/VUrl7jzoODzOdXbYDZoHN8NcO0Y9qLB8igviF55kSZPCjDPJPNk40uhuWJSXuileB97F+6277o22rqRXoMbw4BzSHNcA5pG4IIsEHypBTOYj2/FsDH6tha/KePUWIz8nMH8S5HxdyX9piiIW+BsmUSOrWtdGGuPpbTfsu5w+PVxvKcf7PEhYPZ5Dv6FS4FCMnPzslwDo2BuBHYsODBqyBvsRrNfVB3sfjcLo8eQvDRk6BFf5nvaXBg9dnfRUvgOAMbj2QyqbNBJMz2kfG538wkHyVg4XyTjwSNe10xbG90kML5S6GJ7gQXMZXXc9SeqsDoGaw/S3WGlofpGsNJstDutWLpBltINFk0LPU1ufdK0rUE7StRtK0VPUkSo2kSgkSkSo2laBkpWlaiVQyUiVB7qCrfMPM0eO06pG6t6aDbia22G4Ra1m07QshK5+dxVkbXOcdmiz4DbruV5Rmc6ZkgID2Rg/uM738TiVwsid7/wBpJI//ABvc4fQmlqnLEPSxdLyW/wAp2eg8Z5+Y39i1szj/AHiGj3NfoFXp+esp3RsTevQOPX3KriS1zktL0adOw1jvG7LxDOmnNzSOf5A7NHs0bLWpZKSpYTMy66460jasI0hoUiEAKMghSTVH0eEJJrsfGtLjcUz4JW47msmc0iN7rAaTtqsA0aujR3paHJ/LTMGHQDrledU0ni93kL30jevcnqSu4nSCo/EjBd2MeXEPvcKRsw9Y7HaNPps0n0aVaOHZrZ4mSxm2SNa9vs4XR9R0+SySxh7S1wBa4FrgehBFEH5Kjck5BwsqXhkxOnUZcRx/NG63Fg9difcP9EF9Xk/xBBxJc5nSLiGOJG+Qnhe3UPmLPu8L1dVr4hcA+2YjmsFyxfeReZIHeZ/mbY968kJdufGZkQGOQao5Y6cPMOb4HwPiCqXwniM3CmvxJ4pshrbOFJExz+1B6QOIB0Os+Ows+AF2DkTiHb4GO/exH2br66oiY3H6tXdtBVuL8HzDkfacN0MT5sdsE4l1O7MtOpskekd5wsjfbYLu8E4YzFgjhjshg3cfxPcTb3u83OcST7rbtFoJWkSlaVoppItFqB2kkhAIQkqBRKajI6ggTitDO4oyMEve1jW9XONAe65XNfMDMVgMhJLrDWtq7q/6LyHiWc/IeXyE1Z0suw0eSwteKuzS6O2bvxC3cyc/ueSzFALaI7U6gbPixv8AUqkhnidz5ncptbSa0WvNn0Gn0lMMdoNRKaCsHSSVp0kqxkWhJCMTStJNE3SQkhDd9IItK0LsfHJJ2oWnaCVqvc5ctfbGNdG7s8mE64JfIgg6XHyJA38CL33BsAKLQVngXMk73sgycLJjm6SSNYPswAH7QS6qo7bC9z4q0JWglBEbbDb2RaEigLRaEiimSlaRQgaEiUAoJJWkmUCtIuA6qMsgA9ei52dntjFnc2AAOtnpSLEbt6SfypcLj/HWY0Ze42QCdPifID5lUjmTnqYudFAA2iLfeogjqBtVqqZOdLKCJX6gXB/zAoD2Wu2SIehp+n5L7TbgcS4hJkyGWU2STQ8GjyCwBNMLnmd30WPHFI2gk6QhRmKQnSSqEUimUijGSSTSRiErQkUYpWmoIVH0faLUULrfHppgqAKYKCadqFphBK0EqNoQNCSaASTSQJIlBWCTJY3q4X5DcorMSi1WeK864sBLXyDUPyt77x47tb0+apHMPxEml7mJqib+Z7gwvd6Ab0P97KTaI5b8WmyZJ7Q9Rz+LwwC5ZWMH95wCq+V8SsMEtY9ziLAcGO0X6Or+i8knD5XF8rnPeernGym2ALVObw9PH0nt8UrzmfEgF33cTngfhLqbv+vp6qr8R4/k5P7SSm9dLO6P03Wk1gUlhOSZd2LQYsc77IsZSkmha3dEbBKk00VGkJlCrEkFNJEIqKlSRRjKKEIKMZJJNJGJpJoVR9F2hNC63yItNCFQ7TQhQNQe+uqEIrC7J8lB+ZpIs9emyEJCxDm8U5pgxxcj63r8Dif0CrXE/iWwahAwvPg53db70RaELDJaa8PV0ejx5I9Vt1W4rzllzt06uy3smMkE+l+AXAkL3WXSPNmzb3bn2tCFom0z83r49NipG1asbYAFMNTQsHRERApFIQihOkkIJIQhUCEIRBSihCICkmhEJIpoRjKKSEKsQUkkIhpIQjF//9k="/>
          <p:cNvSpPr>
            <a:spLocks noChangeAspect="1" noChangeArrowheads="1"/>
          </p:cNvSpPr>
          <p:nvPr/>
        </p:nvSpPr>
        <p:spPr bwMode="auto">
          <a:xfrm>
            <a:off x="155575" y="-1790700"/>
            <a:ext cx="561975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data:image/jpeg;base64,/9j/4AAQSkZJRgABAQAAAQABAAD/2wCEAAkGBxQSEhQUEhQUFBQUFBQUFBUUFBQUFBUVFBQXFhQUFBQYHCggGBolHBQUITEhJSkrLi4uFx8zODMsNygtLisBCgoKDg0OFw8QGCwkHyQsLCwsLC0sLCwsLCwsLCwsLCw3LCwsLC0wLCwsLCwsLCwrLCwsLCwsLCwsLCwsLCwsLP/AABEIALcBEwMBIgACEQEDEQH/xAAcAAACAgMBAQAAAAAAAAAAAAAAAQIGAwQFBwj/xAA/EAABBAECAwYDBQUGBwEAAAABAAIDEQQSIQUGMRMiQVFhcQeBkRQjMkKhM1KSosFDYnKCsfAVNFODs8LRF//EABoBAQEAAwEBAAAAAAAAAAAAAAABAgMEBQb/xAAtEQEAAgEDAwIEBgMBAAAAAAAAAQIDBBExBSFREhMiQZGxUmFxgaHhMkLRFf/aAAwDAQACEQMRAD8AqiVoKiuB99CVp2ohSRRaYQmEBaaiU0XYUglFpEqAQglRJVXYyVG0FJQFoJSSKAtIlCSqglRtMpIhEpFS0ptjQY1OOMuIABJOwAFk+wVu5b5DmyNL5fuoSA4ONFzwfBrb29yvT+E8Cx8ZoEUbQQK1EAvPmS87lba4pnl5eq6piwz6a/FP5cfV55yz8PXyAPybjadwwfjIPif3fZX3E5Zxow0NhZ3dwS23X5lx69Auwkt9axHD5/Prc2ad5nt4jgmsA6AKSVpWsnIkSFApoQVrnHloZkY0nTJHeg+Bvq0+mwXj2fiuikdG8U5hII9V9Cql868m/aLmh2m2sE914A/R3Ra70345ev03Xe1Pt5J+H5fl/TyVFrJNEWktcCCDRB6gjqCsdLmfSGhCEGcoCCkFGUJhNQTRU0AJIQSSKQKLRTUUJWoGkglRtFMlRtIpIAlFqJQEEklmxcV0jgxjS5x2AHUq3cD+Hs8puf7lnls559gNh81lWszw0ZtTiwxve233+imtbfQLrxcr5LtNRO7xobdPMu8gF65wflnHxgOzYNQ/tHAF5J8dVLshbow+Xi5utzvtjr9VN4HyJjNjb2rHPfXeJLmi9+jQdlZsHg8EP7KKNhqrDRf16rcRa3RERw8fJqcuTf1Wmf3BStMlRKrQLQlaSBotJCBppIQCVJoKDg8w8qQZYJc3TJWz27H5j8wXkvHOATYrqlb3SSGvG7Hex8D6Fe8LW4hhMmYY5GhzHdQf6eRWFqRZ6Gk6hfB8M96+PH6PnxC9MyPhqwuJZM5rb2aWBxHpqsWhafas9qOp6b8X8S84cUBRKAVqenCaFElIlFT1ItQtLUoMutIuWIuTtBMlAKiCrbynygcpvaSOLY7IGmtTiNj12AWVazadoa82emGvrvO0KqolXzJ+G0n9nMwizs9paQPcXZ6eAXMzORcuMWGNk9I3Wfoav5KzjtHyaKa/T24vH2+6q0t3B4PPP+yje+vEDb6nZWLhHIWTK4a29iy9y8jVXowbn50vVeH4TYY2RsFNY0NHQXQ6mvErOmLfly6zqlMXbHtaf4h5PwfkGeR33wMTOt7Fx6bAeHj18lbcH4fYrR3w+Q31c4j5ANpXIoW6KVh42bqWoyf7bfp2c7h3BYIP2UTGHxIG/wDEd6XQCkhZOG1ptO9p3IJoSRiEk0FAkimhUJIplIoEi0WlaCVotRtFoJoUU0DSWpxDikEABnmiiB6do9rL9tR3WaDIZI0Pjc17T0c1wc0+xGyKyUkomVv7zfqEIj55JTtRJQuF95CVqJTU4YS4hrQSTsAOpPshvsxJal6Fy7yjGAHTDtJNu6f2bLHSvzHfqdvRTyvhvdmOWr3DXNFe1j/4tntW2ef/AOpp/XNZn9/k85tSCtrfh3llxHcAHRxds7p0AF/XyXU4X8OH6mmd7dIO7W2S4f4tqUjHbw2X6hp6xv64VvljluTMcQO6xo7z629APMr2XDxdDQ0CqFVt4eOynhYjImBkbQ1rRQAWwuilIrD53Way2ot4iOIJsZWUNCQKazcRoStO1EJFJ2kgEk0IEkU0IEEUhFoCkUuJzFxWRhigxgx2TOSG692RRtFyTyNG5A6AeJIC5OHxvJxcyPFznRysyAfs+QxnZW8dY3ssgHcAe7et7UWX/iMXbdh2je20dp2d97Rdaq8rVS564rLiZnD5e0c3Hc98czLphstBc8eNNcSPLQlxMGLj+K8/hnxXxf5mCRxH/j+qfxM4cMk4WPentZ5Gh3WiIHkEjxFhtoLoVqcQzo4GOkme2Nja1OeaAs0N/UkD5qt8n8yDsnQZjhFk4o0SiQhupjB3ZWk/iFVZHv0IXVkZBxDEGtpdBkMa8B1sdpsOadjbTsCCg1cnmxjcuDGbG94yIu0jnbTot9VdOo7u58NQXO4NxjOihk+2iN8jHOLTHpJey+oAoCvAda9V3ocZkETYom6WRtDWN3NAdNzuVwuIyHekmFjkn825P5cV3zI6Xt4qv838/wCXHGI2xiB8nR/VwaOpb4A79VyMjl4yyEjKyIQ47Ma5xY30aNQoei43N/LEmMxknbSZDHEtLn3cZ20iy47Hfy3HqtFaZIt3t2b75cc12rTafO8/9cbjOYZKL3do+7L3d5/tqO9ei0DmSEVrdQ6CzX0WONSI/wB0t2zRF5hDUfT6BNPT7JJ6V923laCFJjCegs/VWXl/kybJ3P3TP3nA2f8AC3xXpXAuWYMVo0tDn+MjhbifTyHoueuKZ5fU6nqWLD2jvPj+3nHLXJsuS63gxRirJabd0NNB9PFek8I5Yx8clzGDURVu7xryFrsWla3VpFXg6nXZc8952jxDE2Fo6ABSUrSKzcYBUgoKQUEk0gmiGmCoopBO0WoJoJWi1zuP8WbiY8k72uc2MAlrK1G3Bu1kD83mtrDyWyxskb+GRjXtvrTmhwv5FBnQlaEDWjxTi8OMGGZ+jtJGxM2c7U93QU0Hy69Fu2qV8UY/u8OTwjzoC70Bvf6gfVUP4j8XysP7NkQP+6bIWTxFrSJNQttuIsCmuG3QkdVaeE8RjyYWTRHUyRtg+I82keBBsEeYXB+Jjqwr/dyMVw9xkMP+lrjSXwjPbpNYGa8gt/LBOfEeQ6f5b/cCDLwmIu5gy3O/s8Zgb7ObDVfz/VZfi22saCQfiiy4nNPrTv6gfRZeKOGJxeGd+0WZAcUuOzWzMcHR6j/eADR81D4jHtn4WG3d8uSyRw8WxRB2tx8up/hKCfxKYYxi5jR/ymS1z6FkQyECT9QwfNQ41OJ+K8PZGQ5sMc+U8g2NEjNEZ+Zr+JW/KhbI1zHtDmPBa5pFhzSKII9lyeA8t42EHDHj0661OLnPcQPwt1OJNDyQZOK8DxsktM8EUpb+EvYHEDyvxHp0W07bpt4BZXLE9Fa0+65GVBa7EoWpI1BXZMKnLdZA1zS1wDmkUWuAII8iD1W3JFaxxsoqCu5fw5xZH62F8N9WtpzD6gO3H1pbD/hpiOGzpWnzBbR+RCs8JWw0qpsobvhPFe2Q+vWMH/2TV+1JojoMbSYKQTRTQkmgVITQgSYTSUDCaSAgkEICEAhCEGhx/h/2jGnh8ZIntHo4jun60uT8OczteHY/gWNMLgeoMTiyj8gPqrIqdyw/7NxDNwzs2UjNgHmJKEoHs6tv7pVGzn8emZxbHxRpMMsDnOFd4PAlOrV/22ivUq1qm48XbcbkeNxi4kcZ9JJnOcP5C76q5UgFXfiBw45HD8hjbLgztG111REPoep0kfNWEoKg8+5u4qMvh2CWmzl5OK2hvTrPaNPs5pHyVq5u4MMzEmhNW5pMZPhI3dh+ux9CVzuGckQQTiVr5Sxj3yQwOcOxhfIKc5ja8htfRWcFUVPlZ8fEuGRNyWCTbs5A7rriOnVY3a6qNij3l0+C8tY+K5z4muMjhRkke+WTT4ND3kkDYbDyXD+Gnd/4gz8rOIThvoNhX8quZQIlRJQSolBFyxOKmVjcgxSLWeFsuWFwQa5aoaFmcEAKKg0LI0pUhVGS0LHrH+yhQdoJhJCokhJAQMJpJhAJLT4pxaLH7Ltnae2lbDH3XG5H3pBobDY7nZbpQJNJCCSFwOcuNnExXPYLme5sUDeuqWTZu3jW5r0Va4dgu4dxHGa+dzhmQlkutz3mXKaRbvJotzACfMjxQXviOfHjxulme2ONtW53QWQB9SQFwea8+RzsTGxpTG7Le4mZgDi2GOPW9zL23tgv1XT5m4UMrFmgPV7DpPlI3vRn5ODVQfh/xD7Rk4TXfixcHIY4Hq09s2NoPro0ILHyXxuYyzYWabyYDbX0B20Xg8VsSLB9nDxBUPiHiviMHEIRcmG65B+/A/Z4PtZ9g5x8Fn544DJJ2eXiUMvGNsH/AFY99UR8+pr3cPGxm4Rzjj5RihDXGWUPE0JbZg0MJeJw6qaT3Qa3Lh60Fd5e5bycozZBzXRQZUjpaxTUj2k0wOkIBZpb3dO9UV3P/wA6wju4Tvf/ANR2RMX352HVfyWDA4Bl4D3jBMMuLIdQgyJHxmFx66Hta62+48B42Tc0Fc5Zhnx5p8WR8k0LGRS480ll4a8va6F8lU8tLAfOneyslpKLioOdwPj0OW1xiJDmOLJI3jTLG5poh7L26deifHuNxYcLppnAAA6W33nurZjB4k/p1K1OL8rY2Q/tJGFsvhLE90MvsXsI1fO1rYPJOJHIJXCSeRv4XZEr5tO9ig7br5jZUYvh1w18WKZJhplyZX5L2nqO0rSCD02ANeqtBSJSJQBWMpkqJKKiSoOUiVByIxuKxOWSR4HVaU0zj02Hh0P1RWR3qtd2U0V6+Q2+q1c6XQ0k7kAnegPcrzrjHN8xcWxPbpH5gOvtVLGZiOW/Dp75Z2q9HmzuhDgB67efUlVDmHm3Q1zYnN13p2N16qm5nFp5QWySuc09R0C0g1a5y+HpYOm7Tvk+jM/JkcSXSPJO5JcbJQsSFq9U+Xo+zT8MPpVMJJhdb5Q0JKm8xcflnn+wYDqlP/MZH5YGD8QFdX716EgDfdob3HObRHL9mxY3ZWV4xs2ZH6zSdG+3tdWFrw8B4hP3srPMF9IsNrWtb7yO3d7fquLwOJ3DuKsw2uP2eeGxqAt8gYSZHOqy7VG8V0AeNui9IBQeec2YWUOENfknXkYs4m1bW5rJXMY52na9Dmk+3na9AgmD2te3dr2h7T5hwsfoVj4hiNmikif+GRjo3ez2kH/VUrl7jzoODzOdXbYDZoHN8NcO0Y9qLB8igviF55kSZPCjDPJPNk40uhuWJSXuileB97F+6277o22rqRXoMbw4BzSHNcA5pG4IIsEHypBTOYj2/FsDH6tha/KePUWIz8nMH8S5HxdyX9piiIW+BsmUSOrWtdGGuPpbTfsu5w+PVxvKcf7PEhYPZ5Dv6FS4FCMnPzslwDo2BuBHYsODBqyBvsRrNfVB3sfjcLo8eQvDRk6BFf5nvaXBg9dnfRUvgOAMbj2QyqbNBJMz2kfG538wkHyVg4XyTjwSNe10xbG90kML5S6GJ7gQXMZXXc9SeqsDoGaw/S3WGlofpGsNJstDutWLpBltINFk0LPU1ufdK0rUE7StRtK0VPUkSo2kSgkSkSo2laBkpWlaiVQyUiVB7qCrfMPM0eO06pG6t6aDbia22G4Ra1m07QshK5+dxVkbXOcdmiz4DbruV5Rmc6ZkgID2Rg/uM738TiVwsid7/wBpJI//ABvc4fQmlqnLEPSxdLyW/wAp2eg8Z5+Y39i1szj/AHiGj3NfoFXp+esp3RsTevQOPX3KriS1zktL0adOw1jvG7LxDOmnNzSOf5A7NHs0bLWpZKSpYTMy66460jasI0hoUiEAKMghSTVH0eEJJrsfGtLjcUz4JW47msmc0iN7rAaTtqsA0aujR3paHJ/LTMGHQDrledU0ni93kL30jevcnqSu4nSCo/EjBd2MeXEPvcKRsw9Y7HaNPps0n0aVaOHZrZ4mSxm2SNa9vs4XR9R0+SySxh7S1wBa4FrgehBFEH5Kjck5BwsqXhkxOnUZcRx/NG63Fg9difcP9EF9Xk/xBBxJc5nSLiGOJG+Qnhe3UPmLPu8L1dVr4hcA+2YjmsFyxfeReZIHeZ/mbY968kJdufGZkQGOQao5Y6cPMOb4HwPiCqXwniM3CmvxJ4pshrbOFJExz+1B6QOIB0Os+Ows+AF2DkTiHb4GO/exH2br66oiY3H6tXdtBVuL8HzDkfacN0MT5sdsE4l1O7MtOpskekd5wsjfbYLu8E4YzFgjhjshg3cfxPcTb3u83OcST7rbtFoJWkSlaVoppItFqB2kkhAIQkqBRKajI6ggTitDO4oyMEve1jW9XONAe65XNfMDMVgMhJLrDWtq7q/6LyHiWc/IeXyE1Z0suw0eSwteKuzS6O2bvxC3cyc/ueSzFALaI7U6gbPixv8AUqkhnidz5ncptbSa0WvNn0Gn0lMMdoNRKaCsHSSVp0kqxkWhJCMTStJNE3SQkhDd9IItK0LsfHJJ2oWnaCVqvc5ctfbGNdG7s8mE64JfIgg6XHyJA38CL33BsAKLQVngXMk73sgycLJjm6SSNYPswAH7QS6qo7bC9z4q0JWglBEbbDb2RaEigLRaEiimSlaRQgaEiUAoJJWkmUCtIuA6qMsgA9ei52dntjFnc2AAOtnpSLEbt6SfypcLj/HWY0Ze42QCdPifID5lUjmTnqYudFAA2iLfeogjqBtVqqZOdLKCJX6gXB/zAoD2Wu2SIehp+n5L7TbgcS4hJkyGWU2STQ8GjyCwBNMLnmd30WPHFI2gk6QhRmKQnSSqEUimUijGSSTSRiErQkUYpWmoIVH0faLUULrfHppgqAKYKCadqFphBK0EqNoQNCSaASTSQJIlBWCTJY3q4X5DcorMSi1WeK864sBLXyDUPyt77x47tb0+apHMPxEml7mJqib+Z7gwvd6Ab0P97KTaI5b8WmyZJ7Q9Rz+LwwC5ZWMH95wCq+V8SsMEtY9ziLAcGO0X6Or+i8knD5XF8rnPeernGym2ALVObw9PH0nt8UrzmfEgF33cTngfhLqbv+vp6qr8R4/k5P7SSm9dLO6P03Wk1gUlhOSZd2LQYsc77IsZSkmha3dEbBKk00VGkJlCrEkFNJEIqKlSRRjKKEIKMZJJNJGJpJoVR9F2hNC63yItNCFQ7TQhQNQe+uqEIrC7J8lB+ZpIs9emyEJCxDm8U5pgxxcj63r8Dif0CrXE/iWwahAwvPg53db70RaELDJaa8PV0ejx5I9Vt1W4rzllzt06uy3smMkE+l+AXAkL3WXSPNmzb3bn2tCFom0z83r49NipG1asbYAFMNTQsHRERApFIQihOkkIJIQhUCEIRBSihCICkmhEJIpoRjKKSEKsQUkkIhpIQjF//9k="/>
          <p:cNvSpPr>
            <a:spLocks noChangeAspect="1" noChangeArrowheads="1"/>
          </p:cNvSpPr>
          <p:nvPr/>
        </p:nvSpPr>
        <p:spPr bwMode="auto">
          <a:xfrm>
            <a:off x="155575" y="-1790700"/>
            <a:ext cx="561975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143000"/>
            <a:ext cx="8705272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C6F86-333A-4F95-9175-BA5F0B24E5CB}" type="slidenum">
              <a:rPr lang="en-US" smtClean="0"/>
              <a:pPr/>
              <a:t>85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257800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AutoNum type="arabicParenBoth"/>
            </a:pPr>
            <a:r>
              <a:rPr lang="en-US" b="1" dirty="0" smtClean="0"/>
              <a:t>Primary &amp; Secondary Energy sources</a:t>
            </a:r>
          </a:p>
          <a:p>
            <a:pPr marL="514350" indent="-514350"/>
            <a:r>
              <a:rPr lang="en-US" dirty="0" smtClean="0">
                <a:solidFill>
                  <a:srgbClr val="0033CC"/>
                </a:solidFill>
              </a:rPr>
              <a:t>Fossil fuels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B050"/>
                </a:solidFill>
              </a:rPr>
              <a:t>Radioactive substances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Earth interior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C00000"/>
                </a:solidFill>
              </a:rPr>
              <a:t>Earth gravity </a:t>
            </a:r>
            <a:r>
              <a:rPr lang="en-US" dirty="0" smtClean="0"/>
              <a:t>are the examples of </a:t>
            </a:r>
            <a:r>
              <a:rPr lang="en-US" b="1" i="1" dirty="0" smtClean="0"/>
              <a:t>primary energy sources.</a:t>
            </a:r>
          </a:p>
          <a:p>
            <a:pPr marL="514350" indent="-514350"/>
            <a:r>
              <a:rPr lang="en-US" dirty="0" smtClean="0"/>
              <a:t>Common primary energy sources are </a:t>
            </a:r>
            <a:r>
              <a:rPr lang="en-US" i="1" dirty="0" smtClean="0">
                <a:solidFill>
                  <a:srgbClr val="0033CC"/>
                </a:solidFill>
              </a:rPr>
              <a:t>fossil fuels</a:t>
            </a:r>
            <a:r>
              <a:rPr lang="en-US" i="1" dirty="0" smtClean="0"/>
              <a:t>.</a:t>
            </a:r>
          </a:p>
          <a:p>
            <a:pPr marL="514350" indent="-514350"/>
            <a:r>
              <a:rPr lang="en-US" dirty="0" smtClean="0"/>
              <a:t>Coal, Lignite, oil, natural gas, petrol, diesel biomass etc are the derivatives of </a:t>
            </a:r>
            <a:r>
              <a:rPr lang="en-US" i="1" dirty="0" smtClean="0">
                <a:solidFill>
                  <a:srgbClr val="0033CC"/>
                </a:solidFill>
              </a:rPr>
              <a:t>fossil fuels</a:t>
            </a:r>
            <a:r>
              <a:rPr lang="en-US" dirty="0" smtClean="0"/>
              <a:t>.</a:t>
            </a:r>
          </a:p>
          <a:p>
            <a:pPr marL="514350" indent="-514350"/>
            <a:r>
              <a:rPr lang="en-US" dirty="0" smtClean="0">
                <a:solidFill>
                  <a:srgbClr val="00B050"/>
                </a:solidFill>
              </a:rPr>
              <a:t>Nuclear energy </a:t>
            </a:r>
            <a:r>
              <a:rPr lang="en-US" dirty="0" smtClean="0"/>
              <a:t>is obtained from </a:t>
            </a:r>
            <a:r>
              <a:rPr lang="en-US" i="1" dirty="0" smtClean="0">
                <a:solidFill>
                  <a:srgbClr val="00B050"/>
                </a:solidFill>
              </a:rPr>
              <a:t>radio active substances</a:t>
            </a:r>
          </a:p>
          <a:p>
            <a:pPr marL="514350" indent="-514350"/>
            <a:r>
              <a:rPr lang="en-US" dirty="0" smtClean="0">
                <a:solidFill>
                  <a:srgbClr val="FF0000"/>
                </a:solidFill>
              </a:rPr>
              <a:t>Thermal energy </a:t>
            </a:r>
            <a:r>
              <a:rPr lang="en-US" dirty="0" smtClean="0"/>
              <a:t>stored in </a:t>
            </a:r>
            <a:r>
              <a:rPr lang="en-US" i="1" dirty="0" smtClean="0">
                <a:solidFill>
                  <a:srgbClr val="FF0000"/>
                </a:solidFill>
              </a:rPr>
              <a:t>earth interior</a:t>
            </a:r>
          </a:p>
          <a:p>
            <a:pPr marL="514350" indent="-514350"/>
            <a:r>
              <a:rPr lang="en-US" dirty="0" smtClean="0">
                <a:solidFill>
                  <a:srgbClr val="C00000"/>
                </a:solidFill>
              </a:rPr>
              <a:t>Potential energy </a:t>
            </a:r>
            <a:r>
              <a:rPr lang="en-US" dirty="0" smtClean="0"/>
              <a:t>due to earth </a:t>
            </a:r>
            <a:r>
              <a:rPr lang="en-US" i="1" dirty="0" smtClean="0">
                <a:solidFill>
                  <a:srgbClr val="C00000"/>
                </a:solidFill>
              </a:rPr>
              <a:t>gravity</a:t>
            </a:r>
          </a:p>
          <a:p>
            <a:pPr marL="514350" indent="-514350"/>
            <a:endParaRPr lang="en-US" dirty="0" smtClean="0"/>
          </a:p>
          <a:p>
            <a:pPr marL="514350" indent="-514350"/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solidFill>
                  <a:srgbClr val="C00000"/>
                </a:solidFill>
              </a:rPr>
              <a:t>Classification of Energy Sources </a:t>
            </a:r>
            <a:r>
              <a:rPr lang="en-US" b="1" dirty="0" err="1" smtClean="0">
                <a:solidFill>
                  <a:srgbClr val="C00000"/>
                </a:solidFill>
              </a:rPr>
              <a:t>contd</a:t>
            </a:r>
            <a:r>
              <a:rPr lang="en-US" b="1" dirty="0" smtClean="0">
                <a:solidFill>
                  <a:srgbClr val="C00000"/>
                </a:solidFill>
              </a:rPr>
              <a:t>…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C6F86-333A-4F95-9175-BA5F0B24E5C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11786</TotalTime>
  <Words>4582</Words>
  <Application>Microsoft Office PowerPoint</Application>
  <PresentationFormat>On-screen Show (4:3)</PresentationFormat>
  <Paragraphs>669</Paragraphs>
  <Slides>85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85</vt:i4>
      </vt:variant>
    </vt:vector>
  </HeadingPairs>
  <TitlesOfParts>
    <vt:vector size="87" baseType="lpstr">
      <vt:lpstr>Office Theme</vt:lpstr>
      <vt:lpstr>Microsoft Office Excel 97-2003 Worksheet</vt:lpstr>
      <vt:lpstr>Energy Auditing &amp; Demand Side Management Unit 1 INTRODUCTION </vt:lpstr>
      <vt:lpstr>Syllabus- unit 1</vt:lpstr>
      <vt:lpstr>Overview –Unit 1</vt:lpstr>
      <vt:lpstr>1.Learning Objective</vt:lpstr>
      <vt:lpstr>Learning Objective continued…..</vt:lpstr>
      <vt:lpstr>2.Importance of Energy </vt:lpstr>
      <vt:lpstr>Energy Sources</vt:lpstr>
      <vt:lpstr>Classification of Energy Sources</vt:lpstr>
      <vt:lpstr>Classification of Energy Sources contd…</vt:lpstr>
      <vt:lpstr>Classification of Energy Sources contd…</vt:lpstr>
      <vt:lpstr>Classification of Energy Sources</vt:lpstr>
      <vt:lpstr>Classification of Energy Sources contd…</vt:lpstr>
      <vt:lpstr>Classification of Energy Sources contd…</vt:lpstr>
      <vt:lpstr>Classification of Energy Sources contd…</vt:lpstr>
      <vt:lpstr>Classification of Energy Sources contd…</vt:lpstr>
      <vt:lpstr>Quick Review-Importance of energy &amp; Energy Sources</vt:lpstr>
      <vt:lpstr>World Energy Scenario</vt:lpstr>
      <vt:lpstr>World Energy Scenario</vt:lpstr>
      <vt:lpstr>World Energy Scenario</vt:lpstr>
      <vt:lpstr>World Energy Scenario</vt:lpstr>
      <vt:lpstr>World Energy Scenario</vt:lpstr>
      <vt:lpstr>World Energy Scenario</vt:lpstr>
      <vt:lpstr>World Energy Scenario</vt:lpstr>
      <vt:lpstr>World Energy Scenario</vt:lpstr>
      <vt:lpstr>World Energy Scenario</vt:lpstr>
      <vt:lpstr>World Energy Scenario</vt:lpstr>
      <vt:lpstr>World Energy Scenario</vt:lpstr>
      <vt:lpstr>World Energy Scenario</vt:lpstr>
      <vt:lpstr>World Energy Scenario</vt:lpstr>
      <vt:lpstr>World Energy Scenario</vt:lpstr>
      <vt:lpstr>Quick Review-World Energy Scenario</vt:lpstr>
      <vt:lpstr>Indian Energy Scenario</vt:lpstr>
      <vt:lpstr>Indian Energy Scenario</vt:lpstr>
      <vt:lpstr>Indian Energy Scenario</vt:lpstr>
      <vt:lpstr>Indian Energy Scenario</vt:lpstr>
      <vt:lpstr>Indian Energy Scenario</vt:lpstr>
      <vt:lpstr>Indian Energy Scenario (As per 2013)</vt:lpstr>
      <vt:lpstr>Indian Energy Scenario</vt:lpstr>
      <vt:lpstr>Indian Energy Scenario</vt:lpstr>
      <vt:lpstr>Indian Energy Scenario</vt:lpstr>
      <vt:lpstr>Indian Energy Scenario</vt:lpstr>
      <vt:lpstr>Indian Energy Scenario</vt:lpstr>
      <vt:lpstr>Indian Energy Scenario</vt:lpstr>
      <vt:lpstr>Indian Energy Scenario</vt:lpstr>
      <vt:lpstr>Indian Energy Scenario</vt:lpstr>
      <vt:lpstr>Indian Energy Scenario</vt:lpstr>
      <vt:lpstr>Indian Energy Scenario</vt:lpstr>
      <vt:lpstr>Indian Energy Scenario</vt:lpstr>
      <vt:lpstr>Indian Energy Scenario</vt:lpstr>
      <vt:lpstr>Quick Review- Indian Energy Scenario</vt:lpstr>
      <vt:lpstr>Energy Conservation</vt:lpstr>
      <vt:lpstr>Energy Conservation</vt:lpstr>
      <vt:lpstr>Energy Conservation</vt:lpstr>
      <vt:lpstr>Energy Conservation</vt:lpstr>
      <vt:lpstr>Energy Conservation</vt:lpstr>
      <vt:lpstr>Energy Conservation</vt:lpstr>
      <vt:lpstr>Energy Conservation</vt:lpstr>
      <vt:lpstr>Energy Conservation</vt:lpstr>
      <vt:lpstr>Energy Conservation</vt:lpstr>
      <vt:lpstr>Energy Conservation</vt:lpstr>
      <vt:lpstr>Energy Conservation</vt:lpstr>
      <vt:lpstr>Quick revision-Energy Conservation</vt:lpstr>
      <vt:lpstr>Standards &amp; Legislations</vt:lpstr>
      <vt:lpstr>Electrical Distribution Code</vt:lpstr>
      <vt:lpstr>Electrical Distribution Code</vt:lpstr>
      <vt:lpstr>Standards for Electrical Equipments</vt:lpstr>
      <vt:lpstr>Regulations</vt:lpstr>
      <vt:lpstr>Regulations</vt:lpstr>
      <vt:lpstr>Regulations</vt:lpstr>
      <vt:lpstr>Regulations</vt:lpstr>
      <vt:lpstr>Regulations</vt:lpstr>
      <vt:lpstr>Regulations</vt:lpstr>
      <vt:lpstr>Regulations</vt:lpstr>
      <vt:lpstr>Regulations</vt:lpstr>
      <vt:lpstr>Regulations</vt:lpstr>
      <vt:lpstr>Regulations</vt:lpstr>
      <vt:lpstr>Description-Regulations</vt:lpstr>
      <vt:lpstr>Other Legal Provisions</vt:lpstr>
      <vt:lpstr>Other Legal Provisions</vt:lpstr>
      <vt:lpstr>Other Legal Provisions</vt:lpstr>
      <vt:lpstr>Other Legal Provisions</vt:lpstr>
      <vt:lpstr>Other Legal Provisions</vt:lpstr>
      <vt:lpstr>Other Legal Provisions</vt:lpstr>
      <vt:lpstr>Review Questions-Standards &amp; Legislations</vt:lpstr>
      <vt:lpstr>Slide 85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EA&amp;DM [PART-A] Unit 1 INTRODUCTION</dc:title>
  <dc:creator>user</dc:creator>
  <cp:lastModifiedBy>Maintenance Engineer</cp:lastModifiedBy>
  <cp:revision>437</cp:revision>
  <dcterms:created xsi:type="dcterms:W3CDTF">2015-01-18T05:46:31Z</dcterms:created>
  <dcterms:modified xsi:type="dcterms:W3CDTF">2017-01-20T07:26:12Z</dcterms:modified>
</cp:coreProperties>
</file>