
<file path=[Content_Types].xml><?xml version="1.0" encoding="utf-8"?>
<Types xmlns="http://schemas.openxmlformats.org/package/2006/content-types">
  <Default Extension="xml" ContentType="application/vnd.openxmlformats-officedocument.presentationml.presentation.main+xml"/>
  <Default Extension="rels" ContentType="application/vnd.openxmlformats-package.relationships+xml"/>
  <Default Extension="bin" ContentType="image/png"/>
  <Override PartName="/docProps/core.xml" ContentType="application/vnd.openxmlformats-package.core-properties+xml"/>
  <Override PartName="/docProps/app.xml" ContentType="application/vnd.openxmlformats-officedocument.extended-properti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Masters/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Types>
</file>

<file path=_rels/.rels>&#65279;<?xml version="1.0" encoding="utf-8"?><Relationships xmlns="http://schemas.openxmlformats.org/package/2006/relationships"><Relationship Type="http://schemas.openxmlformats.org/officeDocument/2006/relationships/officeDocument" Target="/ppt/presentation.xml" Id="Rf5d8f476c3c341b7" /><Relationship Type="http://schemas.openxmlformats.org/package/2006/relationships/metadata/core-properties" Target="/docProps/core.xml" Id="R5db2a9ba56774156" /><Relationship Type="http://schemas.openxmlformats.org/officeDocument/2006/relationships/extended-properties" Target="/docProps/app.xml" Id="R181ee34642fc4eed"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9eb0a021de3d4631"/>
  </p:sldMasterIdLst>
  <p:sldIdLst>
    <p:sldId id="256" r:id="Rfca99bc5ae764f7a"/>
    <p:sldId id="257" r:id="R5353e1a924584ee0"/>
    <p:sldId id="258" r:id="Rbf0ebc0e3d554c82"/>
    <p:sldId id="259" r:id="R9d3c412e494d4fd1"/>
    <p:sldId id="260" r:id="R865317f929dd4edb"/>
    <p:sldId id="261" r:id="R1a2518bf4b7e4d4c"/>
    <p:sldId id="262" r:id="Rda4e04c152cd487a"/>
    <p:sldId id="263" r:id="R5c4b1a9921854d79"/>
    <p:sldId id="264" r:id="R4337338a7aa84667"/>
    <p:sldId id="265" r:id="R6899aceefbe349eb"/>
    <p:sldId id="266" r:id="R6a202959ce944155"/>
    <p:sldId id="267" r:id="Ra12d0bf860694571"/>
    <p:sldId id="268" r:id="R200f7cb483d04430"/>
    <p:sldId id="269" r:id="R0eb6b79c431c4d7f"/>
    <p:sldId id="270" r:id="R39e11f15b6304d45"/>
    <p:sldId id="271" r:id="Ra1d1f0a3bdc44cdf"/>
    <p:sldId id="272" r:id="R0e923bbffee24e38"/>
    <p:sldId id="273" r:id="Rf7293bc87f1e4fba"/>
    <p:sldId id="274" r:id="Rf427cb837ada4f47"/>
    <p:sldId id="275" r:id="R40f83c2d6d5d4b63"/>
    <p:sldId id="276" r:id="R34bbccfb562d4958"/>
    <p:sldId id="277" r:id="Rbd882824111141fd"/>
    <p:sldId id="278" r:id="Ra2b0982b015c45f8"/>
    <p:sldId id="279" r:id="R03f1668c3cd24d3f"/>
    <p:sldId id="280" r:id="R91dc8b599fdd4681"/>
    <p:sldId id="281" r:id="R9dfc642033404897"/>
    <p:sldId id="282" r:id="R7d0c5d85fbb9484c"/>
    <p:sldId id="283" r:id="Ra2ae255b82bf4fc9"/>
    <p:sldId id="284" r:id="R8ee3d9e31c814292"/>
    <p:sldId id="285" r:id="R8767fbfc02a94c1a"/>
    <p:sldId id="286" r:id="R160b9f70e235455c"/>
    <p:sldId id="287" r:id="R5d395d875b454784"/>
    <p:sldId id="288" r:id="R522b4cfb3e6d49e4"/>
    <p:sldId id="289" r:id="Rdc648fa34bd54c43"/>
    <p:sldId id="290" r:id="R300ac627f9e74e64"/>
    <p:sldId id="291" r:id="Re6267a1e00f44131"/>
    <p:sldId id="292" r:id="Rbf042b31fbd24ebd"/>
    <p:sldId id="293" r:id="Rdbb4960a55384550"/>
    <p:sldId id="294" r:id="R19246cd3104348a5"/>
    <p:sldId id="295" r:id="R2bec8adb61cd4b68"/>
    <p:sldId id="296" r:id="Rc335a53106944537"/>
    <p:sldId id="297" r:id="R50a5d625c4c344ae"/>
    <p:sldId id="298" r:id="R790d8738496c442f"/>
    <p:sldId id="299" r:id="Refc1a6bd4a394447"/>
    <p:sldId id="300" r:id="R8144a4775fc44ff6"/>
    <p:sldId id="301" r:id="Rda752f6a0c154c9e"/>
    <p:sldId id="302" r:id="R286326b969f44958"/>
    <p:sldId id="303" r:id="Rb226b84bf16c4b95"/>
    <p:sldId id="304" r:id="R03847b542a514521"/>
    <p:sldId id="305" r:id="R00114fdb1c634830"/>
    <p:sldId id="306" r:id="Rfd6150eafec14e23"/>
    <p:sldId id="307" r:id="R5009b4d2f377405d"/>
    <p:sldId id="308" r:id="R34af2d6ef83e4f73"/>
    <p:sldId id="309" r:id="R6b89399b387743fd"/>
    <p:sldId id="310" r:id="R2828ace76ff34725"/>
    <p:sldId id="311" r:id="R3c55a51cdf054def"/>
    <p:sldId id="312" r:id="Rf4c58946abf14e56"/>
    <p:sldId id="313" r:id="R952a5142816b4068"/>
    <p:sldId id="314" r:id="R354c9bbe15f648e7"/>
    <p:sldId id="315" r:id="R0c59096f20f5473f"/>
    <p:sldId id="316" r:id="R7d75c253b2614122"/>
    <p:sldId id="317" r:id="R3e8c9626e6e64b8e"/>
    <p:sldId id="318" r:id="R18a772308764486a"/>
    <p:sldId id="319" r:id="Re4f74ee30a244c94"/>
    <p:sldId id="320" r:id="R8c30025fe10b4c1d"/>
    <p:sldId id="321" r:id="R15f1f86d54cf417e"/>
    <p:sldId id="322" r:id="R27957c0c1cf6408e"/>
    <p:sldId id="323" r:id="Raecb4c9fef2a4d5e"/>
    <p:sldId id="324" r:id="R0e5dca094b424cb1"/>
    <p:sldId id="325" r:id="R9b521e04151f4c0b"/>
    <p:sldId id="326" r:id="R135db0207ce94628"/>
    <p:sldId id="327" r:id="R42cffe79ed1f488c"/>
    <p:sldId id="328" r:id="R865f5edbcbc24ca8"/>
    <p:sldId id="329" r:id="R3002283d6b764147"/>
    <p:sldId id="330" r:id="Rbe7dc51e1aa84f29"/>
    <p:sldId id="331" r:id="R4b88c1a910164976"/>
    <p:sldId id="332" r:id="Ra9215c0373ac44c1"/>
    <p:sldId id="333" r:id="Rb5000c77cdf649de"/>
    <p:sldId id="334" r:id="R179e4df265014d27"/>
    <p:sldId id="335" r:id="R0f091dad51534501"/>
    <p:sldId id="336" r:id="R19e3a7a6e7334a74"/>
    <p:sldId id="337" r:id="R4f6b9372122c449d"/>
    <p:sldId id="338" r:id="Rd849ba0f238a453b"/>
    <p:sldId id="339" r:id="Rcac15ec7683c4293"/>
    <p:sldId id="340" r:id="Rc46b0b171d334138"/>
    <p:sldId id="341" r:id="Rfc58996d1c574f4a"/>
    <p:sldId id="342" r:id="R56cb455b0c1a4202"/>
    <p:sldId id="343" r:id="Rdd2280a24bba488f"/>
    <p:sldId id="344" r:id="R1241cdb2138b4140"/>
    <p:sldId id="345" r:id="R82ef014ad8ef4f2e"/>
    <p:sldId id="346" r:id="R4683ec45104244f4"/>
    <p:sldId id="347" r:id="R43d0abe7f92c48f8"/>
    <p:sldId id="348" r:id="R98797146817d48c9"/>
    <p:sldId id="349" r:id="R52e23b0da5d14b75"/>
    <p:sldId id="350" r:id="R5fbf5829b1ad4461"/>
    <p:sldId id="351" r:id="R93539231f29a4949"/>
    <p:sldId id="352" r:id="R2b0bbf88d5074db5"/>
    <p:sldId id="353" r:id="R6c1522cdacc049ac"/>
    <p:sldId id="354" r:id="R365915f6d1374f03"/>
    <p:sldId id="355" r:id="R31fbb3ef4e9448b9"/>
    <p:sldId id="356" r:id="Rc6c0db77374f45bb"/>
    <p:sldId id="357" r:id="R65519c0d9ac44edf"/>
    <p:sldId id="358" r:id="R78be7374f67b4f97"/>
    <p:sldId id="359" r:id="Rf6c97b7a04414349"/>
    <p:sldId id="360" r:id="R3f3a7b08c9344b77"/>
    <p:sldId id="361" r:id="R68004ce92b4c4616"/>
    <p:sldId id="362" r:id="R76f1d10f25254ded"/>
    <p:sldId id="363" r:id="R1a796b5ab55143ac"/>
    <p:sldId id="364" r:id="R53db016f732c42cc"/>
    <p:sldId id="365" r:id="Rf9b7c4b50b45487c"/>
    <p:sldId id="366" r:id="R5ad78f5e9e734e50"/>
    <p:sldId id="367" r:id="Re16109f66f134ddc"/>
    <p:sldId id="368" r:id="R3d6197389b9d4635"/>
    <p:sldId id="369" r:id="R3092f924a9484551"/>
    <p:sldId id="370" r:id="Rd878621ab2f74655"/>
    <p:sldId id="371" r:id="Ra88d389c87c5461e"/>
    <p:sldId id="372" r:id="R0439420d23fb456b"/>
    <p:sldId id="373" r:id="R7bf8779b69c04d53"/>
    <p:sldId id="374" r:id="R9b30a292a1054bad"/>
    <p:sldId id="375" r:id="R3b5cc746c87f419c"/>
    <p:sldId id="376" r:id="Rb6e7babeaac441ca"/>
    <p:sldId id="377" r:id="R82cbdbb3f83e4ca0"/>
    <p:sldId id="378" r:id="R88ea171eee854283"/>
    <p:sldId id="379" r:id="R4d4c425220e941a3"/>
    <p:sldId id="380" r:id="Re17940078e38402d"/>
    <p:sldId id="381" r:id="R442bbb1eefbd46a2"/>
    <p:sldId id="382" r:id="R5455abbc71704982"/>
    <p:sldId id="383" r:id="R3e58d74608fc43b4"/>
    <p:sldId id="384" r:id="Rb71e5ee8930f41d0"/>
    <p:sldId id="385" r:id="R703b53a7a0c94591"/>
    <p:sldId id="386" r:id="R572022834cab49c6"/>
    <p:sldId id="387" r:id="R1f20194ae6f44390"/>
    <p:sldId id="388" r:id="R1ad5b8978d034aad"/>
    <p:sldId id="389" r:id="Rd08a3a84472d4d44"/>
    <p:sldId id="390" r:id="Ref96113f17be4871"/>
    <p:sldId id="391" r:id="R147577f9c7084011"/>
    <p:sldId id="392" r:id="R3a40f7da0c984a11"/>
    <p:sldId id="393" r:id="Rd389c6714a1644ab"/>
    <p:sldId id="394" r:id="R93bf312ccd1b46a9"/>
    <p:sldId id="395" r:id="Re04a79cc611a47d4"/>
    <p:sldId id="396" r:id="Rca69555e2e4a4ab2"/>
    <p:sldId id="397" r:id="R1460d5f1ced14ddf"/>
    <p:sldId id="398" r:id="R66d517e776374b7a"/>
    <p:sldId id="399" r:id="Rc464d6d4bc3744ec"/>
    <p:sldId id="400" r:id="Rad9ff7427be34290"/>
    <p:sldId id="401" r:id="R82d5e3bf8ffc48b8"/>
    <p:sldId id="402" r:id="R5327e8d8000d44ce"/>
    <p:sldId id="403" r:id="R4c638e71209847f9"/>
    <p:sldId id="404" r:id="R16d44a2ba3d540b3"/>
    <p:sldId id="405" r:id="R90aa9f34019146ad"/>
    <p:sldId id="406" r:id="Rdf32a55c5eaa4653"/>
    <p:sldId id="407" r:id="R16dcb947df5a4e55"/>
    <p:sldId id="408" r:id="Rc8e1d06add0449e2"/>
    <p:sldId id="409" r:id="Rb66b12d4f8c64162"/>
    <p:sldId id="410" r:id="R73cb149dd02d43ae"/>
    <p:sldId id="411" r:id="Re3defa56a7954bb4"/>
    <p:sldId id="412" r:id="R775bfe5f313148d2"/>
    <p:sldId id="413" r:id="R0611b762c71a4a42"/>
    <p:sldId id="414" r:id="R5a49db9cfe194486"/>
    <p:sldId id="415" r:id="R03fba9a8eea74ab3"/>
    <p:sldId id="416" r:id="R0ebb85ab36b64a99"/>
    <p:sldId id="417" r:id="R96452a045d854ce5"/>
    <p:sldId id="418" r:id="R105cc41a92fe4de9"/>
    <p:sldId id="419" r:id="R6e7c825941d54740"/>
    <p:sldId id="420" r:id="R0c8cae416385419d"/>
    <p:sldId id="421" r:id="R808e3404e28c46f8"/>
    <p:sldId id="422" r:id="Ra568dcd411ef418b"/>
    <p:sldId id="423" r:id="R4d934a6ab69c4e8b"/>
    <p:sldId id="424" r:id="R94665c5eb64e455d"/>
    <p:sldId id="425" r:id="R48ceba4bfd754189"/>
    <p:sldId id="426" r:id="R5b76423481b74cdb"/>
    <p:sldId id="427" r:id="R38f852378a914f9a"/>
    <p:sldId id="428" r:id="Rf50b020082f64d74"/>
    <p:sldId id="429" r:id="Rd9d9c4ef03354f49"/>
    <p:sldId id="430" r:id="Re30341c9aa53427b"/>
    <p:sldId id="431" r:id="R78a013fb422840bb"/>
    <p:sldId id="432" r:id="R8e3dbf28c3934004"/>
    <p:sldId id="433" r:id="R2e1989559a314517"/>
    <p:sldId id="434" r:id="R9db3630a76d44146"/>
    <p:sldId id="435" r:id="Rb8cc17cd77574aa0"/>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&#65279;<?xml version="1.0" encoding="utf-8"?><Relationships xmlns="http://schemas.openxmlformats.org/package/2006/relationships"><Relationship Type="http://schemas.openxmlformats.org/officeDocument/2006/relationships/presProps" Target="/ppt/presProps.xml" Id="R810eceef52104156" /><Relationship Type="http://schemas.openxmlformats.org/officeDocument/2006/relationships/viewProps" Target="/ppt/viewProps.xml" Id="R4a256c6be639414d" /><Relationship Type="http://schemas.openxmlformats.org/officeDocument/2006/relationships/slideMaster" Target="/ppt/slideMasters/slideMaster1.xml" Id="R9eb0a021de3d4631" /><Relationship Type="http://schemas.openxmlformats.org/officeDocument/2006/relationships/theme" Target="/ppt/slideMasters/theme/theme1.xml" Id="Rd84135d3dfca4384" /><Relationship Type="http://schemas.openxmlformats.org/officeDocument/2006/relationships/slide" Target="/ppt/slides/slide1.xml" Id="Rfca99bc5ae764f7a" /><Relationship Type="http://schemas.openxmlformats.org/officeDocument/2006/relationships/slide" Target="/ppt/slides/slide2.xml" Id="R5353e1a924584ee0" /><Relationship Type="http://schemas.openxmlformats.org/officeDocument/2006/relationships/slide" Target="/ppt/slides/slide3.xml" Id="Rbf0ebc0e3d554c82" /><Relationship Type="http://schemas.openxmlformats.org/officeDocument/2006/relationships/slide" Target="/ppt/slides/slide4.xml" Id="R9d3c412e494d4fd1" /><Relationship Type="http://schemas.openxmlformats.org/officeDocument/2006/relationships/slide" Target="/ppt/slides/slide5.xml" Id="R865317f929dd4edb" /><Relationship Type="http://schemas.openxmlformats.org/officeDocument/2006/relationships/slide" Target="/ppt/slides/slide6.xml" Id="R1a2518bf4b7e4d4c" /><Relationship Type="http://schemas.openxmlformats.org/officeDocument/2006/relationships/slide" Target="/ppt/slides/slide7.xml" Id="Rda4e04c152cd487a" /><Relationship Type="http://schemas.openxmlformats.org/officeDocument/2006/relationships/slide" Target="/ppt/slides/slide8.xml" Id="R5c4b1a9921854d79" /><Relationship Type="http://schemas.openxmlformats.org/officeDocument/2006/relationships/slide" Target="/ppt/slides/slide9.xml" Id="R4337338a7aa84667" /><Relationship Type="http://schemas.openxmlformats.org/officeDocument/2006/relationships/slide" Target="/ppt/slides/slide10.xml" Id="R6899aceefbe349eb" /><Relationship Type="http://schemas.openxmlformats.org/officeDocument/2006/relationships/slide" Target="/ppt/slides/slide11.xml" Id="R6a202959ce944155" /><Relationship Type="http://schemas.openxmlformats.org/officeDocument/2006/relationships/slide" Target="/ppt/slides/slide12.xml" Id="Ra12d0bf860694571" /><Relationship Type="http://schemas.openxmlformats.org/officeDocument/2006/relationships/slide" Target="/ppt/slides/slide13.xml" Id="R200f7cb483d04430" /><Relationship Type="http://schemas.openxmlformats.org/officeDocument/2006/relationships/slide" Target="/ppt/slides/slide14.xml" Id="R0eb6b79c431c4d7f" /><Relationship Type="http://schemas.openxmlformats.org/officeDocument/2006/relationships/slide" Target="/ppt/slides/slide15.xml" Id="R39e11f15b6304d45" /><Relationship Type="http://schemas.openxmlformats.org/officeDocument/2006/relationships/slide" Target="/ppt/slides/slide16.xml" Id="Ra1d1f0a3bdc44cdf" /><Relationship Type="http://schemas.openxmlformats.org/officeDocument/2006/relationships/slide" Target="/ppt/slides/slide17.xml" Id="R0e923bbffee24e38" /><Relationship Type="http://schemas.openxmlformats.org/officeDocument/2006/relationships/slide" Target="/ppt/slides/slide18.xml" Id="Rf7293bc87f1e4fba" /><Relationship Type="http://schemas.openxmlformats.org/officeDocument/2006/relationships/slide" Target="/ppt/slides/slide19.xml" Id="Rf427cb837ada4f47" /><Relationship Type="http://schemas.openxmlformats.org/officeDocument/2006/relationships/slide" Target="/ppt/slides/slide20.xml" Id="R40f83c2d6d5d4b63" /><Relationship Type="http://schemas.openxmlformats.org/officeDocument/2006/relationships/slide" Target="/ppt/slides/slide21.xml" Id="R34bbccfb562d4958" /><Relationship Type="http://schemas.openxmlformats.org/officeDocument/2006/relationships/slide" Target="/ppt/slides/slide22.xml" Id="Rbd882824111141fd" /><Relationship Type="http://schemas.openxmlformats.org/officeDocument/2006/relationships/slide" Target="/ppt/slides/slide23.xml" Id="Ra2b0982b015c45f8" /><Relationship Type="http://schemas.openxmlformats.org/officeDocument/2006/relationships/slide" Target="/ppt/slides/slide24.xml" Id="R03f1668c3cd24d3f" /><Relationship Type="http://schemas.openxmlformats.org/officeDocument/2006/relationships/slide" Target="/ppt/slides/slide25.xml" Id="R91dc8b599fdd4681" /><Relationship Type="http://schemas.openxmlformats.org/officeDocument/2006/relationships/slide" Target="/ppt/slides/slide26.xml" Id="R9dfc642033404897" /><Relationship Type="http://schemas.openxmlformats.org/officeDocument/2006/relationships/slide" Target="/ppt/slides/slide27.xml" Id="R7d0c5d85fbb9484c" /><Relationship Type="http://schemas.openxmlformats.org/officeDocument/2006/relationships/slide" Target="/ppt/slides/slide28.xml" Id="Ra2ae255b82bf4fc9" /><Relationship Type="http://schemas.openxmlformats.org/officeDocument/2006/relationships/slide" Target="/ppt/slides/slide29.xml" Id="R8ee3d9e31c814292" /><Relationship Type="http://schemas.openxmlformats.org/officeDocument/2006/relationships/slide" Target="/ppt/slides/slide30.xml" Id="R8767fbfc02a94c1a" /><Relationship Type="http://schemas.openxmlformats.org/officeDocument/2006/relationships/slide" Target="/ppt/slides/slide31.xml" Id="R160b9f70e235455c" /><Relationship Type="http://schemas.openxmlformats.org/officeDocument/2006/relationships/slide" Target="/ppt/slides/slide32.xml" Id="R5d395d875b454784" /><Relationship Type="http://schemas.openxmlformats.org/officeDocument/2006/relationships/slide" Target="/ppt/slides/slide33.xml" Id="R522b4cfb3e6d49e4" /><Relationship Type="http://schemas.openxmlformats.org/officeDocument/2006/relationships/slide" Target="/ppt/slides/slide34.xml" Id="Rdc648fa34bd54c43" /><Relationship Type="http://schemas.openxmlformats.org/officeDocument/2006/relationships/slide" Target="/ppt/slides/slide35.xml" Id="R300ac627f9e74e64" /><Relationship Type="http://schemas.openxmlformats.org/officeDocument/2006/relationships/slide" Target="/ppt/slides/slide36.xml" Id="Re6267a1e00f44131" /><Relationship Type="http://schemas.openxmlformats.org/officeDocument/2006/relationships/slide" Target="/ppt/slides/slide37.xml" Id="Rbf042b31fbd24ebd" /><Relationship Type="http://schemas.openxmlformats.org/officeDocument/2006/relationships/slide" Target="/ppt/slides/slide38.xml" Id="Rdbb4960a55384550" /><Relationship Type="http://schemas.openxmlformats.org/officeDocument/2006/relationships/slide" Target="/ppt/slides/slide39.xml" Id="R19246cd3104348a5" /><Relationship Type="http://schemas.openxmlformats.org/officeDocument/2006/relationships/slide" Target="/ppt/slides/slide40.xml" Id="R2bec8adb61cd4b68" /><Relationship Type="http://schemas.openxmlformats.org/officeDocument/2006/relationships/slide" Target="/ppt/slides/slide41.xml" Id="Rc335a53106944537" /><Relationship Type="http://schemas.openxmlformats.org/officeDocument/2006/relationships/slide" Target="/ppt/slides/slide42.xml" Id="R50a5d625c4c344ae" /><Relationship Type="http://schemas.openxmlformats.org/officeDocument/2006/relationships/slide" Target="/ppt/slides/slide43.xml" Id="R790d8738496c442f" /><Relationship Type="http://schemas.openxmlformats.org/officeDocument/2006/relationships/slide" Target="/ppt/slides/slide44.xml" Id="Refc1a6bd4a394447" /><Relationship Type="http://schemas.openxmlformats.org/officeDocument/2006/relationships/slide" Target="/ppt/slides/slide45.xml" Id="R8144a4775fc44ff6" /><Relationship Type="http://schemas.openxmlformats.org/officeDocument/2006/relationships/slide" Target="/ppt/slides/slide46.xml" Id="Rda752f6a0c154c9e" /><Relationship Type="http://schemas.openxmlformats.org/officeDocument/2006/relationships/slide" Target="/ppt/slides/slide47.xml" Id="R286326b969f44958" /><Relationship Type="http://schemas.openxmlformats.org/officeDocument/2006/relationships/slide" Target="/ppt/slides/slide48.xml" Id="Rb226b84bf16c4b95" /><Relationship Type="http://schemas.openxmlformats.org/officeDocument/2006/relationships/slide" Target="/ppt/slides/slide49.xml" Id="R03847b542a514521" /><Relationship Type="http://schemas.openxmlformats.org/officeDocument/2006/relationships/slide" Target="/ppt/slides/slide50.xml" Id="R00114fdb1c634830" /><Relationship Type="http://schemas.openxmlformats.org/officeDocument/2006/relationships/slide" Target="/ppt/slides/slide51.xml" Id="Rfd6150eafec14e23" /><Relationship Type="http://schemas.openxmlformats.org/officeDocument/2006/relationships/slide" Target="/ppt/slides/slide52.xml" Id="R5009b4d2f377405d" /><Relationship Type="http://schemas.openxmlformats.org/officeDocument/2006/relationships/slide" Target="/ppt/slides/slide53.xml" Id="R34af2d6ef83e4f73" /><Relationship Type="http://schemas.openxmlformats.org/officeDocument/2006/relationships/slide" Target="/ppt/slides/slide54.xml" Id="R6b89399b387743fd" /><Relationship Type="http://schemas.openxmlformats.org/officeDocument/2006/relationships/slide" Target="/ppt/slides/slide55.xml" Id="R2828ace76ff34725" /><Relationship Type="http://schemas.openxmlformats.org/officeDocument/2006/relationships/slide" Target="/ppt/slides/slide56.xml" Id="R3c55a51cdf054def" /><Relationship Type="http://schemas.openxmlformats.org/officeDocument/2006/relationships/slide" Target="/ppt/slides/slide57.xml" Id="Rf4c58946abf14e56" /><Relationship Type="http://schemas.openxmlformats.org/officeDocument/2006/relationships/slide" Target="/ppt/slides/slide58.xml" Id="R952a5142816b4068" /><Relationship Type="http://schemas.openxmlformats.org/officeDocument/2006/relationships/slide" Target="/ppt/slides/slide59.xml" Id="R354c9bbe15f648e7" /><Relationship Type="http://schemas.openxmlformats.org/officeDocument/2006/relationships/slide" Target="/ppt/slides/slide60.xml" Id="R0c59096f20f5473f" /><Relationship Type="http://schemas.openxmlformats.org/officeDocument/2006/relationships/slide" Target="/ppt/slides/slide61.xml" Id="R7d75c253b2614122" /><Relationship Type="http://schemas.openxmlformats.org/officeDocument/2006/relationships/slide" Target="/ppt/slides/slide62.xml" Id="R3e8c9626e6e64b8e" /><Relationship Type="http://schemas.openxmlformats.org/officeDocument/2006/relationships/slide" Target="/ppt/slides/slide63.xml" Id="R18a772308764486a" /><Relationship Type="http://schemas.openxmlformats.org/officeDocument/2006/relationships/slide" Target="/ppt/slides/slide64.xml" Id="Re4f74ee30a244c94" /><Relationship Type="http://schemas.openxmlformats.org/officeDocument/2006/relationships/slide" Target="/ppt/slides/slide65.xml" Id="R8c30025fe10b4c1d" /><Relationship Type="http://schemas.openxmlformats.org/officeDocument/2006/relationships/slide" Target="/ppt/slides/slide66.xml" Id="R15f1f86d54cf417e" /><Relationship Type="http://schemas.openxmlformats.org/officeDocument/2006/relationships/slide" Target="/ppt/slides/slide67.xml" Id="R27957c0c1cf6408e" /><Relationship Type="http://schemas.openxmlformats.org/officeDocument/2006/relationships/slide" Target="/ppt/slides/slide68.xml" Id="Raecb4c9fef2a4d5e" /><Relationship Type="http://schemas.openxmlformats.org/officeDocument/2006/relationships/slide" Target="/ppt/slides/slide69.xml" Id="R0e5dca094b424cb1" /><Relationship Type="http://schemas.openxmlformats.org/officeDocument/2006/relationships/slide" Target="/ppt/slides/slide70.xml" Id="R9b521e04151f4c0b" /><Relationship Type="http://schemas.openxmlformats.org/officeDocument/2006/relationships/slide" Target="/ppt/slides/slide71.xml" Id="R135db0207ce94628" /><Relationship Type="http://schemas.openxmlformats.org/officeDocument/2006/relationships/slide" Target="/ppt/slides/slide72.xml" Id="R42cffe79ed1f488c" /><Relationship Type="http://schemas.openxmlformats.org/officeDocument/2006/relationships/slide" Target="/ppt/slides/slide73.xml" Id="R865f5edbcbc24ca8" /><Relationship Type="http://schemas.openxmlformats.org/officeDocument/2006/relationships/slide" Target="/ppt/slides/slide74.xml" Id="R3002283d6b764147" /><Relationship Type="http://schemas.openxmlformats.org/officeDocument/2006/relationships/slide" Target="/ppt/slides/slide75.xml" Id="Rbe7dc51e1aa84f29" /><Relationship Type="http://schemas.openxmlformats.org/officeDocument/2006/relationships/slide" Target="/ppt/slides/slide76.xml" Id="R4b88c1a910164976" /><Relationship Type="http://schemas.openxmlformats.org/officeDocument/2006/relationships/slide" Target="/ppt/slides/slide77.xml" Id="Ra9215c0373ac44c1" /><Relationship Type="http://schemas.openxmlformats.org/officeDocument/2006/relationships/slide" Target="/ppt/slides/slide78.xml" Id="Rb5000c77cdf649de" /><Relationship Type="http://schemas.openxmlformats.org/officeDocument/2006/relationships/slide" Target="/ppt/slides/slide79.xml" Id="R179e4df265014d27" /><Relationship Type="http://schemas.openxmlformats.org/officeDocument/2006/relationships/slide" Target="/ppt/slides/slide80.xml" Id="R0f091dad51534501" /><Relationship Type="http://schemas.openxmlformats.org/officeDocument/2006/relationships/slide" Target="/ppt/slides/slide81.xml" Id="R19e3a7a6e7334a74" /><Relationship Type="http://schemas.openxmlformats.org/officeDocument/2006/relationships/slide" Target="/ppt/slides/slide82.xml" Id="R4f6b9372122c449d" /><Relationship Type="http://schemas.openxmlformats.org/officeDocument/2006/relationships/slide" Target="/ppt/slides/slide83.xml" Id="Rd849ba0f238a453b" /><Relationship Type="http://schemas.openxmlformats.org/officeDocument/2006/relationships/slide" Target="/ppt/slides/slide84.xml" Id="Rcac15ec7683c4293" /><Relationship Type="http://schemas.openxmlformats.org/officeDocument/2006/relationships/slide" Target="/ppt/slides/slide85.xml" Id="Rc46b0b171d334138" /><Relationship Type="http://schemas.openxmlformats.org/officeDocument/2006/relationships/slide" Target="/ppt/slides/slide86.xml" Id="Rfc58996d1c574f4a" /><Relationship Type="http://schemas.openxmlformats.org/officeDocument/2006/relationships/slide" Target="/ppt/slides/slide87.xml" Id="R56cb455b0c1a4202" /><Relationship Type="http://schemas.openxmlformats.org/officeDocument/2006/relationships/slide" Target="/ppt/slides/slide88.xml" Id="Rdd2280a24bba488f" /><Relationship Type="http://schemas.openxmlformats.org/officeDocument/2006/relationships/slide" Target="/ppt/slides/slide89.xml" Id="R1241cdb2138b4140" /><Relationship Type="http://schemas.openxmlformats.org/officeDocument/2006/relationships/slide" Target="/ppt/slides/slide90.xml" Id="R82ef014ad8ef4f2e" /><Relationship Type="http://schemas.openxmlformats.org/officeDocument/2006/relationships/slide" Target="/ppt/slides/slide91.xml" Id="R4683ec45104244f4" /><Relationship Type="http://schemas.openxmlformats.org/officeDocument/2006/relationships/slide" Target="/ppt/slides/slide92.xml" Id="R43d0abe7f92c48f8" /><Relationship Type="http://schemas.openxmlformats.org/officeDocument/2006/relationships/slide" Target="/ppt/slides/slide93.xml" Id="R98797146817d48c9" /><Relationship Type="http://schemas.openxmlformats.org/officeDocument/2006/relationships/slide" Target="/ppt/slides/slide94.xml" Id="R52e23b0da5d14b75" /><Relationship Type="http://schemas.openxmlformats.org/officeDocument/2006/relationships/slide" Target="/ppt/slides/slide95.xml" Id="R5fbf5829b1ad4461" /><Relationship Type="http://schemas.openxmlformats.org/officeDocument/2006/relationships/slide" Target="/ppt/slides/slide96.xml" Id="R93539231f29a4949" /><Relationship Type="http://schemas.openxmlformats.org/officeDocument/2006/relationships/slide" Target="/ppt/slides/slide97.xml" Id="R2b0bbf88d5074db5" /><Relationship Type="http://schemas.openxmlformats.org/officeDocument/2006/relationships/slide" Target="/ppt/slides/slide98.xml" Id="R6c1522cdacc049ac" /><Relationship Type="http://schemas.openxmlformats.org/officeDocument/2006/relationships/slide" Target="/ppt/slides/slide99.xml" Id="R365915f6d1374f03" /><Relationship Type="http://schemas.openxmlformats.org/officeDocument/2006/relationships/slide" Target="/ppt/slides/slide100.xml" Id="R31fbb3ef4e9448b9" /><Relationship Type="http://schemas.openxmlformats.org/officeDocument/2006/relationships/slide" Target="/ppt/slides/slide101.xml" Id="Rc6c0db77374f45bb" /><Relationship Type="http://schemas.openxmlformats.org/officeDocument/2006/relationships/slide" Target="/ppt/slides/slide102.xml" Id="R65519c0d9ac44edf" /><Relationship Type="http://schemas.openxmlformats.org/officeDocument/2006/relationships/slide" Target="/ppt/slides/slide103.xml" Id="R78be7374f67b4f97" /><Relationship Type="http://schemas.openxmlformats.org/officeDocument/2006/relationships/slide" Target="/ppt/slides/slide104.xml" Id="Rf6c97b7a04414349" /><Relationship Type="http://schemas.openxmlformats.org/officeDocument/2006/relationships/slide" Target="/ppt/slides/slide105.xml" Id="R3f3a7b08c9344b77" /><Relationship Type="http://schemas.openxmlformats.org/officeDocument/2006/relationships/slide" Target="/ppt/slides/slide106.xml" Id="R68004ce92b4c4616" /><Relationship Type="http://schemas.openxmlformats.org/officeDocument/2006/relationships/slide" Target="/ppt/slides/slide107.xml" Id="R76f1d10f25254ded" /><Relationship Type="http://schemas.openxmlformats.org/officeDocument/2006/relationships/slide" Target="/ppt/slides/slide108.xml" Id="R1a796b5ab55143ac" /><Relationship Type="http://schemas.openxmlformats.org/officeDocument/2006/relationships/slide" Target="/ppt/slides/slide109.xml" Id="R53db016f732c42cc" /><Relationship Type="http://schemas.openxmlformats.org/officeDocument/2006/relationships/slide" Target="/ppt/slides/slide110.xml" Id="Rf9b7c4b50b45487c" /><Relationship Type="http://schemas.openxmlformats.org/officeDocument/2006/relationships/slide" Target="/ppt/slides/slide111.xml" Id="R5ad78f5e9e734e50" /><Relationship Type="http://schemas.openxmlformats.org/officeDocument/2006/relationships/slide" Target="/ppt/slides/slide112.xml" Id="Re16109f66f134ddc" /><Relationship Type="http://schemas.openxmlformats.org/officeDocument/2006/relationships/slide" Target="/ppt/slides/slide113.xml" Id="R3d6197389b9d4635" /><Relationship Type="http://schemas.openxmlformats.org/officeDocument/2006/relationships/slide" Target="/ppt/slides/slide114.xml" Id="R3092f924a9484551" /><Relationship Type="http://schemas.openxmlformats.org/officeDocument/2006/relationships/slide" Target="/ppt/slides/slide115.xml" Id="Rd878621ab2f74655" /><Relationship Type="http://schemas.openxmlformats.org/officeDocument/2006/relationships/slide" Target="/ppt/slides/slide116.xml" Id="Ra88d389c87c5461e" /><Relationship Type="http://schemas.openxmlformats.org/officeDocument/2006/relationships/slide" Target="/ppt/slides/slide117.xml" Id="R0439420d23fb456b" /><Relationship Type="http://schemas.openxmlformats.org/officeDocument/2006/relationships/slide" Target="/ppt/slides/slide118.xml" Id="R7bf8779b69c04d53" /><Relationship Type="http://schemas.openxmlformats.org/officeDocument/2006/relationships/slide" Target="/ppt/slides/slide119.xml" Id="R9b30a292a1054bad" /><Relationship Type="http://schemas.openxmlformats.org/officeDocument/2006/relationships/slide" Target="/ppt/slides/slide120.xml" Id="R3b5cc746c87f419c" /><Relationship Type="http://schemas.openxmlformats.org/officeDocument/2006/relationships/slide" Target="/ppt/slides/slide121.xml" Id="Rb6e7babeaac441ca" /><Relationship Type="http://schemas.openxmlformats.org/officeDocument/2006/relationships/slide" Target="/ppt/slides/slide122.xml" Id="R82cbdbb3f83e4ca0" /><Relationship Type="http://schemas.openxmlformats.org/officeDocument/2006/relationships/slide" Target="/ppt/slides/slide123.xml" Id="R88ea171eee854283" /><Relationship Type="http://schemas.openxmlformats.org/officeDocument/2006/relationships/slide" Target="/ppt/slides/slide124.xml" Id="R4d4c425220e941a3" /><Relationship Type="http://schemas.openxmlformats.org/officeDocument/2006/relationships/slide" Target="/ppt/slides/slide125.xml" Id="Re17940078e38402d" /><Relationship Type="http://schemas.openxmlformats.org/officeDocument/2006/relationships/slide" Target="/ppt/slides/slide126.xml" Id="R442bbb1eefbd46a2" /><Relationship Type="http://schemas.openxmlformats.org/officeDocument/2006/relationships/slide" Target="/ppt/slides/slide127.xml" Id="R5455abbc71704982" /><Relationship Type="http://schemas.openxmlformats.org/officeDocument/2006/relationships/slide" Target="/ppt/slides/slide128.xml" Id="R3e58d74608fc43b4" /><Relationship Type="http://schemas.openxmlformats.org/officeDocument/2006/relationships/slide" Target="/ppt/slides/slide129.xml" Id="Rb71e5ee8930f41d0" /><Relationship Type="http://schemas.openxmlformats.org/officeDocument/2006/relationships/slide" Target="/ppt/slides/slide130.xml" Id="R703b53a7a0c94591" /><Relationship Type="http://schemas.openxmlformats.org/officeDocument/2006/relationships/slide" Target="/ppt/slides/slide131.xml" Id="R572022834cab49c6" /><Relationship Type="http://schemas.openxmlformats.org/officeDocument/2006/relationships/slide" Target="/ppt/slides/slide132.xml" Id="R1f20194ae6f44390" /><Relationship Type="http://schemas.openxmlformats.org/officeDocument/2006/relationships/slide" Target="/ppt/slides/slide133.xml" Id="R1ad5b8978d034aad" /><Relationship Type="http://schemas.openxmlformats.org/officeDocument/2006/relationships/slide" Target="/ppt/slides/slide134.xml" Id="Rd08a3a84472d4d44" /><Relationship Type="http://schemas.openxmlformats.org/officeDocument/2006/relationships/slide" Target="/ppt/slides/slide135.xml" Id="Ref96113f17be4871" /><Relationship Type="http://schemas.openxmlformats.org/officeDocument/2006/relationships/slide" Target="/ppt/slides/slide136.xml" Id="R147577f9c7084011" /><Relationship Type="http://schemas.openxmlformats.org/officeDocument/2006/relationships/slide" Target="/ppt/slides/slide137.xml" Id="R3a40f7da0c984a11" /><Relationship Type="http://schemas.openxmlformats.org/officeDocument/2006/relationships/slide" Target="/ppt/slides/slide138.xml" Id="Rd389c6714a1644ab" /><Relationship Type="http://schemas.openxmlformats.org/officeDocument/2006/relationships/slide" Target="/ppt/slides/slide139.xml" Id="R93bf312ccd1b46a9" /><Relationship Type="http://schemas.openxmlformats.org/officeDocument/2006/relationships/slide" Target="/ppt/slides/slide140.xml" Id="Re04a79cc611a47d4" /><Relationship Type="http://schemas.openxmlformats.org/officeDocument/2006/relationships/slide" Target="/ppt/slides/slide141.xml" Id="Rca69555e2e4a4ab2" /><Relationship Type="http://schemas.openxmlformats.org/officeDocument/2006/relationships/slide" Target="/ppt/slides/slide142.xml" Id="R1460d5f1ced14ddf" /><Relationship Type="http://schemas.openxmlformats.org/officeDocument/2006/relationships/slide" Target="/ppt/slides/slide143.xml" Id="R66d517e776374b7a" /><Relationship Type="http://schemas.openxmlformats.org/officeDocument/2006/relationships/slide" Target="/ppt/slides/slide144.xml" Id="Rc464d6d4bc3744ec" /><Relationship Type="http://schemas.openxmlformats.org/officeDocument/2006/relationships/slide" Target="/ppt/slides/slide145.xml" Id="Rad9ff7427be34290" /><Relationship Type="http://schemas.openxmlformats.org/officeDocument/2006/relationships/slide" Target="/ppt/slides/slide146.xml" Id="R82d5e3bf8ffc48b8" /><Relationship Type="http://schemas.openxmlformats.org/officeDocument/2006/relationships/slide" Target="/ppt/slides/slide147.xml" Id="R5327e8d8000d44ce" /><Relationship Type="http://schemas.openxmlformats.org/officeDocument/2006/relationships/slide" Target="/ppt/slides/slide148.xml" Id="R4c638e71209847f9" /><Relationship Type="http://schemas.openxmlformats.org/officeDocument/2006/relationships/slide" Target="/ppt/slides/slide149.xml" Id="R16d44a2ba3d540b3" /><Relationship Type="http://schemas.openxmlformats.org/officeDocument/2006/relationships/slide" Target="/ppt/slides/slide150.xml" Id="R90aa9f34019146ad" /><Relationship Type="http://schemas.openxmlformats.org/officeDocument/2006/relationships/slide" Target="/ppt/slides/slide151.xml" Id="Rdf32a55c5eaa4653" /><Relationship Type="http://schemas.openxmlformats.org/officeDocument/2006/relationships/slide" Target="/ppt/slides/slide152.xml" Id="R16dcb947df5a4e55" /><Relationship Type="http://schemas.openxmlformats.org/officeDocument/2006/relationships/slide" Target="/ppt/slides/slide153.xml" Id="Rc8e1d06add0449e2" /><Relationship Type="http://schemas.openxmlformats.org/officeDocument/2006/relationships/slide" Target="/ppt/slides/slide154.xml" Id="Rb66b12d4f8c64162" /><Relationship Type="http://schemas.openxmlformats.org/officeDocument/2006/relationships/slide" Target="/ppt/slides/slide155.xml" Id="R73cb149dd02d43ae" /><Relationship Type="http://schemas.openxmlformats.org/officeDocument/2006/relationships/slide" Target="/ppt/slides/slide156.xml" Id="Re3defa56a7954bb4" /><Relationship Type="http://schemas.openxmlformats.org/officeDocument/2006/relationships/slide" Target="/ppt/slides/slide157.xml" Id="R775bfe5f313148d2" /><Relationship Type="http://schemas.openxmlformats.org/officeDocument/2006/relationships/slide" Target="/ppt/slides/slide158.xml" Id="R0611b762c71a4a42" /><Relationship Type="http://schemas.openxmlformats.org/officeDocument/2006/relationships/slide" Target="/ppt/slides/slide159.xml" Id="R5a49db9cfe194486" /><Relationship Type="http://schemas.openxmlformats.org/officeDocument/2006/relationships/slide" Target="/ppt/slides/slide160.xml" Id="R03fba9a8eea74ab3" /><Relationship Type="http://schemas.openxmlformats.org/officeDocument/2006/relationships/slide" Target="/ppt/slides/slide161.xml" Id="R0ebb85ab36b64a99" /><Relationship Type="http://schemas.openxmlformats.org/officeDocument/2006/relationships/slide" Target="/ppt/slides/slide162.xml" Id="R96452a045d854ce5" /><Relationship Type="http://schemas.openxmlformats.org/officeDocument/2006/relationships/slide" Target="/ppt/slides/slide163.xml" Id="R105cc41a92fe4de9" /><Relationship Type="http://schemas.openxmlformats.org/officeDocument/2006/relationships/slide" Target="/ppt/slides/slide164.xml" Id="R6e7c825941d54740" /><Relationship Type="http://schemas.openxmlformats.org/officeDocument/2006/relationships/slide" Target="/ppt/slides/slide165.xml" Id="R0c8cae416385419d" /><Relationship Type="http://schemas.openxmlformats.org/officeDocument/2006/relationships/slide" Target="/ppt/slides/slide166.xml" Id="R808e3404e28c46f8" /><Relationship Type="http://schemas.openxmlformats.org/officeDocument/2006/relationships/slide" Target="/ppt/slides/slide167.xml" Id="Ra568dcd411ef418b" /><Relationship Type="http://schemas.openxmlformats.org/officeDocument/2006/relationships/slide" Target="/ppt/slides/slide168.xml" Id="R4d934a6ab69c4e8b" /><Relationship Type="http://schemas.openxmlformats.org/officeDocument/2006/relationships/slide" Target="/ppt/slides/slide169.xml" Id="R94665c5eb64e455d" /><Relationship Type="http://schemas.openxmlformats.org/officeDocument/2006/relationships/slide" Target="/ppt/slides/slide170.xml" Id="R48ceba4bfd754189" /><Relationship Type="http://schemas.openxmlformats.org/officeDocument/2006/relationships/slide" Target="/ppt/slides/slide171.xml" Id="R5b76423481b74cdb" /><Relationship Type="http://schemas.openxmlformats.org/officeDocument/2006/relationships/slide" Target="/ppt/slides/slide172.xml" Id="R38f852378a914f9a" /><Relationship Type="http://schemas.openxmlformats.org/officeDocument/2006/relationships/slide" Target="/ppt/slides/slide173.xml" Id="Rf50b020082f64d74" /><Relationship Type="http://schemas.openxmlformats.org/officeDocument/2006/relationships/slide" Target="/ppt/slides/slide174.xml" Id="Rd9d9c4ef03354f49" /><Relationship Type="http://schemas.openxmlformats.org/officeDocument/2006/relationships/slide" Target="/ppt/slides/slide175.xml" Id="Re30341c9aa53427b" /><Relationship Type="http://schemas.openxmlformats.org/officeDocument/2006/relationships/slide" Target="/ppt/slides/slide176.xml" Id="R78a013fb422840bb" /><Relationship Type="http://schemas.openxmlformats.org/officeDocument/2006/relationships/slide" Target="/ppt/slides/slide177.xml" Id="R8e3dbf28c3934004" /><Relationship Type="http://schemas.openxmlformats.org/officeDocument/2006/relationships/slide" Target="/ppt/slides/slide178.xml" Id="R2e1989559a314517" /><Relationship Type="http://schemas.openxmlformats.org/officeDocument/2006/relationships/slide" Target="/ppt/slides/slide179.xml" Id="R9db3630a76d44146" /><Relationship Type="http://schemas.openxmlformats.org/officeDocument/2006/relationships/slide" Target="/ppt/slides/slide180.xml" Id="Rb8cc17cd77574aa0" /></Relationship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1dd48d8ec5244846" /></Relationships>
</file>

<file path=ppt/slideLayouts/_rels/slideLayout10.xml.rels>&#65279;<?xml version="1.0" encoding="utf-8"?><Relationships xmlns="http://schemas.openxmlformats.org/package/2006/relationships"><Relationship Type="http://schemas.openxmlformats.org/officeDocument/2006/relationships/slideMaster" Target="/ppt/slideMasters/slideMaster1.xml" Id="R20d23df018034af9" /></Relationships>
</file>

<file path=ppt/slideLayouts/_rels/slideLayout11.xml.rels>&#65279;<?xml version="1.0" encoding="utf-8"?><Relationships xmlns="http://schemas.openxmlformats.org/package/2006/relationships"><Relationship Type="http://schemas.openxmlformats.org/officeDocument/2006/relationships/slideMaster" Target="/ppt/slideMasters/slideMaster1.xml" Id="R248425ff92a1402a"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75837a5c77244ac4"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1e18d9147dfa4d8e"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ed85a04b4f8f43b5"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b9e5124e295d49e1"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75d0d6b4fd2a49c4"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7dae777af4e143f0"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90c2e881ab6c4895"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fead909c0f5a4d95"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02e0d1eea0d84237" /></Relationships>
</file>

<file path=ppt/slideLayouts/slideLayout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6" name="PlaceHolder 2"/>
          <p:cNvSpPr>
            <a:spLocks noGrp="1"/>
          </p:cNvSpPr>
          <p:nvPr>
            <p:ph type="body"/>
          </p:nvPr>
        </p:nvSpPr>
        <p:spPr>
          <a:xfrm>
            <a:off x="457200" y="1604520"/>
            <a:ext cx="3926160" cy="3976920"/>
          </a:xfrm>
          <a:prstGeom prst="rect">
            <a:avLst/>
          </a:prstGeom>
        </p:spPr>
        <p:txBody>
          <a:bodyPr wrap="none" lIns="0" tIns="0" rIns="0" bIns="0"/>
          <a:lstStyle/>
          <a:p>
            <a:endParaRPr/>
          </a:p>
        </p:txBody>
      </p:sp>
      <p:sp>
        <p:nvSpPr>
          <p:cNvPr id="17" name="PlaceHolder 3"/>
          <p:cNvSpPr>
            <a:spLocks noGrp="1"/>
          </p:cNvSpPr>
          <p:nvPr>
            <p:ph type="body"/>
          </p:nvPr>
        </p:nvSpPr>
        <p:spPr>
          <a:xfrm>
            <a:off x="4579920" y="1604520"/>
            <a:ext cx="3926160" cy="1896480"/>
          </a:xfrm>
          <a:prstGeom prst="rect">
            <a:avLst/>
          </a:prstGeom>
        </p:spPr>
        <p:txBody>
          <a:bodyPr wrap="none" lIns="0" tIns="0" rIns="0" bIns="0"/>
          <a:lstStyle/>
          <a:p>
            <a:endParaRPr/>
          </a:p>
        </p:txBody>
      </p:sp>
      <p:sp>
        <p:nvSpPr>
          <p:cNvPr id="18" name="PlaceHolder 4"/>
          <p:cNvSpPr>
            <a:spLocks noGrp="1"/>
          </p:cNvSpPr>
          <p:nvPr>
            <p:ph type="body"/>
          </p:nvPr>
        </p:nvSpPr>
        <p:spPr>
          <a:xfrm>
            <a:off x="4579920" y="3681360"/>
            <a:ext cx="3926160" cy="1896480"/>
          </a:xfrm>
          <a:prstGeom prst="rect">
            <a:avLst/>
          </a:prstGeom>
        </p:spPr>
        <p:txBody>
          <a:bodyPr wrap="none" lIns="0" tIns="0" rIns="0" bIns="0"/>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4" name="PlaceHolder 2"/>
          <p:cNvSpPr>
            <a:spLocks noGrp="1"/>
          </p:cNvSpPr>
          <p:nvPr>
            <p:ph type="body"/>
          </p:nvPr>
        </p:nvSpPr>
        <p:spPr>
          <a:xfrm>
            <a:off x="457200" y="1604520"/>
            <a:ext cx="8046360" cy="1896480"/>
          </a:xfrm>
          <a:prstGeom prst="rect">
            <a:avLst/>
          </a:prstGeom>
        </p:spPr>
        <p:txBody>
          <a:bodyPr wrap="none" lIns="0" tIns="0" rIns="0" bIns="0"/>
          <a:lstStyle/>
          <a:p>
            <a:endParaRPr/>
          </a:p>
        </p:txBody>
      </p:sp>
      <p:sp>
        <p:nvSpPr>
          <p:cNvPr id="25" name="PlaceHolder 3"/>
          <p:cNvSpPr>
            <a:spLocks noGrp="1"/>
          </p:cNvSpPr>
          <p:nvPr>
            <p:ph type="body"/>
          </p:nvPr>
        </p:nvSpPr>
        <p:spPr>
          <a:xfrm>
            <a:off x="457200" y="3681360"/>
            <a:ext cx="8046360" cy="189648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7" name="PlaceHolder 2"/>
          <p:cNvSpPr>
            <a:spLocks noGrp="1"/>
          </p:cNvSpPr>
          <p:nvPr>
            <p:ph type="body"/>
          </p:nvPr>
        </p:nvSpPr>
        <p:spPr>
          <a:xfrm>
            <a:off x="457200" y="1604520"/>
            <a:ext cx="3926160" cy="3976920"/>
          </a:xfrm>
          <a:prstGeom prst="rect">
            <a:avLst/>
          </a:prstGeom>
        </p:spPr>
        <p:txBody>
          <a:bodyPr wrap="none" lIns="0" tIns="0" rIns="0" bIns="0"/>
          <a:lstStyle/>
          <a:p>
            <a:endParaRPr/>
          </a:p>
        </p:txBody>
      </p:sp>
      <p:sp>
        <p:nvSpPr>
          <p:cNvPr id="8" name="PlaceHolder 3"/>
          <p:cNvSpPr>
            <a:spLocks noGrp="1"/>
          </p:cNvSpPr>
          <p:nvPr>
            <p:ph type="body"/>
          </p:nvPr>
        </p:nvSpPr>
        <p:spPr>
          <a:xfrm>
            <a:off x="4579920" y="1604520"/>
            <a:ext cx="3926160" cy="397692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0" name="PlaceHolder 2"/>
          <p:cNvSpPr>
            <a:spLocks noGrp="1"/>
          </p:cNvSpPr>
          <p:nvPr>
            <p:ph type="body"/>
          </p:nvPr>
        </p:nvSpPr>
        <p:spPr>
          <a:xfrm>
            <a:off x="457200" y="1604520"/>
            <a:ext cx="3926160" cy="1896480"/>
          </a:xfrm>
          <a:prstGeom prst="rect">
            <a:avLst/>
          </a:prstGeom>
        </p:spPr>
        <p:txBody>
          <a:bodyPr wrap="none" lIns="0" tIns="0" rIns="0" bIns="0"/>
          <a:lstStyle/>
          <a:p>
            <a:endParaRPr/>
          </a:p>
        </p:txBody>
      </p:sp>
      <p:sp>
        <p:nvSpPr>
          <p:cNvPr id="21" name="PlaceHolder 3"/>
          <p:cNvSpPr>
            <a:spLocks noGrp="1"/>
          </p:cNvSpPr>
          <p:nvPr>
            <p:ph type="body"/>
          </p:nvPr>
        </p:nvSpPr>
        <p:spPr>
          <a:xfrm>
            <a:off x="4579920" y="1604520"/>
            <a:ext cx="3926160" cy="1896480"/>
          </a:xfrm>
          <a:prstGeom prst="rect">
            <a:avLst/>
          </a:prstGeom>
        </p:spPr>
        <p:txBody>
          <a:bodyPr wrap="none" lIns="0" tIns="0" rIns="0" bIns="0"/>
          <a:lstStyle/>
          <a:p>
            <a:endParaRPr/>
          </a:p>
        </p:txBody>
      </p:sp>
      <p:sp>
        <p:nvSpPr>
          <p:cNvPr id="22" name="PlaceHolder 4"/>
          <p:cNvSpPr>
            <a:spLocks noGrp="1"/>
          </p:cNvSpPr>
          <p:nvPr>
            <p:ph type="body"/>
          </p:nvPr>
        </p:nvSpPr>
        <p:spPr>
          <a:xfrm>
            <a:off x="457200" y="3681360"/>
            <a:ext cx="8045640" cy="18964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5" name="PlaceHolder 2"/>
          <p:cNvSpPr>
            <a:spLocks noGrp="1"/>
          </p:cNvSpPr>
          <p:nvPr>
            <p:ph type="body"/>
          </p:nvPr>
        </p:nvSpPr>
        <p:spPr>
          <a:xfrm>
            <a:off x="457200" y="1604520"/>
            <a:ext cx="8046360" cy="397692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2" name="PlaceHolder 2"/>
          <p:cNvSpPr>
            <a:spLocks noGrp="1"/>
          </p:cNvSpPr>
          <p:nvPr>
            <p:ph type="body"/>
          </p:nvPr>
        </p:nvSpPr>
        <p:spPr>
          <a:xfrm>
            <a:off x="457200" y="1604520"/>
            <a:ext cx="3926160" cy="1896480"/>
          </a:xfrm>
          <a:prstGeom prst="rect">
            <a:avLst/>
          </a:prstGeom>
        </p:spPr>
        <p:txBody>
          <a:bodyPr wrap="none" lIns="0" tIns="0" rIns="0" bIns="0"/>
          <a:lstStyle/>
          <a:p>
            <a:endParaRPr/>
          </a:p>
        </p:txBody>
      </p:sp>
      <p:sp>
        <p:nvSpPr>
          <p:cNvPr id="13" name="PlaceHolder 3"/>
          <p:cNvSpPr>
            <a:spLocks noGrp="1"/>
          </p:cNvSpPr>
          <p:nvPr>
            <p:ph type="body"/>
          </p:nvPr>
        </p:nvSpPr>
        <p:spPr>
          <a:xfrm>
            <a:off x="457200" y="3681360"/>
            <a:ext cx="3926160" cy="1896480"/>
          </a:xfrm>
          <a:prstGeom prst="rect">
            <a:avLst/>
          </a:prstGeom>
        </p:spPr>
        <p:txBody>
          <a:bodyPr wrap="none" lIns="0" tIns="0" rIns="0" bIns="0"/>
          <a:lstStyle/>
          <a:p>
            <a:endParaRPr/>
          </a:p>
        </p:txBody>
      </p:sp>
      <p:sp>
        <p:nvSpPr>
          <p:cNvPr id="14" name="PlaceHolder 4"/>
          <p:cNvSpPr>
            <a:spLocks noGrp="1"/>
          </p:cNvSpPr>
          <p:nvPr>
            <p:ph type="body"/>
          </p:nvPr>
        </p:nvSpPr>
        <p:spPr>
          <a:xfrm>
            <a:off x="4579920" y="1604520"/>
            <a:ext cx="3926160" cy="397692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2" name="PlaceHolder 2"/>
          <p:cNvSpPr>
            <a:spLocks noGrp="1"/>
          </p:cNvSpPr>
          <p:nvPr>
            <p:ph type="body"/>
          </p:nvPr>
        </p:nvSpPr>
        <p:spPr>
          <a:xfrm>
            <a:off x="457200" y="1604520"/>
            <a:ext cx="3926160" cy="1896480"/>
          </a:xfrm>
          <a:prstGeom prst="rect">
            <a:avLst/>
          </a:prstGeom>
        </p:spPr>
        <p:txBody>
          <a:bodyPr wrap="none" lIns="0" tIns="0" rIns="0" bIns="0"/>
          <a:lstStyle/>
          <a:p>
            <a:endParaRPr/>
          </a:p>
        </p:txBody>
      </p:sp>
      <p:sp>
        <p:nvSpPr>
          <p:cNvPr id="33" name="PlaceHolder 3"/>
          <p:cNvSpPr>
            <a:spLocks noGrp="1"/>
          </p:cNvSpPr>
          <p:nvPr>
            <p:ph type="body"/>
          </p:nvPr>
        </p:nvSpPr>
        <p:spPr>
          <a:xfrm>
            <a:off x="4579920" y="1604520"/>
            <a:ext cx="3926160" cy="18964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 name="PlaceHolder 2"/>
          <p:cNvSpPr>
            <a:spLocks noGrp="1"/>
          </p:cNvSpPr>
          <p:nvPr>
            <p:ph type="subTitle"/>
          </p:nvPr>
        </p:nvSpPr>
        <p:spPr>
          <a:xfrm>
            <a:off x="457200" y="1604520"/>
            <a:ext cx="8046360" cy="397728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wrap="none" lIns="0" tIns="0" rIns="0" bIns="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7" name="PlaceHolder 2"/>
          <p:cNvSpPr>
            <a:spLocks noGrp="1"/>
          </p:cNvSpPr>
          <p:nvPr>
            <p:ph type="body"/>
          </p:nvPr>
        </p:nvSpPr>
        <p:spPr>
          <a:xfrm>
            <a:off x="457200" y="1604520"/>
            <a:ext cx="3926160" cy="1896480"/>
          </a:xfrm>
          <a:prstGeom prst="rect">
            <a:avLst/>
          </a:prstGeom>
        </p:spPr>
        <p:txBody>
          <a:bodyPr wrap="none" lIns="0" tIns="0" rIns="0" bIns="0"/>
          <a:lstStyle/>
          <a:p>
            <a:endParaRPr/>
          </a:p>
        </p:txBody>
      </p:sp>
      <p:sp>
        <p:nvSpPr>
          <p:cNvPr id="28" name="PlaceHolder 3"/>
          <p:cNvSpPr>
            <a:spLocks noGrp="1"/>
          </p:cNvSpPr>
          <p:nvPr>
            <p:ph type="body"/>
          </p:nvPr>
        </p:nvSpPr>
        <p:spPr>
          <a:xfrm>
            <a:off x="4579920" y="1604520"/>
            <a:ext cx="3926160" cy="1896480"/>
          </a:xfrm>
          <a:prstGeom prst="rect">
            <a:avLst/>
          </a:prstGeom>
        </p:spPr>
        <p:txBody>
          <a:bodyPr wrap="none" lIns="0" tIns="0" rIns="0" bIns="0"/>
          <a:lstStyle/>
          <a:p>
            <a:endParaRPr/>
          </a:p>
        </p:txBody>
      </p:sp>
      <p:sp>
        <p:nvSpPr>
          <p:cNvPr id="29" name="PlaceHolder 4"/>
          <p:cNvSpPr>
            <a:spLocks noGrp="1"/>
          </p:cNvSpPr>
          <p:nvPr>
            <p:ph type="body"/>
          </p:nvPr>
        </p:nvSpPr>
        <p:spPr>
          <a:xfrm>
            <a:off x="4579920" y="3681360"/>
            <a:ext cx="3926160" cy="1896480"/>
          </a:xfrm>
          <a:prstGeom prst="rect">
            <a:avLst/>
          </a:prstGeom>
        </p:spPr>
        <p:txBody>
          <a:bodyPr wrap="none" lIns="0" tIns="0" rIns="0" bIns="0"/>
          <a:lstStyle/>
          <a:p>
            <a:endParaRPr/>
          </a:p>
        </p:txBody>
      </p:sp>
      <p:sp>
        <p:nvSpPr>
          <p:cNvPr id="30" name="PlaceHolder 5"/>
          <p:cNvSpPr>
            <a:spLocks noGrp="1"/>
          </p:cNvSpPr>
          <p:nvPr>
            <p:ph type="body"/>
          </p:nvPr>
        </p:nvSpPr>
        <p:spPr>
          <a:xfrm>
            <a:off x="457200" y="3681360"/>
            <a:ext cx="3926160" cy="189648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slideMasters/theme/theme1.xml" Id="R8c101adf8016412b" /><Relationship Type="http://schemas.openxmlformats.org/officeDocument/2006/relationships/slideLayout" Target="/ppt/slideLayouts/slideLayout1.xml" Id="Rdb0c45aa893345f6" /><Relationship Type="http://schemas.openxmlformats.org/officeDocument/2006/relationships/slideLayout" Target="/ppt/slideLayouts/slideLayout2.xml" Id="R4bd73217cef84a27" /><Relationship Type="http://schemas.openxmlformats.org/officeDocument/2006/relationships/slideLayout" Target="/ppt/slideLayouts/slideLayout3.xml" Id="R2b881187b1be42be" /><Relationship Type="http://schemas.openxmlformats.org/officeDocument/2006/relationships/slideLayout" Target="/ppt/slideLayouts/slideLayout4.xml" Id="Rad71e720596a426d" /><Relationship Type="http://schemas.openxmlformats.org/officeDocument/2006/relationships/slideLayout" Target="/ppt/slideLayouts/slideLayout5.xml" Id="Rf176e2d9e5a34b4b" /><Relationship Type="http://schemas.openxmlformats.org/officeDocument/2006/relationships/slideLayout" Target="/ppt/slideLayouts/slideLayout6.xml" Id="R3efaaafff872455f" /><Relationship Type="http://schemas.openxmlformats.org/officeDocument/2006/relationships/slideLayout" Target="/ppt/slideLayouts/slideLayout7.xml" Id="Rca2add94440d4b6d" /><Relationship Type="http://schemas.openxmlformats.org/officeDocument/2006/relationships/slideLayout" Target="/ppt/slideLayouts/slideLayout8.xml" Id="R9c2f0e7a0f8a43be" /><Relationship Type="http://schemas.openxmlformats.org/officeDocument/2006/relationships/slideLayout" Target="/ppt/slideLayouts/slideLayout9.xml" Id="R808b500f0a314d8e" /><Relationship Type="http://schemas.openxmlformats.org/officeDocument/2006/relationships/slideLayout" Target="/ppt/slideLayouts/slideLayout10.xml" Id="R308544826a794c78" /><Relationship Type="http://schemas.openxmlformats.org/officeDocument/2006/relationships/slideLayout" Target="/ppt/slideLayouts/slideLayout11.xml" Id="R977b97e58a3c4572" /><Relationship Type="http://schemas.openxmlformats.org/officeDocument/2006/relationships/slideLayout" Target="/ppt/slideLayouts/slideLayout12.xml" Id="R6d67977833004088"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wrap="none" lIns="0" tIns="0" rIns="0" bIns="0" anchor="ctr"/>
          <a:lstStyle/>
          <a:p>
            <a:r>
              <a:rPr lang="en-US"/>
              <a:t>Click to edit the title text format</a:t>
            </a:r>
            <a:endParaRPr/>
          </a:p>
        </p:txBody>
      </p:sp>
      <p:sp>
        <p:nvSpPr>
          <p:cNvPr id="3" name="PlaceHolder 2"/>
          <p:cNvSpPr>
            <a:spLocks noGrp="1"/>
          </p:cNvSpPr>
          <p:nvPr>
            <p:ph type="body"/>
          </p:nvPr>
        </p:nvSpPr>
        <p:spPr>
          <a:xfrm>
            <a:off x="457200" y="1604520"/>
            <a:ext cx="8046360" cy="397692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54" r:id="R3efaaafff872455f"/>
    <p:sldLayoutId id="2147483653" r:id="Rf176e2d9e5a34b4b"/>
    <p:sldLayoutId id="2147483650" r:id="R4bd73217cef84a27"/>
    <p:sldLayoutId id="2147483659" r:id="R977b97e58a3c4572"/>
    <p:sldLayoutId id="2147483657" r:id="R808b500f0a314d8e"/>
    <p:sldLayoutId id="2147483655" r:id="Rca2add94440d4b6d"/>
    <p:sldLayoutId id="2147483651" r:id="R2b881187b1be42be"/>
    <p:sldLayoutId id="2147483649" r:id="Rdb0c45aa893345f6"/>
    <p:sldLayoutId id="2147483660" r:id="R6d67977833004088"/>
    <p:sldLayoutId id="2147483658" r:id="R308544826a794c78"/>
    <p:sldLayoutId id="2147483656" r:id="R9c2f0e7a0f8a43be"/>
    <p:sldLayoutId id="2147483652" r:id="Rad71e720596a426d"/>
  </p:sldLayoutIdLst>
  <p:txStyles>
    <p:titleStyle/>
    <p:bodyStyle/>
    <p:otherStyle/>
  </p:txStyles>
</p:sldMaster>
</file>

<file path=ppt/slideMasters/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slides/_rels/slide1.xml.rels>&#65279;<?xml version="1.0" encoding="utf-8"?><Relationships xmlns="http://schemas.openxmlformats.org/package/2006/relationships"><Relationship Type="http://schemas.openxmlformats.org/officeDocument/2006/relationships/slideLayout" Target="/ppt/slideLayouts/slideLayout6.xml" Id="R1811a34216bd4678" /></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d8a84cfdad874f3b" /></Relationships>
</file>

<file path=ppt/slides/_rels/slide100.xml.rels>&#65279;<?xml version="1.0" encoding="utf-8"?><Relationships xmlns="http://schemas.openxmlformats.org/package/2006/relationships"><Relationship Type="http://schemas.openxmlformats.org/officeDocument/2006/relationships/slideLayout" Target="/ppt/slideLayouts/slideLayout6.xml" Id="R6a784c2b1cba45b9" /></Relationships>
</file>

<file path=ppt/slides/_rels/slide101.xml.rels>&#65279;<?xml version="1.0" encoding="utf-8"?><Relationships xmlns="http://schemas.openxmlformats.org/package/2006/relationships"><Relationship Type="http://schemas.openxmlformats.org/officeDocument/2006/relationships/slideLayout" Target="/ppt/slideLayouts/slideLayout6.xml" Id="R37171f44b5c741cc" /></Relationships>
</file>

<file path=ppt/slides/_rels/slide102.xml.rels>&#65279;<?xml version="1.0" encoding="utf-8"?><Relationships xmlns="http://schemas.openxmlformats.org/package/2006/relationships"><Relationship Type="http://schemas.openxmlformats.org/officeDocument/2006/relationships/slideLayout" Target="/ppt/slideLayouts/slideLayout6.xml" Id="Rde90d7752bb9484c" /></Relationships>
</file>

<file path=ppt/slides/_rels/slide103.xml.rels>&#65279;<?xml version="1.0" encoding="utf-8"?><Relationships xmlns="http://schemas.openxmlformats.org/package/2006/relationships"><Relationship Type="http://schemas.openxmlformats.org/officeDocument/2006/relationships/image" Target="/ppt/media/image31.bin" Id="R9e028f71bfbc4886" /><Relationship Type="http://schemas.openxmlformats.org/officeDocument/2006/relationships/slideLayout" Target="/ppt/slideLayouts/slideLayout6.xml" Id="R252435dc9a2147d8" /></Relationships>
</file>

<file path=ppt/slides/_rels/slide104.xml.rels>&#65279;<?xml version="1.0" encoding="utf-8"?><Relationships xmlns="http://schemas.openxmlformats.org/package/2006/relationships"><Relationship Type="http://schemas.openxmlformats.org/officeDocument/2006/relationships/slideLayout" Target="/ppt/slideLayouts/slideLayout6.xml" Id="Rdda1b1d7e8914a91" /></Relationships>
</file>

<file path=ppt/slides/_rels/slide105.xml.rels>&#65279;<?xml version="1.0" encoding="utf-8"?><Relationships xmlns="http://schemas.openxmlformats.org/package/2006/relationships"><Relationship Type="http://schemas.openxmlformats.org/officeDocument/2006/relationships/slideLayout" Target="/ppt/slideLayouts/slideLayout6.xml" Id="R8d8c1043a4104965" /></Relationships>
</file>

<file path=ppt/slides/_rels/slide106.xml.rels>&#65279;<?xml version="1.0" encoding="utf-8"?><Relationships xmlns="http://schemas.openxmlformats.org/package/2006/relationships"><Relationship Type="http://schemas.openxmlformats.org/officeDocument/2006/relationships/slideLayout" Target="/ppt/slideLayouts/slideLayout6.xml" Id="Ra4e57609fd654830" /></Relationships>
</file>

<file path=ppt/slides/_rels/slide107.xml.rels>&#65279;<?xml version="1.0" encoding="utf-8"?><Relationships xmlns="http://schemas.openxmlformats.org/package/2006/relationships"><Relationship Type="http://schemas.openxmlformats.org/officeDocument/2006/relationships/slideLayout" Target="/ppt/slideLayouts/slideLayout9.xml" Id="R15a168ee5ba542bc" /></Relationships>
</file>

<file path=ppt/slides/_rels/slide108.xml.rels>&#65279;<?xml version="1.0" encoding="utf-8"?><Relationships xmlns="http://schemas.openxmlformats.org/package/2006/relationships"><Relationship Type="http://schemas.openxmlformats.org/officeDocument/2006/relationships/slideLayout" Target="/ppt/slideLayouts/slideLayout6.xml" Id="Rea1b2ceabb4445de" /></Relationships>
</file>

<file path=ppt/slides/_rels/slide109.xml.rels>&#65279;<?xml version="1.0" encoding="utf-8"?><Relationships xmlns="http://schemas.openxmlformats.org/package/2006/relationships"><Relationship Type="http://schemas.openxmlformats.org/officeDocument/2006/relationships/slideLayout" Target="/ppt/slideLayouts/slideLayout9.xml" Id="Racc4d56834644470"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48505d4a7d174722" /></Relationships>
</file>

<file path=ppt/slides/_rels/slide110.xml.rels>&#65279;<?xml version="1.0" encoding="utf-8"?><Relationships xmlns="http://schemas.openxmlformats.org/package/2006/relationships"><Relationship Type="http://schemas.openxmlformats.org/officeDocument/2006/relationships/slideLayout" Target="/ppt/slideLayouts/slideLayout5.xml" Id="Rb2eb7a481d5646fc" /></Relationships>
</file>

<file path=ppt/slides/_rels/slide111.xml.rels>&#65279;<?xml version="1.0" encoding="utf-8"?><Relationships xmlns="http://schemas.openxmlformats.org/package/2006/relationships"><Relationship Type="http://schemas.openxmlformats.org/officeDocument/2006/relationships/slideLayout" Target="/ppt/slideLayouts/slideLayout6.xml" Id="R34bc024d051b48b3" /></Relationships>
</file>

<file path=ppt/slides/_rels/slide112.xml.rels>&#65279;<?xml version="1.0" encoding="utf-8"?><Relationships xmlns="http://schemas.openxmlformats.org/package/2006/relationships"><Relationship Type="http://schemas.openxmlformats.org/officeDocument/2006/relationships/slideLayout" Target="/ppt/slideLayouts/slideLayout6.xml" Id="R2ab84dcd0e4e46e6" /></Relationships>
</file>

<file path=ppt/slides/_rels/slide113.xml.rels>&#65279;<?xml version="1.0" encoding="utf-8"?><Relationships xmlns="http://schemas.openxmlformats.org/package/2006/relationships"><Relationship Type="http://schemas.openxmlformats.org/officeDocument/2006/relationships/slideLayout" Target="/ppt/slideLayouts/slideLayout6.xml" Id="R536c804a9365413b" /></Relationships>
</file>

<file path=ppt/slides/_rels/slide114.xml.rels>&#65279;<?xml version="1.0" encoding="utf-8"?><Relationships xmlns="http://schemas.openxmlformats.org/package/2006/relationships"><Relationship Type="http://schemas.openxmlformats.org/officeDocument/2006/relationships/slideLayout" Target="/ppt/slideLayouts/slideLayout6.xml" Id="R6119a64c6051475b" /></Relationships>
</file>

<file path=ppt/slides/_rels/slide115.xml.rels>&#65279;<?xml version="1.0" encoding="utf-8"?><Relationships xmlns="http://schemas.openxmlformats.org/package/2006/relationships"><Relationship Type="http://schemas.openxmlformats.org/officeDocument/2006/relationships/slideLayout" Target="/ppt/slideLayouts/slideLayout6.xml" Id="R49bcc66221e545dc" /></Relationships>
</file>

<file path=ppt/slides/_rels/slide116.xml.rels>&#65279;<?xml version="1.0" encoding="utf-8"?><Relationships xmlns="http://schemas.openxmlformats.org/package/2006/relationships"><Relationship Type="http://schemas.openxmlformats.org/officeDocument/2006/relationships/image" Target="/ppt/media/image32.bin" Id="R6ae3f2e8f45e4e38" /><Relationship Type="http://schemas.openxmlformats.org/officeDocument/2006/relationships/slideLayout" Target="/ppt/slideLayouts/slideLayout6.xml" Id="R314f4bc047a94e13" /></Relationships>
</file>

<file path=ppt/slides/_rels/slide117.xml.rels>&#65279;<?xml version="1.0" encoding="utf-8"?><Relationships xmlns="http://schemas.openxmlformats.org/package/2006/relationships"><Relationship Type="http://schemas.openxmlformats.org/officeDocument/2006/relationships/slideLayout" Target="/ppt/slideLayouts/slideLayout5.xml" Id="R5a6af6df1f7d4157" /></Relationships>
</file>

<file path=ppt/slides/_rels/slide118.xml.rels>&#65279;<?xml version="1.0" encoding="utf-8"?><Relationships xmlns="http://schemas.openxmlformats.org/package/2006/relationships"><Relationship Type="http://schemas.openxmlformats.org/officeDocument/2006/relationships/slideLayout" Target="/ppt/slideLayouts/slideLayout5.xml" Id="R4c5d4debf62d4dd5" /></Relationships>
</file>

<file path=ppt/slides/_rels/slide119.xml.rels>&#65279;<?xml version="1.0" encoding="utf-8"?><Relationships xmlns="http://schemas.openxmlformats.org/package/2006/relationships"><Relationship Type="http://schemas.openxmlformats.org/officeDocument/2006/relationships/slideLayout" Target="/ppt/slideLayouts/slideLayout5.xml" Id="Read5d935412c4920" /></Relationships>
</file>

<file path=ppt/slides/_rels/slide12.xml.rels>&#65279;<?xml version="1.0" encoding="utf-8"?><Relationships xmlns="http://schemas.openxmlformats.org/package/2006/relationships"><Relationship Type="http://schemas.openxmlformats.org/officeDocument/2006/relationships/slideLayout" Target="/ppt/slideLayouts/slideLayout6.xml" Id="R6402d2ba0d454271" /></Relationships>
</file>

<file path=ppt/slides/_rels/slide120.xml.rels>&#65279;<?xml version="1.0" encoding="utf-8"?><Relationships xmlns="http://schemas.openxmlformats.org/package/2006/relationships"><Relationship Type="http://schemas.openxmlformats.org/officeDocument/2006/relationships/slideLayout" Target="/ppt/slideLayouts/slideLayout5.xml" Id="R6183d0c697d84789" /></Relationships>
</file>

<file path=ppt/slides/_rels/slide121.xml.rels>&#65279;<?xml version="1.0" encoding="utf-8"?><Relationships xmlns="http://schemas.openxmlformats.org/package/2006/relationships"><Relationship Type="http://schemas.openxmlformats.org/officeDocument/2006/relationships/slideLayout" Target="/ppt/slideLayouts/slideLayout6.xml" Id="Rf5c351f77b0e464d" /></Relationships>
</file>

<file path=ppt/slides/_rels/slide122.xml.rels>&#65279;<?xml version="1.0" encoding="utf-8"?><Relationships xmlns="http://schemas.openxmlformats.org/package/2006/relationships"><Relationship Type="http://schemas.openxmlformats.org/officeDocument/2006/relationships/slideLayout" Target="/ppt/slideLayouts/slideLayout6.xml" Id="R6bf34a03a83742e8" /></Relationships>
</file>

<file path=ppt/slides/_rels/slide123.xml.rels>&#65279;<?xml version="1.0" encoding="utf-8"?><Relationships xmlns="http://schemas.openxmlformats.org/package/2006/relationships"><Relationship Type="http://schemas.openxmlformats.org/officeDocument/2006/relationships/slideLayout" Target="/ppt/slideLayouts/slideLayout6.xml" Id="R863bf081c71043a8" /></Relationships>
</file>

<file path=ppt/slides/_rels/slide124.xml.rels>&#65279;<?xml version="1.0" encoding="utf-8"?><Relationships xmlns="http://schemas.openxmlformats.org/package/2006/relationships"><Relationship Type="http://schemas.openxmlformats.org/officeDocument/2006/relationships/slideLayout" Target="/ppt/slideLayouts/slideLayout6.xml" Id="R8d17a0816c2641f2" /></Relationships>
</file>

<file path=ppt/slides/_rels/slide125.xml.rels>&#65279;<?xml version="1.0" encoding="utf-8"?><Relationships xmlns="http://schemas.openxmlformats.org/package/2006/relationships"><Relationship Type="http://schemas.openxmlformats.org/officeDocument/2006/relationships/slideLayout" Target="/ppt/slideLayouts/slideLayout5.xml" Id="Re464c6797f3f4dad" /></Relationships>
</file>

<file path=ppt/slides/_rels/slide126.xml.rels>&#65279;<?xml version="1.0" encoding="utf-8"?><Relationships xmlns="http://schemas.openxmlformats.org/package/2006/relationships"><Relationship Type="http://schemas.openxmlformats.org/officeDocument/2006/relationships/slideLayout" Target="/ppt/slideLayouts/slideLayout6.xml" Id="Ra9f4a45da07f4ad8" /></Relationships>
</file>

<file path=ppt/slides/_rels/slide127.xml.rels>&#65279;<?xml version="1.0" encoding="utf-8"?><Relationships xmlns="http://schemas.openxmlformats.org/package/2006/relationships"><Relationship Type="http://schemas.openxmlformats.org/officeDocument/2006/relationships/slideLayout" Target="/ppt/slideLayouts/slideLayout6.xml" Id="R28e0374ce5e74428" /></Relationships>
</file>

<file path=ppt/slides/_rels/slide128.xml.rels>&#65279;<?xml version="1.0" encoding="utf-8"?><Relationships xmlns="http://schemas.openxmlformats.org/package/2006/relationships"><Relationship Type="http://schemas.openxmlformats.org/officeDocument/2006/relationships/slideLayout" Target="/ppt/slideLayouts/slideLayout6.xml" Id="R1b2a07155601409f" /></Relationships>
</file>

<file path=ppt/slides/_rels/slide129.xml.rels>&#65279;<?xml version="1.0" encoding="utf-8"?><Relationships xmlns="http://schemas.openxmlformats.org/package/2006/relationships"><Relationship Type="http://schemas.openxmlformats.org/officeDocument/2006/relationships/slideLayout" Target="/ppt/slideLayouts/slideLayout6.xml" Id="Rca3b1a450e3043b5" /></Relationships>
</file>

<file path=ppt/slides/_rels/slide13.xml.rels>&#65279;<?xml version="1.0" encoding="utf-8"?><Relationships xmlns="http://schemas.openxmlformats.org/package/2006/relationships"><Relationship Type="http://schemas.openxmlformats.org/officeDocument/2006/relationships/slideLayout" Target="/ppt/slideLayouts/slideLayout6.xml" Id="R2ce80cccdd7a4939" /></Relationships>
</file>

<file path=ppt/slides/_rels/slide130.xml.rels>&#65279;<?xml version="1.0" encoding="utf-8"?><Relationships xmlns="http://schemas.openxmlformats.org/package/2006/relationships"><Relationship Type="http://schemas.openxmlformats.org/officeDocument/2006/relationships/slideLayout" Target="/ppt/slideLayouts/slideLayout6.xml" Id="R58aa6af37f244fcb" /></Relationships>
</file>

<file path=ppt/slides/_rels/slide131.xml.rels>&#65279;<?xml version="1.0" encoding="utf-8"?><Relationships xmlns="http://schemas.openxmlformats.org/package/2006/relationships"><Relationship Type="http://schemas.openxmlformats.org/officeDocument/2006/relationships/slideLayout" Target="/ppt/slideLayouts/slideLayout6.xml" Id="R3bb2bbf35ef44965" /></Relationships>
</file>

<file path=ppt/slides/_rels/slide132.xml.rels>&#65279;<?xml version="1.0" encoding="utf-8"?><Relationships xmlns="http://schemas.openxmlformats.org/package/2006/relationships"><Relationship Type="http://schemas.openxmlformats.org/officeDocument/2006/relationships/slideLayout" Target="/ppt/slideLayouts/slideLayout5.xml" Id="Rac239e780d984642" /></Relationships>
</file>

<file path=ppt/slides/_rels/slide133.xml.rels>&#65279;<?xml version="1.0" encoding="utf-8"?><Relationships xmlns="http://schemas.openxmlformats.org/package/2006/relationships"><Relationship Type="http://schemas.openxmlformats.org/officeDocument/2006/relationships/slideLayout" Target="/ppt/slideLayouts/slideLayout5.xml" Id="R33b3676267b240df" /></Relationships>
</file>

<file path=ppt/slides/_rels/slide134.xml.rels>&#65279;<?xml version="1.0" encoding="utf-8"?><Relationships xmlns="http://schemas.openxmlformats.org/package/2006/relationships"><Relationship Type="http://schemas.openxmlformats.org/officeDocument/2006/relationships/slideLayout" Target="/ppt/slideLayouts/slideLayout5.xml" Id="R859d1bed40af4b0d" /></Relationships>
</file>

<file path=ppt/slides/_rels/slide135.xml.rels>&#65279;<?xml version="1.0" encoding="utf-8"?><Relationships xmlns="http://schemas.openxmlformats.org/package/2006/relationships"><Relationship Type="http://schemas.openxmlformats.org/officeDocument/2006/relationships/slideLayout" Target="/ppt/slideLayouts/slideLayout6.xml" Id="R29cb0528ba824abf" /></Relationships>
</file>

<file path=ppt/slides/_rels/slide136.xml.rels>&#65279;<?xml version="1.0" encoding="utf-8"?><Relationships xmlns="http://schemas.openxmlformats.org/package/2006/relationships"><Relationship Type="http://schemas.openxmlformats.org/officeDocument/2006/relationships/slideLayout" Target="/ppt/slideLayouts/slideLayout5.xml" Id="R990ca9ac4d164e59" /></Relationships>
</file>

<file path=ppt/slides/_rels/slide137.xml.rels>&#65279;<?xml version="1.0" encoding="utf-8"?><Relationships xmlns="http://schemas.openxmlformats.org/package/2006/relationships"><Relationship Type="http://schemas.openxmlformats.org/officeDocument/2006/relationships/slideLayout" Target="/ppt/slideLayouts/slideLayout5.xml" Id="R6689fe9af3e74a0e" /></Relationships>
</file>

<file path=ppt/slides/_rels/slide138.xml.rels>&#65279;<?xml version="1.0" encoding="utf-8"?><Relationships xmlns="http://schemas.openxmlformats.org/package/2006/relationships"><Relationship Type="http://schemas.openxmlformats.org/officeDocument/2006/relationships/slideLayout" Target="/ppt/slideLayouts/slideLayout6.xml" Id="Rff407c473dec4920" /></Relationships>
</file>

<file path=ppt/slides/_rels/slide139.xml.rels>&#65279;<?xml version="1.0" encoding="utf-8"?><Relationships xmlns="http://schemas.openxmlformats.org/package/2006/relationships"><Relationship Type="http://schemas.openxmlformats.org/officeDocument/2006/relationships/slideLayout" Target="/ppt/slideLayouts/slideLayout5.xml" Id="R1dc2607955c3435d" /></Relationships>
</file>

<file path=ppt/slides/_rels/slide14.xml.rels>&#65279;<?xml version="1.0" encoding="utf-8"?><Relationships xmlns="http://schemas.openxmlformats.org/package/2006/relationships"><Relationship Type="http://schemas.openxmlformats.org/officeDocument/2006/relationships/slideLayout" Target="/ppt/slideLayouts/slideLayout6.xml" Id="Rf2fc6441173745da" /></Relationships>
</file>

<file path=ppt/slides/_rels/slide140.xml.rels>&#65279;<?xml version="1.0" encoding="utf-8"?><Relationships xmlns="http://schemas.openxmlformats.org/package/2006/relationships"><Relationship Type="http://schemas.openxmlformats.org/officeDocument/2006/relationships/slideLayout" Target="/ppt/slideLayouts/slideLayout5.xml" Id="R1200c4453a8c4648" /></Relationships>
</file>

<file path=ppt/slides/_rels/slide141.xml.rels>&#65279;<?xml version="1.0" encoding="utf-8"?><Relationships xmlns="http://schemas.openxmlformats.org/package/2006/relationships"><Relationship Type="http://schemas.openxmlformats.org/officeDocument/2006/relationships/slideLayout" Target="/ppt/slideLayouts/slideLayout5.xml" Id="R98ac66c8e2e7452d" /></Relationships>
</file>

<file path=ppt/slides/_rels/slide142.xml.rels>&#65279;<?xml version="1.0" encoding="utf-8"?><Relationships xmlns="http://schemas.openxmlformats.org/package/2006/relationships"><Relationship Type="http://schemas.openxmlformats.org/officeDocument/2006/relationships/slideLayout" Target="/ppt/slideLayouts/slideLayout6.xml" Id="R70b2f4844b7b44a7" /></Relationships>
</file>

<file path=ppt/slides/_rels/slide143.xml.rels>&#65279;<?xml version="1.0" encoding="utf-8"?><Relationships xmlns="http://schemas.openxmlformats.org/package/2006/relationships"><Relationship Type="http://schemas.openxmlformats.org/officeDocument/2006/relationships/slideLayout" Target="/ppt/slideLayouts/slideLayout5.xml" Id="Ra6a82dcd3785496e" /></Relationships>
</file>

<file path=ppt/slides/_rels/slide144.xml.rels>&#65279;<?xml version="1.0" encoding="utf-8"?><Relationships xmlns="http://schemas.openxmlformats.org/package/2006/relationships"><Relationship Type="http://schemas.openxmlformats.org/officeDocument/2006/relationships/slideLayout" Target="/ppt/slideLayouts/slideLayout6.xml" Id="Rf1b2e975b68c4a9d" /></Relationships>
</file>

<file path=ppt/slides/_rels/slide145.xml.rels>&#65279;<?xml version="1.0" encoding="utf-8"?><Relationships xmlns="http://schemas.openxmlformats.org/package/2006/relationships"><Relationship Type="http://schemas.openxmlformats.org/officeDocument/2006/relationships/slideLayout" Target="/ppt/slideLayouts/slideLayout6.xml" Id="R8a6ed33724ab4243" /></Relationships>
</file>

<file path=ppt/slides/_rels/slide146.xml.rels>&#65279;<?xml version="1.0" encoding="utf-8"?><Relationships xmlns="http://schemas.openxmlformats.org/package/2006/relationships"><Relationship Type="http://schemas.openxmlformats.org/officeDocument/2006/relationships/slideLayout" Target="/ppt/slideLayouts/slideLayout5.xml" Id="R6e1d7b5890684915" /></Relationships>
</file>

<file path=ppt/slides/_rels/slide147.xml.rels>&#65279;<?xml version="1.0" encoding="utf-8"?><Relationships xmlns="http://schemas.openxmlformats.org/package/2006/relationships"><Relationship Type="http://schemas.openxmlformats.org/officeDocument/2006/relationships/slideLayout" Target="/ppt/slideLayouts/slideLayout5.xml" Id="R7de44415f841451a" /></Relationships>
</file>

<file path=ppt/slides/_rels/slide148.xml.rels>&#65279;<?xml version="1.0" encoding="utf-8"?><Relationships xmlns="http://schemas.openxmlformats.org/package/2006/relationships"><Relationship Type="http://schemas.openxmlformats.org/officeDocument/2006/relationships/slideLayout" Target="/ppt/slideLayouts/slideLayout6.xml" Id="R3c9529dcd89d41fb" /></Relationships>
</file>

<file path=ppt/slides/_rels/slide149.xml.rels>&#65279;<?xml version="1.0" encoding="utf-8"?><Relationships xmlns="http://schemas.openxmlformats.org/package/2006/relationships"><Relationship Type="http://schemas.openxmlformats.org/officeDocument/2006/relationships/image" Target="/ppt/media/image33.bin" Id="R4b700399cefa4dbd" /><Relationship Type="http://schemas.openxmlformats.org/officeDocument/2006/relationships/slideLayout" Target="/ppt/slideLayouts/slideLayout6.xml" Id="R971f071fe0504d43" /></Relationships>
</file>

<file path=ppt/slides/_rels/slide15.xml.rels>&#65279;<?xml version="1.0" encoding="utf-8"?><Relationships xmlns="http://schemas.openxmlformats.org/package/2006/relationships"><Relationship Type="http://schemas.openxmlformats.org/officeDocument/2006/relationships/slideLayout" Target="/ppt/slideLayouts/slideLayout6.xml" Id="R269e064171cc4ac3" /></Relationships>
</file>

<file path=ppt/slides/_rels/slide150.xml.rels>&#65279;<?xml version="1.0" encoding="utf-8"?><Relationships xmlns="http://schemas.openxmlformats.org/package/2006/relationships"><Relationship Type="http://schemas.openxmlformats.org/officeDocument/2006/relationships/image" Target="/ppt/media/image34.bin" Id="R4255e58577a84f86" /><Relationship Type="http://schemas.openxmlformats.org/officeDocument/2006/relationships/slideLayout" Target="/ppt/slideLayouts/slideLayout6.xml" Id="R40714de4484e4fea" /></Relationships>
</file>

<file path=ppt/slides/_rels/slide151.xml.rels>&#65279;<?xml version="1.0" encoding="utf-8"?><Relationships xmlns="http://schemas.openxmlformats.org/package/2006/relationships"><Relationship Type="http://schemas.openxmlformats.org/officeDocument/2006/relationships/image" Target="/ppt/media/image35.bin" Id="R5ec225a785254e53" /><Relationship Type="http://schemas.openxmlformats.org/officeDocument/2006/relationships/slideLayout" Target="/ppt/slideLayouts/slideLayout6.xml" Id="R48574e910e224fa4" /></Relationships>
</file>

<file path=ppt/slides/_rels/slide152.xml.rels>&#65279;<?xml version="1.0" encoding="utf-8"?><Relationships xmlns="http://schemas.openxmlformats.org/package/2006/relationships"><Relationship Type="http://schemas.openxmlformats.org/officeDocument/2006/relationships/image" Target="/ppt/media/image36.bin" Id="R58515e72353842ff" /><Relationship Type="http://schemas.openxmlformats.org/officeDocument/2006/relationships/slideLayout" Target="/ppt/slideLayouts/slideLayout6.xml" Id="R92fc16681878432d" /></Relationships>
</file>

<file path=ppt/slides/_rels/slide153.xml.rels>&#65279;<?xml version="1.0" encoding="utf-8"?><Relationships xmlns="http://schemas.openxmlformats.org/package/2006/relationships"><Relationship Type="http://schemas.openxmlformats.org/officeDocument/2006/relationships/image" Target="/ppt/media/image37.bin" Id="R5dd18aaa0d334754" /><Relationship Type="http://schemas.openxmlformats.org/officeDocument/2006/relationships/slideLayout" Target="/ppt/slideLayouts/slideLayout6.xml" Id="R0e1cc8954dfa4c79" /></Relationships>
</file>

<file path=ppt/slides/_rels/slide154.xml.rels>&#65279;<?xml version="1.0" encoding="utf-8"?><Relationships xmlns="http://schemas.openxmlformats.org/package/2006/relationships"><Relationship Type="http://schemas.openxmlformats.org/officeDocument/2006/relationships/image" Target="/ppt/media/image38.bin" Id="Rea3fd6a17f404830" /><Relationship Type="http://schemas.openxmlformats.org/officeDocument/2006/relationships/slideLayout" Target="/ppt/slideLayouts/slideLayout6.xml" Id="R5f0ca4e7cca24495" /></Relationships>
</file>

<file path=ppt/slides/_rels/slide155.xml.rels>&#65279;<?xml version="1.0" encoding="utf-8"?><Relationships xmlns="http://schemas.openxmlformats.org/package/2006/relationships"><Relationship Type="http://schemas.openxmlformats.org/officeDocument/2006/relationships/image" Target="/ppt/media/image39.bin" Id="Redde0492e12f4939" /><Relationship Type="http://schemas.openxmlformats.org/officeDocument/2006/relationships/slideLayout" Target="/ppt/slideLayouts/slideLayout6.xml" Id="Rde935f1804b04c87" /></Relationships>
</file>

<file path=ppt/slides/_rels/slide156.xml.rels>&#65279;<?xml version="1.0" encoding="utf-8"?><Relationships xmlns="http://schemas.openxmlformats.org/package/2006/relationships"><Relationship Type="http://schemas.openxmlformats.org/officeDocument/2006/relationships/image" Target="/ppt/media/image40.bin" Id="Ra43b14769f964dfc" /><Relationship Type="http://schemas.openxmlformats.org/officeDocument/2006/relationships/slideLayout" Target="/ppt/slideLayouts/slideLayout6.xml" Id="Rd6823087c7c748f9" /></Relationships>
</file>

<file path=ppt/slides/_rels/slide157.xml.rels>&#65279;<?xml version="1.0" encoding="utf-8"?><Relationships xmlns="http://schemas.openxmlformats.org/package/2006/relationships"><Relationship Type="http://schemas.openxmlformats.org/officeDocument/2006/relationships/image" Target="/ppt/media/image41.bin" Id="R638ec67417cf48ce" /><Relationship Type="http://schemas.openxmlformats.org/officeDocument/2006/relationships/slideLayout" Target="/ppt/slideLayouts/slideLayout6.xml" Id="Rdbf187eb67d74034" /></Relationships>
</file>

<file path=ppt/slides/_rels/slide158.xml.rels>&#65279;<?xml version="1.0" encoding="utf-8"?><Relationships xmlns="http://schemas.openxmlformats.org/package/2006/relationships"><Relationship Type="http://schemas.openxmlformats.org/officeDocument/2006/relationships/image" Target="/ppt/media/image42.bin" Id="R18c6615a14394856" /><Relationship Type="http://schemas.openxmlformats.org/officeDocument/2006/relationships/slideLayout" Target="/ppt/slideLayouts/slideLayout6.xml" Id="R83bbcce4919a4aec" /></Relationships>
</file>

<file path=ppt/slides/_rels/slide159.xml.rels>&#65279;<?xml version="1.0" encoding="utf-8"?><Relationships xmlns="http://schemas.openxmlformats.org/package/2006/relationships"><Relationship Type="http://schemas.openxmlformats.org/officeDocument/2006/relationships/slideLayout" Target="/ppt/slideLayouts/slideLayout6.xml" Id="R6cd3767a44404687" /></Relationships>
</file>

<file path=ppt/slides/_rels/slide16.xml.rels>&#65279;<?xml version="1.0" encoding="utf-8"?><Relationships xmlns="http://schemas.openxmlformats.org/package/2006/relationships"><Relationship Type="http://schemas.openxmlformats.org/officeDocument/2006/relationships/image" Target="/ppt/media/image.bin" Id="Rbed646dab412482e" /><Relationship Type="http://schemas.openxmlformats.org/officeDocument/2006/relationships/slideLayout" Target="/ppt/slideLayouts/slideLayout6.xml" Id="Rb38e88b5bdaa4812" /></Relationships>
</file>

<file path=ppt/slides/_rels/slide160.xml.rels>&#65279;<?xml version="1.0" encoding="utf-8"?><Relationships xmlns="http://schemas.openxmlformats.org/package/2006/relationships"><Relationship Type="http://schemas.openxmlformats.org/officeDocument/2006/relationships/slideLayout" Target="/ppt/slideLayouts/slideLayout6.xml" Id="Rf980b606d0284720" /></Relationships>
</file>

<file path=ppt/slides/_rels/slide161.xml.rels>&#65279;<?xml version="1.0" encoding="utf-8"?><Relationships xmlns="http://schemas.openxmlformats.org/package/2006/relationships"><Relationship Type="http://schemas.openxmlformats.org/officeDocument/2006/relationships/slideLayout" Target="/ppt/slideLayouts/slideLayout6.xml" Id="R17ffb56fd8d343a8" /></Relationships>
</file>

<file path=ppt/slides/_rels/slide162.xml.rels>&#65279;<?xml version="1.0" encoding="utf-8"?><Relationships xmlns="http://schemas.openxmlformats.org/package/2006/relationships"><Relationship Type="http://schemas.openxmlformats.org/officeDocument/2006/relationships/slideLayout" Target="/ppt/slideLayouts/slideLayout6.xml" Id="R65dc3080bab74a29" /></Relationships>
</file>

<file path=ppt/slides/_rels/slide163.xml.rels>&#65279;<?xml version="1.0" encoding="utf-8"?><Relationships xmlns="http://schemas.openxmlformats.org/package/2006/relationships"><Relationship Type="http://schemas.openxmlformats.org/officeDocument/2006/relationships/slideLayout" Target="/ppt/slideLayouts/slideLayout6.xml" Id="R52ca6eb81fa54591" /></Relationships>
</file>

<file path=ppt/slides/_rels/slide164.xml.rels>&#65279;<?xml version="1.0" encoding="utf-8"?><Relationships xmlns="http://schemas.openxmlformats.org/package/2006/relationships"><Relationship Type="http://schemas.openxmlformats.org/officeDocument/2006/relationships/slideLayout" Target="/ppt/slideLayouts/slideLayout6.xml" Id="R74011b8f58644c2c" /></Relationships>
</file>

<file path=ppt/slides/_rels/slide165.xml.rels>&#65279;<?xml version="1.0" encoding="utf-8"?><Relationships xmlns="http://schemas.openxmlformats.org/package/2006/relationships"><Relationship Type="http://schemas.openxmlformats.org/officeDocument/2006/relationships/slideLayout" Target="/ppt/slideLayouts/slideLayout6.xml" Id="R73e9a7a941714807" /></Relationships>
</file>

<file path=ppt/slides/_rels/slide166.xml.rels>&#65279;<?xml version="1.0" encoding="utf-8"?><Relationships xmlns="http://schemas.openxmlformats.org/package/2006/relationships"><Relationship Type="http://schemas.openxmlformats.org/officeDocument/2006/relationships/slideLayout" Target="/ppt/slideLayouts/slideLayout6.xml" Id="R35e93a2f49b04f62" /></Relationships>
</file>

<file path=ppt/slides/_rels/slide167.xml.rels>&#65279;<?xml version="1.0" encoding="utf-8"?><Relationships xmlns="http://schemas.openxmlformats.org/package/2006/relationships"><Relationship Type="http://schemas.openxmlformats.org/officeDocument/2006/relationships/slideLayout" Target="/ppt/slideLayouts/slideLayout6.xml" Id="R00acf944427a4b3e" /></Relationships>
</file>

<file path=ppt/slides/_rels/slide168.xml.rels>&#65279;<?xml version="1.0" encoding="utf-8"?><Relationships xmlns="http://schemas.openxmlformats.org/package/2006/relationships"><Relationship Type="http://schemas.openxmlformats.org/officeDocument/2006/relationships/slideLayout" Target="/ppt/slideLayouts/slideLayout6.xml" Id="R5666da24dfb142b7" /></Relationships>
</file>

<file path=ppt/slides/_rels/slide169.xml.rels>&#65279;<?xml version="1.0" encoding="utf-8"?><Relationships xmlns="http://schemas.openxmlformats.org/package/2006/relationships"><Relationship Type="http://schemas.openxmlformats.org/officeDocument/2006/relationships/slideLayout" Target="/ppt/slideLayouts/slideLayout6.xml" Id="Rae5f681b38454f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79a8292a781349e4" /></Relationships>
</file>

<file path=ppt/slides/_rels/slide170.xml.rels>&#65279;<?xml version="1.0" encoding="utf-8"?><Relationships xmlns="http://schemas.openxmlformats.org/package/2006/relationships"><Relationship Type="http://schemas.openxmlformats.org/officeDocument/2006/relationships/slideLayout" Target="/ppt/slideLayouts/slideLayout6.xml" Id="R0677ae9c90ee436d" /></Relationships>
</file>

<file path=ppt/slides/_rels/slide171.xml.rels>&#65279;<?xml version="1.0" encoding="utf-8"?><Relationships xmlns="http://schemas.openxmlformats.org/package/2006/relationships"><Relationship Type="http://schemas.openxmlformats.org/officeDocument/2006/relationships/slideLayout" Target="/ppt/slideLayouts/slideLayout6.xml" Id="R91178f14cdb74118" /></Relationships>
</file>

<file path=ppt/slides/_rels/slide172.xml.rels>&#65279;<?xml version="1.0" encoding="utf-8"?><Relationships xmlns="http://schemas.openxmlformats.org/package/2006/relationships"><Relationship Type="http://schemas.openxmlformats.org/officeDocument/2006/relationships/slideLayout" Target="/ppt/slideLayouts/slideLayout6.xml" Id="Rc22fffdea7cc4f8a" /></Relationships>
</file>

<file path=ppt/slides/_rels/slide173.xml.rels>&#65279;<?xml version="1.0" encoding="utf-8"?><Relationships xmlns="http://schemas.openxmlformats.org/package/2006/relationships"><Relationship Type="http://schemas.openxmlformats.org/officeDocument/2006/relationships/slideLayout" Target="/ppt/slideLayouts/slideLayout6.xml" Id="Rffbb99d87e9148e5" /></Relationships>
</file>

<file path=ppt/slides/_rels/slide174.xml.rels>&#65279;<?xml version="1.0" encoding="utf-8"?><Relationships xmlns="http://schemas.openxmlformats.org/package/2006/relationships"><Relationship Type="http://schemas.openxmlformats.org/officeDocument/2006/relationships/slideLayout" Target="/ppt/slideLayouts/slideLayout6.xml" Id="R7eb07dd6a4124aaf" /></Relationships>
</file>

<file path=ppt/slides/_rels/slide175.xml.rels>&#65279;<?xml version="1.0" encoding="utf-8"?><Relationships xmlns="http://schemas.openxmlformats.org/package/2006/relationships"><Relationship Type="http://schemas.openxmlformats.org/officeDocument/2006/relationships/slideLayout" Target="/ppt/slideLayouts/slideLayout6.xml" Id="R808d64790ed24a33" /></Relationships>
</file>

<file path=ppt/slides/_rels/slide176.xml.rels>&#65279;<?xml version="1.0" encoding="utf-8"?><Relationships xmlns="http://schemas.openxmlformats.org/package/2006/relationships"><Relationship Type="http://schemas.openxmlformats.org/officeDocument/2006/relationships/slideLayout" Target="/ppt/slideLayouts/slideLayout6.xml" Id="R25e84ec81254419b" /></Relationships>
</file>

<file path=ppt/slides/_rels/slide177.xml.rels>&#65279;<?xml version="1.0" encoding="utf-8"?><Relationships xmlns="http://schemas.openxmlformats.org/package/2006/relationships"><Relationship Type="http://schemas.openxmlformats.org/officeDocument/2006/relationships/slideLayout" Target="/ppt/slideLayouts/slideLayout6.xml" Id="R8d82d349cce047b9" /></Relationships>
</file>

<file path=ppt/slides/_rels/slide178.xml.rels>&#65279;<?xml version="1.0" encoding="utf-8"?><Relationships xmlns="http://schemas.openxmlformats.org/package/2006/relationships"><Relationship Type="http://schemas.openxmlformats.org/officeDocument/2006/relationships/slideLayout" Target="/ppt/slideLayouts/slideLayout6.xml" Id="R8390569777e34fb6" /></Relationships>
</file>

<file path=ppt/slides/_rels/slide179.xml.rels>&#65279;<?xml version="1.0" encoding="utf-8"?><Relationships xmlns="http://schemas.openxmlformats.org/package/2006/relationships"><Relationship Type="http://schemas.openxmlformats.org/officeDocument/2006/relationships/slideLayout" Target="/ppt/slideLayouts/slideLayout6.xml" Id="R7e9d4f6884e0425e" /></Relationships>
</file>

<file path=ppt/slides/_rels/slide18.xml.rels>&#65279;<?xml version="1.0" encoding="utf-8"?><Relationships xmlns="http://schemas.openxmlformats.org/package/2006/relationships"><Relationship Type="http://schemas.openxmlformats.org/officeDocument/2006/relationships/slideLayout" Target="/ppt/slideLayouts/slideLayout6.xml" Id="R57f5dd7b8ef346fd" /></Relationships>
</file>

<file path=ppt/slides/_rels/slide180.xml.rels>&#65279;<?xml version="1.0" encoding="utf-8"?><Relationships xmlns="http://schemas.openxmlformats.org/package/2006/relationships"><Relationship Type="http://schemas.openxmlformats.org/officeDocument/2006/relationships/slideLayout" Target="/ppt/slideLayouts/slideLayout6.xml" Id="R31575f7b73e64d34" /></Relationships>
</file>

<file path=ppt/slides/_rels/slide19.xml.rels>&#65279;<?xml version="1.0" encoding="utf-8"?><Relationships xmlns="http://schemas.openxmlformats.org/package/2006/relationships"><Relationship Type="http://schemas.openxmlformats.org/officeDocument/2006/relationships/slideLayout" Target="/ppt/slideLayouts/slideLayout6.xml" Id="Rf064261716d94a11" /></Relationships>
</file>

<file path=ppt/slides/_rels/slide2.xml.rels>&#65279;<?xml version="1.0" encoding="utf-8"?><Relationships xmlns="http://schemas.openxmlformats.org/package/2006/relationships"><Relationship Type="http://schemas.openxmlformats.org/officeDocument/2006/relationships/slideLayout" Target="/ppt/slideLayouts/slideLayout6.xml" Id="R153110d2bee34969" /></Relationships>
</file>

<file path=ppt/slides/_rels/slide20.xml.rels>&#65279;<?xml version="1.0" encoding="utf-8"?><Relationships xmlns="http://schemas.openxmlformats.org/package/2006/relationships"><Relationship Type="http://schemas.openxmlformats.org/officeDocument/2006/relationships/image" Target="/ppt/media/image2.bin" Id="R302b2c94714e418d" /><Relationship Type="http://schemas.openxmlformats.org/officeDocument/2006/relationships/slideLayout" Target="/ppt/slideLayouts/slideLayout6.xml" Id="Rcb9c0c4109864404" /></Relationships>
</file>

<file path=ppt/slides/_rels/slide21.xml.rels>&#65279;<?xml version="1.0" encoding="utf-8"?><Relationships xmlns="http://schemas.openxmlformats.org/package/2006/relationships"><Relationship Type="http://schemas.openxmlformats.org/officeDocument/2006/relationships/slideLayout" Target="/ppt/slideLayouts/slideLayout6.xml" Id="Rbe3f7c9655b74478" /></Relationships>
</file>

<file path=ppt/slides/_rels/slide22.xml.rels>&#65279;<?xml version="1.0" encoding="utf-8"?><Relationships xmlns="http://schemas.openxmlformats.org/package/2006/relationships"><Relationship Type="http://schemas.openxmlformats.org/officeDocument/2006/relationships/slideLayout" Target="/ppt/slideLayouts/slideLayout6.xml" Id="R5ed677a4387340c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e278a9f693bb4bfb" /></Relationships>
</file>

<file path=ppt/slides/_rels/slide24.xml.rels>&#65279;<?xml version="1.0" encoding="utf-8"?><Relationships xmlns="http://schemas.openxmlformats.org/package/2006/relationships"><Relationship Type="http://schemas.openxmlformats.org/officeDocument/2006/relationships/slideLayout" Target="/ppt/slideLayouts/slideLayout6.xml" Id="R5c57d296c4324d03" /></Relationships>
</file>

<file path=ppt/slides/_rels/slide25.xml.rels>&#65279;<?xml version="1.0" encoding="utf-8"?><Relationships xmlns="http://schemas.openxmlformats.org/package/2006/relationships"><Relationship Type="http://schemas.openxmlformats.org/officeDocument/2006/relationships/slideLayout" Target="/ppt/slideLayouts/slideLayout6.xml" Id="R68e34b4133c3495c" /></Relationships>
</file>

<file path=ppt/slides/_rels/slide26.xml.rels>&#65279;<?xml version="1.0" encoding="utf-8"?><Relationships xmlns="http://schemas.openxmlformats.org/package/2006/relationships"><Relationship Type="http://schemas.openxmlformats.org/officeDocument/2006/relationships/slideLayout" Target="/ppt/slideLayouts/slideLayout6.xml" Id="Rc41ca5395f5c4d14" /></Relationships>
</file>

<file path=ppt/slides/_rels/slide27.xml.rels>&#65279;<?xml version="1.0" encoding="utf-8"?><Relationships xmlns="http://schemas.openxmlformats.org/package/2006/relationships"><Relationship Type="http://schemas.openxmlformats.org/officeDocument/2006/relationships/slideLayout" Target="/ppt/slideLayouts/slideLayout6.xml" Id="Rc218b99ff3184476" /></Relationships>
</file>

<file path=ppt/slides/_rels/slide28.xml.rels>&#65279;<?xml version="1.0" encoding="utf-8"?><Relationships xmlns="http://schemas.openxmlformats.org/package/2006/relationships"><Relationship Type="http://schemas.openxmlformats.org/officeDocument/2006/relationships/slideLayout" Target="/ppt/slideLayouts/slideLayout6.xml" Id="R94b0d081fc9a4198" /></Relationships>
</file>

<file path=ppt/slides/_rels/slide29.xml.rels>&#65279;<?xml version="1.0" encoding="utf-8"?><Relationships xmlns="http://schemas.openxmlformats.org/package/2006/relationships"><Relationship Type="http://schemas.openxmlformats.org/officeDocument/2006/relationships/slideLayout" Target="/ppt/slideLayouts/slideLayout5.xml" Id="R57430b228bf146fb" /></Relationships>
</file>

<file path=ppt/slides/_rels/slide3.xml.rels>&#65279;<?xml version="1.0" encoding="utf-8"?><Relationships xmlns="http://schemas.openxmlformats.org/package/2006/relationships"><Relationship Type="http://schemas.openxmlformats.org/officeDocument/2006/relationships/slideLayout" Target="/ppt/slideLayouts/slideLayout6.xml" Id="R6585d3650e294ebc" /></Relationships>
</file>

<file path=ppt/slides/_rels/slide30.xml.rels>&#65279;<?xml version="1.0" encoding="utf-8"?><Relationships xmlns="http://schemas.openxmlformats.org/package/2006/relationships"><Relationship Type="http://schemas.openxmlformats.org/officeDocument/2006/relationships/slideLayout" Target="/ppt/slideLayouts/slideLayout6.xml" Id="R7f2a8ca284e14bb5" /></Relationships>
</file>

<file path=ppt/slides/_rels/slide31.xml.rels>&#65279;<?xml version="1.0" encoding="utf-8"?><Relationships xmlns="http://schemas.openxmlformats.org/package/2006/relationships"><Relationship Type="http://schemas.openxmlformats.org/officeDocument/2006/relationships/slideLayout" Target="/ppt/slideLayouts/slideLayout6.xml" Id="Rc52f03f80ed8412a" /></Relationships>
</file>

<file path=ppt/slides/_rels/slide32.xml.rels>&#65279;<?xml version="1.0" encoding="utf-8"?><Relationships xmlns="http://schemas.openxmlformats.org/package/2006/relationships"><Relationship Type="http://schemas.openxmlformats.org/officeDocument/2006/relationships/image" Target="/ppt/media/image3.bin" Id="Ra305b262b07a46f5" /><Relationship Type="http://schemas.openxmlformats.org/officeDocument/2006/relationships/slideLayout" Target="/ppt/slideLayouts/slideLayout6.xml" Id="R57799e5f7d5f4ee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6.xml" Id="R75f0787845ac4aed" /></Relationships>
</file>

<file path=ppt/slides/_rels/slide34.xml.rels>&#65279;<?xml version="1.0" encoding="utf-8"?><Relationships xmlns="http://schemas.openxmlformats.org/package/2006/relationships"><Relationship Type="http://schemas.openxmlformats.org/officeDocument/2006/relationships/image" Target="/ppt/media/image4.bin" Id="R99698ee571854d59" /><Relationship Type="http://schemas.openxmlformats.org/officeDocument/2006/relationships/slideLayout" Target="/ppt/slideLayouts/slideLayout6.xml" Id="Rd4edd1a35afc47ec" /></Relationships>
</file>

<file path=ppt/slides/_rels/slide35.xml.rels>&#65279;<?xml version="1.0" encoding="utf-8"?><Relationships xmlns="http://schemas.openxmlformats.org/package/2006/relationships"><Relationship Type="http://schemas.openxmlformats.org/officeDocument/2006/relationships/image" Target="/ppt/media/image5.bin" Id="R64d6a2da4ac645e6" /><Relationship Type="http://schemas.openxmlformats.org/officeDocument/2006/relationships/slideLayout" Target="/ppt/slideLayouts/slideLayout6.xml" Id="R92759cf0def2416c" /></Relationships>
</file>

<file path=ppt/slides/_rels/slide36.xml.rels>&#65279;<?xml version="1.0" encoding="utf-8"?><Relationships xmlns="http://schemas.openxmlformats.org/package/2006/relationships"><Relationship Type="http://schemas.openxmlformats.org/officeDocument/2006/relationships/image" Target="/ppt/media/image6.bin" Id="R0e3a941a98224347" /><Relationship Type="http://schemas.openxmlformats.org/officeDocument/2006/relationships/slideLayout" Target="/ppt/slideLayouts/slideLayout6.xml" Id="Rad16e2e23dad402b" /></Relationships>
</file>

<file path=ppt/slides/_rels/slide37.xml.rels>&#65279;<?xml version="1.0" encoding="utf-8"?><Relationships xmlns="http://schemas.openxmlformats.org/package/2006/relationships"><Relationship Type="http://schemas.openxmlformats.org/officeDocument/2006/relationships/image" Target="/ppt/media/image7.bin" Id="R4c356a0b857d4e7a" /><Relationship Type="http://schemas.openxmlformats.org/officeDocument/2006/relationships/slideLayout" Target="/ppt/slideLayouts/slideLayout6.xml" Id="Re3331d98f38147d2" /></Relationships>
</file>

<file path=ppt/slides/_rels/slide38.xml.rels>&#65279;<?xml version="1.0" encoding="utf-8"?><Relationships xmlns="http://schemas.openxmlformats.org/package/2006/relationships"><Relationship Type="http://schemas.openxmlformats.org/officeDocument/2006/relationships/image" Target="/ppt/media/image8.bin" Id="Rbbaccac8d8e745ca" /><Relationship Type="http://schemas.openxmlformats.org/officeDocument/2006/relationships/slideLayout" Target="/ppt/slideLayouts/slideLayout6.xml" Id="Ra253334e48a74738" /></Relationships>
</file>

<file path=ppt/slides/_rels/slide39.xml.rels>&#65279;<?xml version="1.0" encoding="utf-8"?><Relationships xmlns="http://schemas.openxmlformats.org/package/2006/relationships"><Relationship Type="http://schemas.openxmlformats.org/officeDocument/2006/relationships/image" Target="/ppt/media/image9.bin" Id="R9e75f4b834124da6" /><Relationship Type="http://schemas.openxmlformats.org/officeDocument/2006/relationships/slideLayout" Target="/ppt/slideLayouts/slideLayout6.xml" Id="R679c300131dd46db" /></Relationships>
</file>

<file path=ppt/slides/_rels/slide4.xml.rels>&#65279;<?xml version="1.0" encoding="utf-8"?><Relationships xmlns="http://schemas.openxmlformats.org/package/2006/relationships"><Relationship Type="http://schemas.openxmlformats.org/officeDocument/2006/relationships/slideLayout" Target="/ppt/slideLayouts/slideLayout6.xml" Id="R13322fb9c1da4ac0" /></Relationships>
</file>

<file path=ppt/slides/_rels/slide40.xml.rels>&#65279;<?xml version="1.0" encoding="utf-8"?><Relationships xmlns="http://schemas.openxmlformats.org/package/2006/relationships"><Relationship Type="http://schemas.openxmlformats.org/officeDocument/2006/relationships/image" Target="/ppt/media/image10.bin" Id="Rbb917c0e27ea4f69" /><Relationship Type="http://schemas.openxmlformats.org/officeDocument/2006/relationships/slideLayout" Target="/ppt/slideLayouts/slideLayout6.xml" Id="R79a506863b9f44e6" /></Relationships>
</file>

<file path=ppt/slides/_rels/slide41.xml.rels>&#65279;<?xml version="1.0" encoding="utf-8"?><Relationships xmlns="http://schemas.openxmlformats.org/package/2006/relationships"><Relationship Type="http://schemas.openxmlformats.org/officeDocument/2006/relationships/image" Target="/ppt/media/image11.bin" Id="R60e699cbe83e490d" /><Relationship Type="http://schemas.openxmlformats.org/officeDocument/2006/relationships/slideLayout" Target="/ppt/slideLayouts/slideLayout6.xml" Id="R4b45f5e192b14823" /></Relationships>
</file>

<file path=ppt/slides/_rels/slide42.xml.rels>&#65279;<?xml version="1.0" encoding="utf-8"?><Relationships xmlns="http://schemas.openxmlformats.org/package/2006/relationships"><Relationship Type="http://schemas.openxmlformats.org/officeDocument/2006/relationships/image" Target="/ppt/media/image12.bin" Id="R6490d98f1c584021" /><Relationship Type="http://schemas.openxmlformats.org/officeDocument/2006/relationships/slideLayout" Target="/ppt/slideLayouts/slideLayout6.xml" Id="R63b1d9ec6aee4741" /></Relationships>
</file>

<file path=ppt/slides/_rels/slide43.xml.rels>&#65279;<?xml version="1.0" encoding="utf-8"?><Relationships xmlns="http://schemas.openxmlformats.org/package/2006/relationships"><Relationship Type="http://schemas.openxmlformats.org/officeDocument/2006/relationships/image" Target="/ppt/media/image13.bin" Id="R98e3b135c8284dcd" /><Relationship Type="http://schemas.openxmlformats.org/officeDocument/2006/relationships/slideLayout" Target="/ppt/slideLayouts/slideLayout6.xml" Id="R643ad7b30d08411b" /></Relationships>
</file>

<file path=ppt/slides/_rels/slide44.xml.rels>&#65279;<?xml version="1.0" encoding="utf-8"?><Relationships xmlns="http://schemas.openxmlformats.org/package/2006/relationships"><Relationship Type="http://schemas.openxmlformats.org/officeDocument/2006/relationships/image" Target="/ppt/media/image14.bin" Id="Rd3c0f70167b54e49" /><Relationship Type="http://schemas.openxmlformats.org/officeDocument/2006/relationships/slideLayout" Target="/ppt/slideLayouts/slideLayout6.xml" Id="Ra1b22cf371a541b3" /></Relationships>
</file>

<file path=ppt/slides/_rels/slide45.xml.rels>&#65279;<?xml version="1.0" encoding="utf-8"?><Relationships xmlns="http://schemas.openxmlformats.org/package/2006/relationships"><Relationship Type="http://schemas.openxmlformats.org/officeDocument/2006/relationships/image" Target="/ppt/media/image15.bin" Id="Rd90ead7eb29f4be6" /><Relationship Type="http://schemas.openxmlformats.org/officeDocument/2006/relationships/slideLayout" Target="/ppt/slideLayouts/slideLayout6.xml" Id="Rb242072f933f4933" /></Relationships>
</file>

<file path=ppt/slides/_rels/slide46.xml.rels>&#65279;<?xml version="1.0" encoding="utf-8"?><Relationships xmlns="http://schemas.openxmlformats.org/package/2006/relationships"><Relationship Type="http://schemas.openxmlformats.org/officeDocument/2006/relationships/image" Target="/ppt/media/image16.bin" Id="R2d111c40e06846de" /><Relationship Type="http://schemas.openxmlformats.org/officeDocument/2006/relationships/slideLayout" Target="/ppt/slideLayouts/slideLayout6.xml" Id="R7ca4e81721d04114" /></Relationships>
</file>

<file path=ppt/slides/_rels/slide47.xml.rels>&#65279;<?xml version="1.0" encoding="utf-8"?><Relationships xmlns="http://schemas.openxmlformats.org/package/2006/relationships"><Relationship Type="http://schemas.openxmlformats.org/officeDocument/2006/relationships/image" Target="/ppt/media/image17.bin" Id="R1f5470307a76472b" /><Relationship Type="http://schemas.openxmlformats.org/officeDocument/2006/relationships/slideLayout" Target="/ppt/slideLayouts/slideLayout6.xml" Id="R4c03f1d4e12b4ce5" /></Relationships>
</file>

<file path=ppt/slides/_rels/slide48.xml.rels>&#65279;<?xml version="1.0" encoding="utf-8"?><Relationships xmlns="http://schemas.openxmlformats.org/package/2006/relationships"><Relationship Type="http://schemas.openxmlformats.org/officeDocument/2006/relationships/image" Target="/ppt/media/image18.bin" Id="R207699421b2a4139" /><Relationship Type="http://schemas.openxmlformats.org/officeDocument/2006/relationships/slideLayout" Target="/ppt/slideLayouts/slideLayout6.xml" Id="R23d5d805deef40e0" /></Relationships>
</file>

<file path=ppt/slides/_rels/slide49.xml.rels>&#65279;<?xml version="1.0" encoding="utf-8"?><Relationships xmlns="http://schemas.openxmlformats.org/package/2006/relationships"><Relationship Type="http://schemas.openxmlformats.org/officeDocument/2006/relationships/image" Target="/ppt/media/image19.bin" Id="R4d2c1eb67b3847dc" /><Relationship Type="http://schemas.openxmlformats.org/officeDocument/2006/relationships/slideLayout" Target="/ppt/slideLayouts/slideLayout6.xml" Id="R07bfd9a185694220" /></Relationships>
</file>

<file path=ppt/slides/_rels/slide5.xml.rels>&#65279;<?xml version="1.0" encoding="utf-8"?><Relationships xmlns="http://schemas.openxmlformats.org/package/2006/relationships"><Relationship Type="http://schemas.openxmlformats.org/officeDocument/2006/relationships/slideLayout" Target="/ppt/slideLayouts/slideLayout6.xml" Id="R73cba9210d1a4f65" /></Relationships>
</file>

<file path=ppt/slides/_rels/slide50.xml.rels>&#65279;<?xml version="1.0" encoding="utf-8"?><Relationships xmlns="http://schemas.openxmlformats.org/package/2006/relationships"><Relationship Type="http://schemas.openxmlformats.org/officeDocument/2006/relationships/image" Target="/ppt/media/image20.bin" Id="Ra8100be7996e4015" /><Relationship Type="http://schemas.openxmlformats.org/officeDocument/2006/relationships/slideLayout" Target="/ppt/slideLayouts/slideLayout6.xml" Id="R6136b233f99347c8" /></Relationships>
</file>

<file path=ppt/slides/_rels/slide51.xml.rels>&#65279;<?xml version="1.0" encoding="utf-8"?><Relationships xmlns="http://schemas.openxmlformats.org/package/2006/relationships"><Relationship Type="http://schemas.openxmlformats.org/officeDocument/2006/relationships/slideLayout" Target="/ppt/slideLayouts/slideLayout6.xml" Id="R100e0457682d4dfb" /></Relationships>
</file>

<file path=ppt/slides/_rels/slide52.xml.rels>&#65279;<?xml version="1.0" encoding="utf-8"?><Relationships xmlns="http://schemas.openxmlformats.org/package/2006/relationships"><Relationship Type="http://schemas.openxmlformats.org/officeDocument/2006/relationships/slideLayout" Target="/ppt/slideLayouts/slideLayout2.xml" Id="Re667465f19774db9" /></Relationships>
</file>

<file path=ppt/slides/_rels/slide53.xml.rels>&#65279;<?xml version="1.0" encoding="utf-8"?><Relationships xmlns="http://schemas.openxmlformats.org/package/2006/relationships"><Relationship Type="http://schemas.openxmlformats.org/officeDocument/2006/relationships/slideLayout" Target="/ppt/slideLayouts/slideLayout6.xml" Id="R4c43e4f171ef4185" /></Relationships>
</file>

<file path=ppt/slides/_rels/slide54.xml.rels>&#65279;<?xml version="1.0" encoding="utf-8"?><Relationships xmlns="http://schemas.openxmlformats.org/package/2006/relationships"><Relationship Type="http://schemas.openxmlformats.org/officeDocument/2006/relationships/slideLayout" Target="/ppt/slideLayouts/slideLayout2.xml" Id="R43f969933e554a1f" /></Relationships>
</file>

<file path=ppt/slides/_rels/slide55.xml.rels>&#65279;<?xml version="1.0" encoding="utf-8"?><Relationships xmlns="http://schemas.openxmlformats.org/package/2006/relationships"><Relationship Type="http://schemas.openxmlformats.org/officeDocument/2006/relationships/slideLayout" Target="/ppt/slideLayouts/slideLayout6.xml" Id="Rfb660e9670674fb0" /></Relationships>
</file>

<file path=ppt/slides/_rels/slide56.xml.rels>&#65279;<?xml version="1.0" encoding="utf-8"?><Relationships xmlns="http://schemas.openxmlformats.org/package/2006/relationships"><Relationship Type="http://schemas.openxmlformats.org/officeDocument/2006/relationships/slideLayout" Target="/ppt/slideLayouts/slideLayout6.xml" Id="R2f4494c881d34c08" /></Relationships>
</file>

<file path=ppt/slides/_rels/slide57.xml.rels>&#65279;<?xml version="1.0" encoding="utf-8"?><Relationships xmlns="http://schemas.openxmlformats.org/package/2006/relationships"><Relationship Type="http://schemas.openxmlformats.org/officeDocument/2006/relationships/slideLayout" Target="/ppt/slideLayouts/slideLayout6.xml" Id="Rc985a7dea9824a99" /></Relationships>
</file>

<file path=ppt/slides/_rels/slide58.xml.rels>&#65279;<?xml version="1.0" encoding="utf-8"?><Relationships xmlns="http://schemas.openxmlformats.org/package/2006/relationships"><Relationship Type="http://schemas.openxmlformats.org/officeDocument/2006/relationships/slideLayout" Target="/ppt/slideLayouts/slideLayout6.xml" Id="Rf69ad54d2ed6483f" /></Relationships>
</file>

<file path=ppt/slides/_rels/slide59.xml.rels>&#65279;<?xml version="1.0" encoding="utf-8"?><Relationships xmlns="http://schemas.openxmlformats.org/package/2006/relationships"><Relationship Type="http://schemas.openxmlformats.org/officeDocument/2006/relationships/slideLayout" Target="/ppt/slideLayouts/slideLayout6.xml" Id="R521e71c95b8343dc" /></Relationships>
</file>

<file path=ppt/slides/_rels/slide6.xml.rels>&#65279;<?xml version="1.0" encoding="utf-8"?><Relationships xmlns="http://schemas.openxmlformats.org/package/2006/relationships"><Relationship Type="http://schemas.openxmlformats.org/officeDocument/2006/relationships/slideLayout" Target="/ppt/slideLayouts/slideLayout6.xml" Id="Rd45965afaf5d43b4" /></Relationships>
</file>

<file path=ppt/slides/_rels/slide60.xml.rels>&#65279;<?xml version="1.0" encoding="utf-8"?><Relationships xmlns="http://schemas.openxmlformats.org/package/2006/relationships"><Relationship Type="http://schemas.openxmlformats.org/officeDocument/2006/relationships/slideLayout" Target="/ppt/slideLayouts/slideLayout6.xml" Id="Rf0702c5bbd1446f4" /></Relationships>
</file>

<file path=ppt/slides/_rels/slide61.xml.rels>&#65279;<?xml version="1.0" encoding="utf-8"?><Relationships xmlns="http://schemas.openxmlformats.org/package/2006/relationships"><Relationship Type="http://schemas.openxmlformats.org/officeDocument/2006/relationships/image" Target="/ppt/media/image21.bin" Id="Rffe33fb9ffba4585" /><Relationship Type="http://schemas.openxmlformats.org/officeDocument/2006/relationships/slideLayout" Target="/ppt/slideLayouts/slideLayout6.xml" Id="Rfd5e7a3eb6204201" /></Relationships>
</file>

<file path=ppt/slides/_rels/slide62.xml.rels>&#65279;<?xml version="1.0" encoding="utf-8"?><Relationships xmlns="http://schemas.openxmlformats.org/package/2006/relationships"><Relationship Type="http://schemas.openxmlformats.org/officeDocument/2006/relationships/image" Target="/ppt/media/image22.bin" Id="R3283f09d03e44b55" /><Relationship Type="http://schemas.openxmlformats.org/officeDocument/2006/relationships/slideLayout" Target="/ppt/slideLayouts/slideLayout6.xml" Id="R6fb03c5fbf1142f8" /></Relationships>
</file>

<file path=ppt/slides/_rels/slide63.xml.rels>&#65279;<?xml version="1.0" encoding="utf-8"?><Relationships xmlns="http://schemas.openxmlformats.org/package/2006/relationships"><Relationship Type="http://schemas.openxmlformats.org/officeDocument/2006/relationships/image" Target="/ppt/media/image23.bin" Id="R782292956121448f" /><Relationship Type="http://schemas.openxmlformats.org/officeDocument/2006/relationships/slideLayout" Target="/ppt/slideLayouts/slideLayout6.xml" Id="R584c2cacbbd841ad" /></Relationships>
</file>

<file path=ppt/slides/_rels/slide64.xml.rels>&#65279;<?xml version="1.0" encoding="utf-8"?><Relationships xmlns="http://schemas.openxmlformats.org/package/2006/relationships"><Relationship Type="http://schemas.openxmlformats.org/officeDocument/2006/relationships/image" Target="/ppt/media/image24.bin" Id="R5b9bc2553e984fd2" /><Relationship Type="http://schemas.openxmlformats.org/officeDocument/2006/relationships/slideLayout" Target="/ppt/slideLayouts/slideLayout6.xml" Id="R4bb1e8e5b8f340ce" /></Relationships>
</file>

<file path=ppt/slides/_rels/slide65.xml.rels>&#65279;<?xml version="1.0" encoding="utf-8"?><Relationships xmlns="http://schemas.openxmlformats.org/package/2006/relationships"><Relationship Type="http://schemas.openxmlformats.org/officeDocument/2006/relationships/image" Target="/ppt/media/image25.bin" Id="Rbdc0fc66043f46cf" /><Relationship Type="http://schemas.openxmlformats.org/officeDocument/2006/relationships/slideLayout" Target="/ppt/slideLayouts/slideLayout6.xml" Id="R833fae787889445d" /></Relationships>
</file>

<file path=ppt/slides/_rels/slide66.xml.rels>&#65279;<?xml version="1.0" encoding="utf-8"?><Relationships xmlns="http://schemas.openxmlformats.org/package/2006/relationships"><Relationship Type="http://schemas.openxmlformats.org/officeDocument/2006/relationships/slideLayout" Target="/ppt/slideLayouts/slideLayout6.xml" Id="R5ad8310d87d24764" /></Relationships>
</file>

<file path=ppt/slides/_rels/slide67.xml.rels>&#65279;<?xml version="1.0" encoding="utf-8"?><Relationships xmlns="http://schemas.openxmlformats.org/package/2006/relationships"><Relationship Type="http://schemas.openxmlformats.org/officeDocument/2006/relationships/slideLayout" Target="/ppt/slideLayouts/slideLayout6.xml" Id="Rd2642ea2e52a41d5" /></Relationships>
</file>

<file path=ppt/slides/_rels/slide68.xml.rels>&#65279;<?xml version="1.0" encoding="utf-8"?><Relationships xmlns="http://schemas.openxmlformats.org/package/2006/relationships"><Relationship Type="http://schemas.openxmlformats.org/officeDocument/2006/relationships/slideLayout" Target="/ppt/slideLayouts/slideLayout2.xml" Id="R0c8002f929154705" /></Relationships>
</file>

<file path=ppt/slides/_rels/slide69.xml.rels>&#65279;<?xml version="1.0" encoding="utf-8"?><Relationships xmlns="http://schemas.openxmlformats.org/package/2006/relationships"><Relationship Type="http://schemas.openxmlformats.org/officeDocument/2006/relationships/image" Target="/ppt/media/image26.bin" Id="R4989757fa91247ed" /><Relationship Type="http://schemas.openxmlformats.org/officeDocument/2006/relationships/slideLayout" Target="/ppt/slideLayouts/slideLayout6.xml" Id="Rd2f43b4dc9aa49dd" /></Relationships>
</file>

<file path=ppt/slides/_rels/slide7.xml.rels>&#65279;<?xml version="1.0" encoding="utf-8"?><Relationships xmlns="http://schemas.openxmlformats.org/package/2006/relationships"><Relationship Type="http://schemas.openxmlformats.org/officeDocument/2006/relationships/slideLayout" Target="/ppt/slideLayouts/slideLayout6.xml" Id="R3ea1551e3ac44278" /></Relationships>
</file>

<file path=ppt/slides/_rels/slide70.xml.rels>&#65279;<?xml version="1.0" encoding="utf-8"?><Relationships xmlns="http://schemas.openxmlformats.org/package/2006/relationships"><Relationship Type="http://schemas.openxmlformats.org/officeDocument/2006/relationships/image" Target="/ppt/media/image27.bin" Id="R4f1ad925766e4363" /><Relationship Type="http://schemas.openxmlformats.org/officeDocument/2006/relationships/slideLayout" Target="/ppt/slideLayouts/slideLayout6.xml" Id="R81ec5239f7994f3d" /></Relationships>
</file>

<file path=ppt/slides/_rels/slide71.xml.rels>&#65279;<?xml version="1.0" encoding="utf-8"?><Relationships xmlns="http://schemas.openxmlformats.org/package/2006/relationships"><Relationship Type="http://schemas.openxmlformats.org/officeDocument/2006/relationships/slideLayout" Target="/ppt/slideLayouts/slideLayout6.xml" Id="R91a0e152fe4c4089" /></Relationships>
</file>

<file path=ppt/slides/_rels/slide72.xml.rels>&#65279;<?xml version="1.0" encoding="utf-8"?><Relationships xmlns="http://schemas.openxmlformats.org/package/2006/relationships"><Relationship Type="http://schemas.openxmlformats.org/officeDocument/2006/relationships/slideLayout" Target="/ppt/slideLayouts/slideLayout6.xml" Id="R27696776c0c74ddd" /></Relationships>
</file>

<file path=ppt/slides/_rels/slide73.xml.rels>&#65279;<?xml version="1.0" encoding="utf-8"?><Relationships xmlns="http://schemas.openxmlformats.org/package/2006/relationships"><Relationship Type="http://schemas.openxmlformats.org/officeDocument/2006/relationships/slideLayout" Target="/ppt/slideLayouts/slideLayout9.xml" Id="R25ccc7532db94d56" /></Relationships>
</file>

<file path=ppt/slides/_rels/slide74.xml.rels>&#65279;<?xml version="1.0" encoding="utf-8"?><Relationships xmlns="http://schemas.openxmlformats.org/package/2006/relationships"><Relationship Type="http://schemas.openxmlformats.org/officeDocument/2006/relationships/slideLayout" Target="/ppt/slideLayouts/slideLayout9.xml" Id="R84eb5c80b5d04d35" /></Relationships>
</file>

<file path=ppt/slides/_rels/slide75.xml.rels>&#65279;<?xml version="1.0" encoding="utf-8"?><Relationships xmlns="http://schemas.openxmlformats.org/package/2006/relationships"><Relationship Type="http://schemas.openxmlformats.org/officeDocument/2006/relationships/slideLayout" Target="/ppt/slideLayouts/slideLayout9.xml" Id="R4cdbe1b53d584874" /></Relationships>
</file>

<file path=ppt/slides/_rels/slide76.xml.rels>&#65279;<?xml version="1.0" encoding="utf-8"?><Relationships xmlns="http://schemas.openxmlformats.org/package/2006/relationships"><Relationship Type="http://schemas.openxmlformats.org/officeDocument/2006/relationships/slideLayout" Target="/ppt/slideLayouts/slideLayout9.xml" Id="R7bf30ec461c14c2f" /></Relationships>
</file>

<file path=ppt/slides/_rels/slide77.xml.rels>&#65279;<?xml version="1.0" encoding="utf-8"?><Relationships xmlns="http://schemas.openxmlformats.org/package/2006/relationships"><Relationship Type="http://schemas.openxmlformats.org/officeDocument/2006/relationships/slideLayout" Target="/ppt/slideLayouts/slideLayout6.xml" Id="R4d290ae5958a4dc4" /></Relationships>
</file>

<file path=ppt/slides/_rels/slide78.xml.rels>&#65279;<?xml version="1.0" encoding="utf-8"?><Relationships xmlns="http://schemas.openxmlformats.org/package/2006/relationships"><Relationship Type="http://schemas.openxmlformats.org/officeDocument/2006/relationships/slideLayout" Target="/ppt/slideLayouts/slideLayout2.xml" Id="R72f3e1ccff34443f" /></Relationships>
</file>

<file path=ppt/slides/_rels/slide79.xml.rels>&#65279;<?xml version="1.0" encoding="utf-8"?><Relationships xmlns="http://schemas.openxmlformats.org/package/2006/relationships"><Relationship Type="http://schemas.openxmlformats.org/officeDocument/2006/relationships/slideLayout" Target="/ppt/slideLayouts/slideLayout2.xml" Id="R3ed7ea02b5f549e9" /></Relationships>
</file>

<file path=ppt/slides/_rels/slide8.xml.rels>&#65279;<?xml version="1.0" encoding="utf-8"?><Relationships xmlns="http://schemas.openxmlformats.org/package/2006/relationships"><Relationship Type="http://schemas.openxmlformats.org/officeDocument/2006/relationships/slideLayout" Target="/ppt/slideLayouts/slideLayout6.xml" Id="Rebc57ba765384124" /></Relationships>
</file>

<file path=ppt/slides/_rels/slide80.xml.rels>&#65279;<?xml version="1.0" encoding="utf-8"?><Relationships xmlns="http://schemas.openxmlformats.org/package/2006/relationships"><Relationship Type="http://schemas.openxmlformats.org/officeDocument/2006/relationships/slideLayout" Target="/ppt/slideLayouts/slideLayout5.xml" Id="Ra14b8ad67aaf4599" /></Relationships>
</file>

<file path=ppt/slides/_rels/slide81.xml.rels>&#65279;<?xml version="1.0" encoding="utf-8"?><Relationships xmlns="http://schemas.openxmlformats.org/package/2006/relationships"><Relationship Type="http://schemas.openxmlformats.org/officeDocument/2006/relationships/slideLayout" Target="/ppt/slideLayouts/slideLayout6.xml" Id="R3a01e5471b59414e" /></Relationships>
</file>

<file path=ppt/slides/_rels/slide82.xml.rels>&#65279;<?xml version="1.0" encoding="utf-8"?><Relationships xmlns="http://schemas.openxmlformats.org/package/2006/relationships"><Relationship Type="http://schemas.openxmlformats.org/officeDocument/2006/relationships/slideLayout" Target="/ppt/slideLayouts/slideLayout6.xml" Id="Rbcabd7d1f0ee4f12" /></Relationships>
</file>

<file path=ppt/slides/_rels/slide83.xml.rels>&#65279;<?xml version="1.0" encoding="utf-8"?><Relationships xmlns="http://schemas.openxmlformats.org/package/2006/relationships"><Relationship Type="http://schemas.openxmlformats.org/officeDocument/2006/relationships/slideLayout" Target="/ppt/slideLayouts/slideLayout6.xml" Id="Rabdaf4a02a1b4c62" /></Relationships>
</file>

<file path=ppt/slides/_rels/slide84.xml.rels>&#65279;<?xml version="1.0" encoding="utf-8"?><Relationships xmlns="http://schemas.openxmlformats.org/package/2006/relationships"><Relationship Type="http://schemas.openxmlformats.org/officeDocument/2006/relationships/slideLayout" Target="/ppt/slideLayouts/slideLayout6.xml" Id="R063949be0913428a" /></Relationships>
</file>

<file path=ppt/slides/_rels/slide85.xml.rels>&#65279;<?xml version="1.0" encoding="utf-8"?><Relationships xmlns="http://schemas.openxmlformats.org/package/2006/relationships"><Relationship Type="http://schemas.openxmlformats.org/officeDocument/2006/relationships/slideLayout" Target="/ppt/slideLayouts/slideLayout6.xml" Id="R17cc2ce02f6f4f41" /></Relationships>
</file>

<file path=ppt/slides/_rels/slide86.xml.rels>&#65279;<?xml version="1.0" encoding="utf-8"?><Relationships xmlns="http://schemas.openxmlformats.org/package/2006/relationships"><Relationship Type="http://schemas.openxmlformats.org/officeDocument/2006/relationships/slideLayout" Target="/ppt/slideLayouts/slideLayout6.xml" Id="R9f1a666f80e94816" /></Relationships>
</file>

<file path=ppt/slides/_rels/slide87.xml.rels>&#65279;<?xml version="1.0" encoding="utf-8"?><Relationships xmlns="http://schemas.openxmlformats.org/package/2006/relationships"><Relationship Type="http://schemas.openxmlformats.org/officeDocument/2006/relationships/slideLayout" Target="/ppt/slideLayouts/slideLayout6.xml" Id="R0368695dc8744d28" /></Relationships>
</file>

<file path=ppt/slides/_rels/slide88.xml.rels>&#65279;<?xml version="1.0" encoding="utf-8"?><Relationships xmlns="http://schemas.openxmlformats.org/package/2006/relationships"><Relationship Type="http://schemas.openxmlformats.org/officeDocument/2006/relationships/slideLayout" Target="/ppt/slideLayouts/slideLayout6.xml" Id="Red4e5d0a14c0488e" /></Relationships>
</file>

<file path=ppt/slides/_rels/slide89.xml.rels>&#65279;<?xml version="1.0" encoding="utf-8"?><Relationships xmlns="http://schemas.openxmlformats.org/package/2006/relationships"><Relationship Type="http://schemas.openxmlformats.org/officeDocument/2006/relationships/image" Target="/ppt/media/image28.bin" Id="Rea8177f8e8e24a02" /><Relationship Type="http://schemas.openxmlformats.org/officeDocument/2006/relationships/slideLayout" Target="/ppt/slideLayouts/slideLayout5.xml" Id="R6e35c1aadd3e4ed0"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c470b0195cc24891" /></Relationships>
</file>

<file path=ppt/slides/_rels/slide90.xml.rels>&#65279;<?xml version="1.0" encoding="utf-8"?><Relationships xmlns="http://schemas.openxmlformats.org/package/2006/relationships"><Relationship Type="http://schemas.openxmlformats.org/officeDocument/2006/relationships/slideLayout" Target="/ppt/slideLayouts/slideLayout6.xml" Id="R7fb7d78a9d7b41a2" /></Relationships>
</file>

<file path=ppt/slides/_rels/slide91.xml.rels>&#65279;<?xml version="1.0" encoding="utf-8"?><Relationships xmlns="http://schemas.openxmlformats.org/package/2006/relationships"><Relationship Type="http://schemas.openxmlformats.org/officeDocument/2006/relationships/slideLayout" Target="/ppt/slideLayouts/slideLayout6.xml" Id="R3e2930600ed64e5e" /></Relationships>
</file>

<file path=ppt/slides/_rels/slide92.xml.rels>&#65279;<?xml version="1.0" encoding="utf-8"?><Relationships xmlns="http://schemas.openxmlformats.org/package/2006/relationships"><Relationship Type="http://schemas.openxmlformats.org/officeDocument/2006/relationships/slideLayout" Target="/ppt/slideLayouts/slideLayout6.xml" Id="R7c5d6401866a4a98" /></Relationships>
</file>

<file path=ppt/slides/_rels/slide93.xml.rels>&#65279;<?xml version="1.0" encoding="utf-8"?><Relationships xmlns="http://schemas.openxmlformats.org/package/2006/relationships"><Relationship Type="http://schemas.openxmlformats.org/officeDocument/2006/relationships/image" Target="/ppt/media/image29.bin" Id="R7a0142ba48964068" /><Relationship Type="http://schemas.openxmlformats.org/officeDocument/2006/relationships/slideLayout" Target="/ppt/slideLayouts/slideLayout6.xml" Id="R77ab1b77e7ff4e86" /></Relationships>
</file>

<file path=ppt/slides/_rels/slide94.xml.rels>&#65279;<?xml version="1.0" encoding="utf-8"?><Relationships xmlns="http://schemas.openxmlformats.org/package/2006/relationships"><Relationship Type="http://schemas.openxmlformats.org/officeDocument/2006/relationships/slideLayout" Target="/ppt/slideLayouts/slideLayout6.xml" Id="R47841fe2426f4e5e" /></Relationships>
</file>

<file path=ppt/slides/_rels/slide95.xml.rels>&#65279;<?xml version="1.0" encoding="utf-8"?><Relationships xmlns="http://schemas.openxmlformats.org/package/2006/relationships"><Relationship Type="http://schemas.openxmlformats.org/officeDocument/2006/relationships/slideLayout" Target="/ppt/slideLayouts/slideLayout6.xml" Id="R1029a24191b34528" /></Relationships>
</file>

<file path=ppt/slides/_rels/slide96.xml.rels>&#65279;<?xml version="1.0" encoding="utf-8"?><Relationships xmlns="http://schemas.openxmlformats.org/package/2006/relationships"><Relationship Type="http://schemas.openxmlformats.org/officeDocument/2006/relationships/image" Target="/ppt/media/image30.bin" Id="R8dbe432a681f4cf3" /><Relationship Type="http://schemas.openxmlformats.org/officeDocument/2006/relationships/slideLayout" Target="/ppt/slideLayouts/slideLayout6.xml" Id="Rca069e659c4a4c73" /></Relationships>
</file>

<file path=ppt/slides/_rels/slide97.xml.rels>&#65279;<?xml version="1.0" encoding="utf-8"?><Relationships xmlns="http://schemas.openxmlformats.org/package/2006/relationships"><Relationship Type="http://schemas.openxmlformats.org/officeDocument/2006/relationships/slideLayout" Target="/ppt/slideLayouts/slideLayout6.xml" Id="R9368e9138c5b4183" /></Relationships>
</file>

<file path=ppt/slides/_rels/slide98.xml.rels>&#65279;<?xml version="1.0" encoding="utf-8"?><Relationships xmlns="http://schemas.openxmlformats.org/package/2006/relationships"><Relationship Type="http://schemas.openxmlformats.org/officeDocument/2006/relationships/slideLayout" Target="/ppt/slideLayouts/slideLayout5.xml" Id="R9b09d9737b4a429f" /></Relationships>
</file>

<file path=ppt/slides/_rels/slide99.xml.rels>&#65279;<?xml version="1.0" encoding="utf-8"?><Relationships xmlns="http://schemas.openxmlformats.org/package/2006/relationships"><Relationship Type="http://schemas.openxmlformats.org/officeDocument/2006/relationships/slideLayout" Target="/ppt/slideLayouts/slideLayout6.xml" Id="R0a60b23ad71e4bea"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28760" y="428760"/>
            <a:ext cx="7792200" cy="499680"/>
          </a:xfrm>
          <a:prstGeom prst="rect">
            <a:avLst/>
          </a:prstGeom>
        </p:spPr>
        <p:txBody>
          <a:bodyPr lIns="0" tIns="0" rIns="0" bIns="0" anchor="ctr"/>
          <a:lstStyle/>
          <a:p>
            <a:r>
              <a:rPr lang="en-US" sz="2400">
                <a:latin typeface="Arial"/>
              </a:rPr>
              <a:t>Contd…</a:t>
            </a:r>
            <a:endParaRPr/>
          </a:p>
        </p:txBody>
      </p:sp>
      <p:sp>
        <p:nvSpPr>
          <p:cNvPr id="155" name="TextShape 2"/>
          <p:cNvSpPr txBox="1"/>
          <p:nvPr/>
        </p:nvSpPr>
        <p:spPr>
          <a:xfrm>
            <a:off x="428760" y="1000080"/>
            <a:ext cx="7771680" cy="5214600"/>
          </a:xfrm>
          <a:prstGeom prst="rect">
            <a:avLst/>
          </a:prstGeom>
        </p:spPr>
        <p:txBody>
          <a:bodyPr lIns="0" tIns="0" rIns="0" bIns="0" anchor="ctr"/>
          <a:lstStyle/>
          <a:p>
            <a:pPr algn="ctr">
              <a:lnSpc>
                <a:spcPct val="100000"/>
              </a:lnSpc>
              <a:buFont typeface="Wingdings" charset="2"/>
              <a:buChar char=""/>
            </a:pPr>
            <a:r>
              <a:rPr lang="en-IN" sz="2400">
                <a:solidFill>
                  <a:srgbClr val="7030A0"/>
                </a:solidFill>
                <a:latin typeface="Times New Roman"/>
              </a:rPr>
              <a:t>Scientific inquiry and observation: </a:t>
            </a:r>
            <a:r>
              <a:rPr lang="en-IN" sz="2400">
                <a:solidFill>
                  <a:srgbClr val="000000"/>
                </a:solidFill>
                <a:latin typeface="Times New Roman"/>
              </a:rPr>
              <a:t>Scientific inquiry is </a:t>
            </a:r>
            <a:endParaRPr/>
          </a:p>
          <a:p>
            <a:pPr algn="ctr">
              <a:lnSpc>
                <a:spcPct val="100000"/>
              </a:lnSpc>
            </a:pPr>
            <a:r>
              <a:rPr lang="en-IN" sz="2400">
                <a:solidFill>
                  <a:srgbClr val="000000"/>
                </a:solidFill>
                <a:latin typeface="Times New Roman"/>
              </a:rPr>
              <a:t>unaffected by personal likes and dislikes.</a:t>
            </a:r>
            <a:endParaRPr/>
          </a:p>
          <a:p>
            <a:pPr algn="ctr">
              <a:lnSpc>
                <a:spcPct val="100000"/>
              </a:lnSpc>
            </a:pPr>
            <a:r>
              <a:rPr lang="en-IN" sz="2400">
                <a:solidFill>
                  <a:srgbClr val="000000"/>
                </a:solidFill>
                <a:latin typeface="Times New Roman"/>
              </a:rPr>
              <a:t>Eg: Acceleration due to gravity is 9.82m/square sec</a:t>
            </a:r>
            <a:endParaRPr/>
          </a:p>
          <a:p>
            <a:pPr algn="ctr">
              <a:lnSpc>
                <a:spcPct val="100000"/>
              </a:lnSpc>
            </a:pPr>
            <a:endParaRPr/>
          </a:p>
          <a:p>
            <a:pPr algn="ctr">
              <a:lnSpc>
                <a:spcPct val="100000"/>
              </a:lnSpc>
              <a:buFont typeface="Wingdings" charset="2"/>
              <a:buChar char=""/>
            </a:pPr>
            <a:r>
              <a:rPr lang="en-IN" sz="2400">
                <a:solidFill>
                  <a:srgbClr val="7030A0"/>
                </a:solidFill>
                <a:latin typeface="Times New Roman"/>
              </a:rPr>
              <a:t>Experimentation</a:t>
            </a:r>
            <a:r>
              <a:rPr lang="en-IN" sz="2400">
                <a:solidFill>
                  <a:srgbClr val="000000"/>
                </a:solidFill>
                <a:latin typeface="Times New Roman"/>
              </a:rPr>
              <a:t>: Results of each experiment can be verified </a:t>
            </a:r>
            <a:endParaRPr/>
          </a:p>
          <a:p>
            <a:pPr algn="ctr">
              <a:lnSpc>
                <a:spcPct val="100000"/>
              </a:lnSpc>
            </a:pPr>
            <a:r>
              <a:rPr lang="en-IN" sz="2400">
                <a:solidFill>
                  <a:srgbClr val="000000"/>
                </a:solidFill>
                <a:latin typeface="Times New Roman"/>
              </a:rPr>
              <a:t>And results predicted in definite way.</a:t>
            </a:r>
            <a:endParaRPr/>
          </a:p>
          <a:p>
            <a:pPr algn="ctr">
              <a:lnSpc>
                <a:spcPct val="100000"/>
              </a:lnSpc>
            </a:pPr>
            <a:endParaRPr/>
          </a:p>
          <a:p>
            <a:pPr algn="ctr">
              <a:lnSpc>
                <a:spcPct val="100000"/>
              </a:lnSpc>
              <a:buFont typeface="Wingdings" charset="2"/>
              <a:buChar char=""/>
            </a:pPr>
            <a:r>
              <a:rPr lang="en-IN" sz="2400">
                <a:solidFill>
                  <a:srgbClr val="7030A0"/>
                </a:solidFill>
                <a:latin typeface="Times New Roman"/>
              </a:rPr>
              <a:t>Universal truth: </a:t>
            </a:r>
            <a:r>
              <a:rPr lang="en-IN" sz="2400">
                <a:solidFill>
                  <a:srgbClr val="000000"/>
                </a:solidFill>
                <a:latin typeface="Times New Roman"/>
              </a:rPr>
              <a:t>scientific principles represent basic truth and</a:t>
            </a:r>
            <a:endParaRPr/>
          </a:p>
          <a:p>
            <a:pPr algn="ctr">
              <a:lnSpc>
                <a:spcPct val="100000"/>
              </a:lnSpc>
            </a:pPr>
            <a:r>
              <a:rPr lang="en-IN" sz="2400">
                <a:solidFill>
                  <a:srgbClr val="000000"/>
                </a:solidFill>
                <a:latin typeface="Times New Roman"/>
              </a:rPr>
              <a:t>are developed after a series of experiments.</a:t>
            </a:r>
            <a:endParaRPr/>
          </a:p>
          <a:p>
            <a:pPr algn="ctr">
              <a:lnSpc>
                <a:spcPct val="100000"/>
              </a:lnSpc>
            </a:pPr>
            <a:endParaRPr/>
          </a:p>
          <a:p>
            <a:pPr algn="ctr">
              <a:lnSpc>
                <a:spcPct val="100000"/>
              </a:lnSpc>
            </a:pPr>
            <a:endParaRP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0" y="0"/>
            <a:ext cx="-11796840" cy="-11796840"/>
          </a:xfrm>
          <a:prstGeom prst="rect">
            <a:avLst/>
          </a:prstGeom>
        </p:spPr>
        <p:txBody>
          <a:bodyPr bIns="45000" lIns="90000" rIns="90000" tIns="45000"/>
          <a:p>
            <a:pPr>
              <a:lnSpc>
                <a:spcPct val="100000"/>
              </a:lnSpc>
            </a:pPr>
            <a:fld id="{E181F1A1-7161-41A1-B1F1-C1D101F15181}" type="slidenum">
              <a:rPr lang="en-IN">
                <a:solidFill>
                  <a:srgbClr val="000000"/>
                </a:solidFill>
                <a:latin typeface="Calibri"/>
              </a:rPr>
              <a:t>&lt;number&gt;</a:t>
            </a:fld>
            <a:endParaRPr/>
          </a:p>
        </p:txBody>
      </p:sp>
      <p:sp>
        <p:nvSpPr>
          <p:cNvPr id="115" name="TextShape 2"/>
          <p:cNvSpPr txBox="1"/>
          <p:nvPr/>
        </p:nvSpPr>
        <p:spPr>
          <a:xfrm>
            <a:off x="685800" y="800280"/>
            <a:ext cx="7772040" cy="761760"/>
          </a:xfrm>
          <a:prstGeom prst="rect">
            <a:avLst/>
          </a:prstGeom>
        </p:spPr>
        <p:txBody>
          <a:bodyPr anchor="ctr"/>
          <a:p>
            <a:pPr algn="ctr">
              <a:lnSpc>
                <a:spcPct val="100000"/>
              </a:lnSpc>
            </a:pPr>
            <a:r>
              <a:rPr b="1" lang="en-US" sz="4400">
                <a:solidFill>
                  <a:srgbClr val="ff0000"/>
                </a:solidFill>
                <a:latin typeface="Calibri"/>
              </a:rPr>
              <a:t>Who is an entrepreneur?</a:t>
            </a:r>
            <a:endParaRPr/>
          </a:p>
        </p:txBody>
      </p:sp>
      <p:sp>
        <p:nvSpPr>
          <p:cNvPr id="116" name="TextShape 3"/>
          <p:cNvSpPr txBox="1"/>
          <p:nvPr/>
        </p:nvSpPr>
        <p:spPr>
          <a:xfrm>
            <a:off x="457200" y="1600200"/>
            <a:ext cx="8229240" cy="4525560"/>
          </a:xfrm>
          <a:prstGeom prst="rect">
            <a:avLst/>
          </a:prstGeom>
        </p:spPr>
        <p:txBody>
          <a:bodyPr/>
          <a:p>
            <a:pPr>
              <a:lnSpc>
                <a:spcPct val="150000"/>
              </a:lnSpc>
              <a:buFont typeface="Arial"/>
              <a:buChar char="•"/>
            </a:pPr>
            <a:r>
              <a:rPr lang="en-US" sz="3200">
                <a:solidFill>
                  <a:srgbClr val="000000"/>
                </a:solidFill>
                <a:latin typeface="Calibri"/>
              </a:rPr>
              <a:t>Person conducting own business </a:t>
            </a:r>
            <a:r>
              <a:rPr i="1" lang="en-US" sz="3200">
                <a:solidFill>
                  <a:srgbClr val="ff0000"/>
                </a:solidFill>
                <a:latin typeface="Calibri"/>
              </a:rPr>
              <a:t>(Webster)</a:t>
            </a:r>
            <a:endParaRPr/>
          </a:p>
          <a:p>
            <a:pPr>
              <a:lnSpc>
                <a:spcPct val="150000"/>
              </a:lnSpc>
              <a:buFont typeface="Arial"/>
              <a:buChar char="•"/>
            </a:pPr>
            <a:r>
              <a:rPr lang="en-US" sz="3200">
                <a:solidFill>
                  <a:srgbClr val="000000"/>
                </a:solidFill>
                <a:latin typeface="Calibri"/>
              </a:rPr>
              <a:t>Person who sets up business deals in order to make profits </a:t>
            </a:r>
            <a:r>
              <a:rPr i="1" lang="en-US" sz="3200">
                <a:solidFill>
                  <a:srgbClr val="ff0000"/>
                </a:solidFill>
                <a:latin typeface="Calibri"/>
              </a:rPr>
              <a:t>(Collins Cobuild)</a:t>
            </a:r>
            <a:endParaRPr/>
          </a:p>
          <a:p>
            <a:pPr>
              <a:lnSpc>
                <a:spcPct val="150000"/>
              </a:lnSpc>
              <a:buFont typeface="Arial"/>
              <a:buChar char="•"/>
            </a:pPr>
            <a:r>
              <a:rPr lang="en-US" sz="3200">
                <a:solidFill>
                  <a:srgbClr val="000000"/>
                </a:solidFill>
                <a:latin typeface="Calibri"/>
              </a:rPr>
              <a:t>Organizer of an economic venture, one who owns, organizes, manages, and assumes the risks of the business </a:t>
            </a:r>
            <a:r>
              <a:rPr i="1" lang="en-US" sz="3200">
                <a:solidFill>
                  <a:srgbClr val="ff0000"/>
                </a:solidFill>
                <a:latin typeface="Calibri"/>
              </a:rPr>
              <a:t>(Chandrashekhar)</a:t>
            </a:r>
            <a:endParaRPr/>
          </a:p>
        </p:txBody>
      </p:sp>
    </p:spTree>
  </p:cSld>
  <p:transition>
    <p:dissolve/>
  </p:transition>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TextShape 1"/>
          <p:cNvSpPr txBox="1"/>
          <p:nvPr/>
        </p:nvSpPr>
        <p:spPr>
          <a:xfrm>
            <a:off x="214200" y="0"/>
            <a:ext cx="8229240" cy="1142640"/>
          </a:xfrm>
          <a:prstGeom prst="rect">
            <a:avLst/>
          </a:prstGeom>
        </p:spPr>
        <p:txBody>
          <a:bodyPr anchor="ctr"/>
          <a:p>
            <a:pPr>
              <a:lnSpc>
                <a:spcPct val="100000"/>
              </a:lnSpc>
            </a:pPr>
            <a:r>
              <a:rPr b="1" lang="en-US" sz="4400">
                <a:solidFill>
                  <a:srgbClr val="ff0000"/>
                </a:solidFill>
                <a:latin typeface="Calibri"/>
              </a:rPr>
              <a:t>MEANING</a:t>
            </a:r>
            <a:endParaRPr/>
          </a:p>
        </p:txBody>
      </p:sp>
      <p:sp>
        <p:nvSpPr>
          <p:cNvPr id="118" name="TextShape 2"/>
          <p:cNvSpPr txBox="1"/>
          <p:nvPr/>
        </p:nvSpPr>
        <p:spPr>
          <a:xfrm>
            <a:off x="214200" y="1285920"/>
            <a:ext cx="8472240" cy="5214600"/>
          </a:xfrm>
          <a:prstGeom prst="rect">
            <a:avLst/>
          </a:prstGeom>
        </p:spPr>
        <p:txBody>
          <a:bodyPr/>
          <a:p>
            <a:pPr>
              <a:lnSpc>
                <a:spcPct val="100000"/>
              </a:lnSpc>
              <a:buFont typeface="Arial"/>
              <a:buChar char="•"/>
            </a:pPr>
            <a:r>
              <a:rPr i="1" lang="en-US" sz="3200">
                <a:solidFill>
                  <a:srgbClr val="000000"/>
                </a:solidFill>
                <a:latin typeface="Times New Roman"/>
              </a:rPr>
              <a:t>“</a:t>
            </a:r>
            <a:r>
              <a:rPr i="1" lang="en-US" sz="3200">
                <a:solidFill>
                  <a:srgbClr val="000000"/>
                </a:solidFill>
                <a:latin typeface="Times New Roman"/>
              </a:rPr>
              <a:t>An entrepreneur is one who always search for change, responds to it and exploits it as an opportunity</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i="1" lang="en-US" sz="3200">
                <a:solidFill>
                  <a:srgbClr val="ff0000"/>
                </a:solidFill>
                <a:latin typeface="Andalus"/>
              </a:rPr>
              <a:t>-</a:t>
            </a:r>
            <a:r>
              <a:rPr b="1" i="1" lang="en-US" sz="3200">
                <a:solidFill>
                  <a:srgbClr val="ff0000"/>
                </a:solidFill>
                <a:latin typeface="Andalus"/>
              </a:rPr>
              <a:t> Peter Drucker</a:t>
            </a:r>
            <a:endParaRPr/>
          </a:p>
          <a:p>
            <a:pPr>
              <a:lnSpc>
                <a:spcPct val="100000"/>
              </a:lnSpc>
            </a:pPr>
            <a:endParaRPr/>
          </a:p>
          <a:p>
            <a:pPr>
              <a:lnSpc>
                <a:spcPct val="100000"/>
              </a:lnSpc>
              <a:buFont typeface="Arial"/>
              <a:buChar char="•"/>
            </a:pPr>
            <a:r>
              <a:rPr b="1" i="1" lang="en-US" sz="3200">
                <a:solidFill>
                  <a:srgbClr val="000000"/>
                </a:solidFill>
                <a:latin typeface="Andalus"/>
              </a:rPr>
              <a:t>“</a:t>
            </a:r>
            <a:r>
              <a:rPr i="1" lang="en-US" sz="3200">
                <a:solidFill>
                  <a:srgbClr val="000000"/>
                </a:solidFill>
                <a:latin typeface="Times New Roman"/>
              </a:rPr>
              <a:t>An entrepreneur  in any given economy is an individual who introduces something new in the economy”</a:t>
            </a:r>
            <a:r>
              <a:rPr i="1" lang="en-US" sz="3200">
                <a:solidFill>
                  <a:srgbClr val="000000"/>
                </a:solidFill>
                <a:latin typeface="Times New Roman"/>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Joseph S.</a:t>
            </a:r>
            <a:endParaRPr/>
          </a:p>
          <a:p>
            <a:pPr>
              <a:lnSpc>
                <a:spcPct val="100000"/>
              </a:lnSpc>
            </a:pPr>
            <a:endParaRPr/>
          </a:p>
          <a:p>
            <a:pPr>
              <a:lnSpc>
                <a:spcPct val="100000"/>
              </a:lnSpc>
              <a:buFont typeface="Arial"/>
              <a:buChar char="•"/>
            </a:pPr>
            <a:r>
              <a:rPr b="1" i="1" lang="en-US" sz="3200">
                <a:solidFill>
                  <a:srgbClr val="000000"/>
                </a:solidFill>
                <a:latin typeface="Andalus"/>
              </a:rPr>
              <a:t>“</a:t>
            </a:r>
            <a:r>
              <a:rPr b="1" i="1" lang="en-US" sz="3200">
                <a:solidFill>
                  <a:srgbClr val="000000"/>
                </a:solidFill>
                <a:latin typeface="Andalus"/>
              </a:rPr>
              <a:t>An entrepreneur is a social parasite”</a:t>
            </a:r>
            <a:endParaRPr/>
          </a:p>
          <a:p>
            <a:pPr lvl="4">
              <a:buSzPct val="45000"/>
              <a:buFont typeface="StarSymbol"/>
              <a:buChar char=""/>
            </a:pPr>
            <a:r>
              <a:rPr b="1" i="1" lang="en-US" sz="2000">
                <a:solidFill>
                  <a:srgbClr val="ff0000"/>
                </a:solidFill>
                <a:latin typeface="Andalus"/>
              </a:rPr>
              <a:t>	</a:t>
            </a:r>
            <a:r>
              <a:rPr b="1" i="1" lang="en-US" sz="2000">
                <a:solidFill>
                  <a:srgbClr val="ff0000"/>
                </a:solidFill>
                <a:latin typeface="Andalus"/>
              </a:rPr>
              <a:t>	</a:t>
            </a:r>
            <a:r>
              <a:rPr b="1" i="1" lang="en-US" sz="2000">
                <a:solidFill>
                  <a:srgbClr val="ff0000"/>
                </a:solidFill>
                <a:latin typeface="Andalus"/>
              </a:rPr>
              <a:t>	</a:t>
            </a:r>
            <a:r>
              <a:rPr b="1" i="1" lang="en-US" sz="2000">
                <a:solidFill>
                  <a:srgbClr val="ff0000"/>
                </a:solidFill>
                <a:latin typeface="Andalus"/>
              </a:rPr>
              <a:t>	</a:t>
            </a:r>
            <a:r>
              <a:rPr b="1" i="1" lang="en-US" sz="2000">
                <a:solidFill>
                  <a:srgbClr val="ff0000"/>
                </a:solidFill>
                <a:latin typeface="Andalus"/>
              </a:rPr>
              <a:t>	</a:t>
            </a:r>
            <a:r>
              <a:rPr b="1" i="1" lang="en-US" sz="2000">
                <a:solidFill>
                  <a:srgbClr val="ff0000"/>
                </a:solidFill>
                <a:latin typeface="Andalus"/>
              </a:rPr>
              <a:t>       </a:t>
            </a:r>
            <a:r>
              <a:rPr b="1" i="1" lang="en-US" sz="3200">
                <a:solidFill>
                  <a:srgbClr val="ff0000"/>
                </a:solidFill>
                <a:latin typeface="Andalus"/>
              </a:rPr>
              <a:t>-  Karl  Marx.</a:t>
            </a:r>
            <a:endParaRPr/>
          </a:p>
        </p:txBody>
      </p:sp>
    </p:spTree>
  </p:cSld>
  <p:transition>
    <p:dissolve/>
  </p:transition>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214200" y="0"/>
            <a:ext cx="8715240" cy="1285560"/>
          </a:xfrm>
          <a:prstGeom prst="rect">
            <a:avLst/>
          </a:prstGeom>
        </p:spPr>
        <p:txBody>
          <a:bodyPr anchor="ctr"/>
          <a:p>
            <a:pPr algn="ctr">
              <a:lnSpc>
                <a:spcPct val="100000"/>
              </a:lnSpc>
            </a:pPr>
            <a:r>
              <a:rPr b="1" lang="en-US" sz="4400">
                <a:solidFill>
                  <a:srgbClr val="ff0000"/>
                </a:solidFill>
                <a:latin typeface="Calibri"/>
              </a:rPr>
              <a:t>CONCEPT OF “ENTREPRENEURSHIP”</a:t>
            </a:r>
            <a:r>
              <a:rPr b="1" lang="en-US" sz="4400">
                <a:solidFill>
                  <a:srgbClr val="ff0000"/>
                </a:solidFill>
                <a:latin typeface="Calibri"/>
              </a:rPr>
              <a:t>
</a:t>
            </a:r>
            <a:r>
              <a:rPr b="1" i="1" lang="en-US" sz="2400">
                <a:solidFill>
                  <a:srgbClr val="002060"/>
                </a:solidFill>
                <a:latin typeface="Calibri"/>
              </a:rPr>
              <a:t>Entrepreneur &amp; Entrepreneurship are essentially the same</a:t>
            </a:r>
            <a:endParaRPr/>
          </a:p>
        </p:txBody>
      </p:sp>
      <p:sp>
        <p:nvSpPr>
          <p:cNvPr id="120" name="TextShape 2"/>
          <p:cNvSpPr txBox="1"/>
          <p:nvPr/>
        </p:nvSpPr>
        <p:spPr>
          <a:xfrm>
            <a:off x="214200" y="1285920"/>
            <a:ext cx="8472240" cy="5214600"/>
          </a:xfrm>
          <a:prstGeom prst="rect">
            <a:avLst/>
          </a:prstGeom>
        </p:spPr>
        <p:txBody>
          <a:bodyPr/>
          <a:p>
            <a:pPr algn="just">
              <a:lnSpc>
                <a:spcPct val="100000"/>
              </a:lnSpc>
              <a:buFont typeface="Arial"/>
              <a:buChar char="•"/>
            </a:pPr>
            <a:r>
              <a:rPr i="1" lang="en-US" sz="3200">
                <a:solidFill>
                  <a:srgbClr val="000000"/>
                </a:solidFill>
                <a:latin typeface="Times New Roman"/>
              </a:rPr>
              <a:t>“</a:t>
            </a:r>
            <a:r>
              <a:rPr i="1" lang="en-US" sz="3200">
                <a:solidFill>
                  <a:srgbClr val="000000"/>
                </a:solidFill>
                <a:latin typeface="Times New Roman"/>
              </a:rPr>
              <a:t>Entrepreneurship is the process of creating something new and assuming the accompanying risks and rewards.</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endParaRPr/>
          </a:p>
          <a:p>
            <a:pPr>
              <a:lnSpc>
                <a:spcPct val="100000"/>
              </a:lnSpc>
            </a:pPr>
            <a:r>
              <a:rPr i="1" lang="en-US" sz="3200">
                <a:solidFill>
                  <a:srgbClr val="ff0000"/>
                </a:solidFill>
                <a:latin typeface="Andalus"/>
              </a:rPr>
              <a:t>	</a:t>
            </a:r>
            <a:r>
              <a:rPr i="1" lang="en-US" sz="3200">
                <a:solidFill>
                  <a:srgbClr val="ff0000"/>
                </a:solidFill>
                <a:latin typeface="Andalus"/>
              </a:rPr>
              <a:t>	</a:t>
            </a:r>
            <a:r>
              <a:rPr i="1" lang="en-US" sz="3200">
                <a:solidFill>
                  <a:srgbClr val="ff0000"/>
                </a:solidFill>
                <a:latin typeface="Andalus"/>
              </a:rPr>
              <a:t>	</a:t>
            </a:r>
            <a:r>
              <a:rPr i="1" lang="en-US" sz="3200">
                <a:solidFill>
                  <a:srgbClr val="ff0000"/>
                </a:solidFill>
                <a:latin typeface="Andalus"/>
              </a:rPr>
              <a:t>	</a:t>
            </a:r>
            <a:r>
              <a:rPr i="1" lang="en-US" sz="3200">
                <a:solidFill>
                  <a:srgbClr val="ff0000"/>
                </a:solidFill>
                <a:latin typeface="Andalus"/>
              </a:rPr>
              <a:t>	</a:t>
            </a:r>
            <a:r>
              <a:rPr i="1" lang="en-US" sz="3200">
                <a:solidFill>
                  <a:srgbClr val="ff0000"/>
                </a:solidFill>
                <a:latin typeface="Andalus"/>
              </a:rPr>
              <a:t>	</a:t>
            </a:r>
            <a:r>
              <a:rPr i="1" lang="en-US" sz="3200">
                <a:solidFill>
                  <a:srgbClr val="ff0000"/>
                </a:solidFill>
                <a:latin typeface="Andalus"/>
              </a:rPr>
              <a:t>	</a:t>
            </a:r>
            <a:r>
              <a:rPr i="1" lang="en-US" sz="3200">
                <a:solidFill>
                  <a:srgbClr val="ff0000"/>
                </a:solidFill>
                <a:latin typeface="Andalus"/>
              </a:rPr>
              <a:t>-</a:t>
            </a:r>
            <a:r>
              <a:rPr b="1" i="1" lang="en-US" sz="3200">
                <a:solidFill>
                  <a:srgbClr val="ff0000"/>
                </a:solidFill>
                <a:latin typeface="Andalus"/>
              </a:rPr>
              <a:t> Robert Hisrich</a:t>
            </a:r>
            <a:endParaRPr/>
          </a:p>
          <a:p>
            <a:pPr>
              <a:lnSpc>
                <a:spcPct val="100000"/>
              </a:lnSpc>
            </a:pPr>
            <a:endParaRPr/>
          </a:p>
          <a:p>
            <a:pPr algn="just">
              <a:lnSpc>
                <a:spcPct val="100000"/>
              </a:lnSpc>
              <a:buFont typeface="Arial"/>
              <a:buChar char="•"/>
            </a:pPr>
            <a:r>
              <a:rPr i="1" lang="en-US" sz="3200">
                <a:solidFill>
                  <a:srgbClr val="000000"/>
                </a:solidFill>
                <a:latin typeface="Andalus"/>
              </a:rPr>
              <a:t>“ </a:t>
            </a:r>
            <a:r>
              <a:rPr i="1" lang="en-US" sz="3200">
                <a:solidFill>
                  <a:srgbClr val="000000"/>
                </a:solidFill>
                <a:latin typeface="Times New Roman"/>
              </a:rPr>
              <a:t>Entrepreneurship is the purposeful activity of an individual or a group of associated individuals, undertaken to initiate, maintain and realize profit by producing or distributing economic goods and services.”</a:t>
            </a:r>
            <a:r>
              <a:rPr i="1" lang="en-US" sz="3200">
                <a:solidFill>
                  <a:srgbClr val="000000"/>
                </a:solidFill>
                <a:latin typeface="Times New Roman"/>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a:t>
            </a:r>
            <a:r>
              <a:rPr b="1" i="1" lang="en-US" sz="3200">
                <a:solidFill>
                  <a:srgbClr val="ff0000"/>
                </a:solidFill>
                <a:latin typeface="Andalus"/>
              </a:rPr>
              <a:t>      -  A. H. Cole.</a:t>
            </a:r>
            <a:endParaRPr/>
          </a:p>
        </p:txBody>
      </p:sp>
    </p:spTree>
  </p:cSld>
  <p:transition>
    <p:dissolve/>
  </p:transition>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1" name="Picture 2"/>
          <p:cNvPicPr/>
          <p:nvPr/>
        </p:nvPicPr>
        <p:blipFill>
          <a:blip r:embed="R9e028f71bfbc4886"/>
          <a:stretch>
            <a:fillRect/>
          </a:stretch>
        </p:blipFill>
        <p:spPr>
          <a:xfrm>
            <a:off x="55800" y="285840"/>
            <a:ext cx="8956800" cy="6143400"/>
          </a:xfrm>
          <a:prstGeom prst="rect">
            <a:avLst/>
          </a:prstGeom>
        </p:spPr>
      </p:pic>
    </p:spTree>
  </p:cSld>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0" y="0"/>
            <a:ext cx="9143640" cy="1285560"/>
          </a:xfrm>
          <a:prstGeom prst="rect">
            <a:avLst/>
          </a:prstGeom>
        </p:spPr>
        <p:txBody>
          <a:bodyPr anchor="ctr"/>
          <a:p>
            <a:pPr algn="ctr">
              <a:lnSpc>
                <a:spcPct val="100000"/>
              </a:lnSpc>
            </a:pPr>
            <a:r>
              <a:rPr b="1" lang="en-US" sz="3600">
                <a:solidFill>
                  <a:srgbClr val="ff0000"/>
                </a:solidFill>
                <a:latin typeface="Calibri"/>
              </a:rPr>
              <a:t>EVALUATION OF THE CONCEPT OF “ENTREPRENEUR”</a:t>
            </a:r>
            <a:r>
              <a:rPr b="1" lang="en-US" sz="4400">
                <a:solidFill>
                  <a:srgbClr val="ff0000"/>
                </a:solidFill>
                <a:latin typeface="Calibri"/>
              </a:rPr>
              <a:t>
</a:t>
            </a:r>
            <a:r>
              <a:rPr b="1" i="1" lang="en-US" sz="2400">
                <a:solidFill>
                  <a:srgbClr val="002060"/>
                </a:solidFill>
                <a:latin typeface="Calibri"/>
              </a:rPr>
              <a:t>It is derived from the French word ’entreprendre’ which mean ‘to undertake’</a:t>
            </a:r>
            <a:endParaRPr/>
          </a:p>
        </p:txBody>
      </p:sp>
      <p:sp>
        <p:nvSpPr>
          <p:cNvPr id="123" name="TextShape 2"/>
          <p:cNvSpPr txBox="1"/>
          <p:nvPr/>
        </p:nvSpPr>
        <p:spPr>
          <a:xfrm>
            <a:off x="0" y="1143000"/>
            <a:ext cx="8857800" cy="5500440"/>
          </a:xfrm>
          <a:prstGeom prst="rect">
            <a:avLst/>
          </a:prstGeom>
        </p:spPr>
        <p:txBody>
          <a:bodyPr/>
          <a:p>
            <a:pPr algn="just">
              <a:lnSpc>
                <a:spcPct val="100000"/>
              </a:lnSpc>
            </a:pPr>
            <a:r>
              <a:rPr b="1" i="1" lang="en-US" sz="2000">
                <a:solidFill>
                  <a:srgbClr val="ff0000"/>
                </a:solidFill>
                <a:latin typeface="Andalus"/>
              </a:rPr>
              <a:t>Some stages of the evolution of the concept ‘entrepreneur’ are as follow.</a:t>
            </a:r>
            <a:endParaRPr/>
          </a:p>
          <a:p>
            <a:pPr algn="just">
              <a:lnSpc>
                <a:spcPct val="100000"/>
              </a:lnSpc>
            </a:pPr>
            <a:r>
              <a:rPr b="1" lang="en-US" sz="2200">
                <a:solidFill>
                  <a:srgbClr val="000000"/>
                </a:solidFill>
                <a:latin typeface="Andalus"/>
              </a:rPr>
              <a:t>Middle Ages:</a:t>
            </a:r>
            <a:r>
              <a:rPr b="1" lang="en-US" sz="2200">
                <a:solidFill>
                  <a:srgbClr val="000000"/>
                </a:solidFill>
                <a:latin typeface="Andalus"/>
              </a:rPr>
              <a:t>	</a:t>
            </a:r>
            <a:r>
              <a:rPr lang="en-US" sz="2200">
                <a:solidFill>
                  <a:srgbClr val="7030a0"/>
                </a:solidFill>
                <a:latin typeface="Andalus"/>
              </a:rPr>
              <a:t>Actor or person in charge of large scale production projects.</a:t>
            </a:r>
            <a:endParaRPr/>
          </a:p>
          <a:p>
            <a:pPr algn="just">
              <a:lnSpc>
                <a:spcPct val="100000"/>
              </a:lnSpc>
            </a:pPr>
            <a:r>
              <a:rPr b="1" lang="en-US" sz="2200">
                <a:solidFill>
                  <a:srgbClr val="000000"/>
                </a:solidFill>
                <a:latin typeface="Andalus"/>
              </a:rPr>
              <a:t>16th Century:</a:t>
            </a:r>
            <a:r>
              <a:rPr lang="en-US" sz="2200">
                <a:solidFill>
                  <a:srgbClr val="000000"/>
                </a:solidFill>
                <a:latin typeface="Andalus"/>
              </a:rPr>
              <a:t>	</a:t>
            </a:r>
            <a:r>
              <a:rPr lang="en-US" sz="2200">
                <a:solidFill>
                  <a:srgbClr val="ff0000"/>
                </a:solidFill>
                <a:latin typeface="Andalus"/>
              </a:rPr>
              <a:t>People who organized and led military expedition in France .</a:t>
            </a:r>
            <a:endParaRPr/>
          </a:p>
          <a:p>
            <a:pPr algn="just">
              <a:lnSpc>
                <a:spcPct val="100000"/>
              </a:lnSpc>
            </a:pPr>
            <a:r>
              <a:rPr b="1" lang="en-US" sz="2200">
                <a:solidFill>
                  <a:srgbClr val="000000"/>
                </a:solidFill>
                <a:latin typeface="Andalus"/>
              </a:rPr>
              <a:t>17th Century:</a:t>
            </a:r>
            <a:r>
              <a:rPr lang="en-US" sz="2200">
                <a:solidFill>
                  <a:srgbClr val="000000"/>
                </a:solidFill>
                <a:latin typeface="Andalus"/>
              </a:rPr>
              <a:t>	</a:t>
            </a:r>
            <a:r>
              <a:rPr lang="en-US" sz="2200">
                <a:solidFill>
                  <a:srgbClr val="404040"/>
                </a:solidFill>
                <a:latin typeface="Andalus"/>
              </a:rPr>
              <a:t>Person bearing the risk of either profit or loss in a fixed-price</a:t>
            </a:r>
            <a:endParaRPr/>
          </a:p>
          <a:p>
            <a:pPr algn="just">
              <a:lnSpc>
                <a:spcPct val="100000"/>
              </a:lnSpc>
            </a:pPr>
            <a:r>
              <a:rPr lang="en-US" sz="2200">
                <a:solidFill>
                  <a:srgbClr val="404040"/>
                </a:solidFill>
                <a:latin typeface="Andalus"/>
              </a:rPr>
              <a:t>	</a:t>
            </a:r>
            <a:r>
              <a:rPr lang="en-US" sz="2200">
                <a:solidFill>
                  <a:srgbClr val="404040"/>
                </a:solidFill>
                <a:latin typeface="Andalus"/>
              </a:rPr>
              <a:t>	</a:t>
            </a:r>
            <a:r>
              <a:rPr lang="en-US" sz="2200">
                <a:solidFill>
                  <a:srgbClr val="404040"/>
                </a:solidFill>
                <a:latin typeface="Andalus"/>
              </a:rPr>
              <a:t>	</a:t>
            </a:r>
            <a:r>
              <a:rPr lang="en-US" sz="2200">
                <a:solidFill>
                  <a:srgbClr val="404040"/>
                </a:solidFill>
                <a:latin typeface="Andalus"/>
              </a:rPr>
              <a:t>contract with the government.</a:t>
            </a:r>
            <a:endParaRPr/>
          </a:p>
          <a:p>
            <a:pPr algn="just">
              <a:lnSpc>
                <a:spcPct val="100000"/>
              </a:lnSpc>
            </a:pPr>
            <a:r>
              <a:rPr b="1" lang="en-US" sz="2200">
                <a:solidFill>
                  <a:srgbClr val="000000"/>
                </a:solidFill>
                <a:latin typeface="Andalus"/>
              </a:rPr>
              <a:t>18th Century:</a:t>
            </a:r>
            <a:r>
              <a:rPr b="1" lang="en-US" sz="2200">
                <a:solidFill>
                  <a:srgbClr val="000000"/>
                </a:solidFill>
                <a:latin typeface="Andalus"/>
              </a:rPr>
              <a:t>	</a:t>
            </a:r>
            <a:r>
              <a:rPr lang="en-US" sz="2200">
                <a:solidFill>
                  <a:srgbClr val="7030a0"/>
                </a:solidFill>
                <a:latin typeface="Andalus"/>
              </a:rPr>
              <a:t>An entrepreneur as a person is risk-taking and different from </a:t>
            </a:r>
            <a:r>
              <a:rPr lang="en-US" sz="2200">
                <a:solidFill>
                  <a:srgbClr val="7030a0"/>
                </a:solidFill>
                <a:latin typeface="Andalus"/>
              </a:rPr>
              <a:t>	</a:t>
            </a:r>
            <a:r>
              <a:rPr lang="en-US" sz="2200">
                <a:solidFill>
                  <a:srgbClr val="7030a0"/>
                </a:solidFill>
                <a:latin typeface="Andalus"/>
              </a:rPr>
              <a:t>	</a:t>
            </a:r>
            <a:r>
              <a:rPr lang="en-US" sz="2200">
                <a:solidFill>
                  <a:srgbClr val="7030a0"/>
                </a:solidFill>
                <a:latin typeface="Andalus"/>
              </a:rPr>
              <a:t>the person who supplies capital.</a:t>
            </a:r>
            <a:endParaRPr/>
          </a:p>
          <a:p>
            <a:pPr algn="just">
              <a:lnSpc>
                <a:spcPct val="100000"/>
              </a:lnSpc>
            </a:pPr>
            <a:r>
              <a:rPr b="1" lang="en-US" sz="2200">
                <a:solidFill>
                  <a:srgbClr val="000000"/>
                </a:solidFill>
                <a:latin typeface="Andalus"/>
              </a:rPr>
              <a:t>19th Century:</a:t>
            </a:r>
            <a:r>
              <a:rPr b="1" lang="en-US" sz="2200">
                <a:solidFill>
                  <a:srgbClr val="000000"/>
                </a:solidFill>
                <a:latin typeface="Andalus"/>
              </a:rPr>
              <a:t>	</a:t>
            </a:r>
            <a:r>
              <a:rPr lang="en-US" sz="2200">
                <a:solidFill>
                  <a:srgbClr val="ff0000"/>
                </a:solidFill>
                <a:latin typeface="Andalus"/>
              </a:rPr>
              <a:t>An entrepreneur is distinct from both a financier as well as a </a:t>
            </a:r>
            <a:endParaRPr/>
          </a:p>
          <a:p>
            <a:pPr algn="just">
              <a:lnSpc>
                <a:spcPct val="100000"/>
              </a:lnSpc>
            </a:pPr>
            <a:r>
              <a:rPr b="1" lang="en-US" sz="2200">
                <a:solidFill>
                  <a:srgbClr val="ff0000"/>
                </a:solidFill>
                <a:latin typeface="Andalus"/>
              </a:rPr>
              <a:t>	</a:t>
            </a:r>
            <a:r>
              <a:rPr b="1" lang="en-US" sz="2200">
                <a:solidFill>
                  <a:srgbClr val="ff0000"/>
                </a:solidFill>
                <a:latin typeface="Andalus"/>
              </a:rPr>
              <a:t>	</a:t>
            </a:r>
            <a:r>
              <a:rPr b="1" lang="en-US" sz="2200">
                <a:solidFill>
                  <a:srgbClr val="ff0000"/>
                </a:solidFill>
                <a:latin typeface="Andalus"/>
              </a:rPr>
              <a:t>	</a:t>
            </a:r>
            <a:r>
              <a:rPr lang="en-US" sz="2200">
                <a:solidFill>
                  <a:srgbClr val="ff0000"/>
                </a:solidFill>
                <a:latin typeface="Andalus"/>
              </a:rPr>
              <a:t>manager. A financier receives interest for funds supplied </a:t>
            </a:r>
            <a:endParaRPr/>
          </a:p>
          <a:p>
            <a:pPr algn="just">
              <a:lnSpc>
                <a:spcPct val="100000"/>
              </a:lnSpc>
            </a:pPr>
            <a:r>
              <a:rPr lang="en-US" sz="2200">
                <a:solidFill>
                  <a:srgbClr val="ff0000"/>
                </a:solidFill>
                <a:latin typeface="Andalus"/>
              </a:rPr>
              <a:t>	</a:t>
            </a:r>
            <a:r>
              <a:rPr lang="en-US" sz="2200">
                <a:solidFill>
                  <a:srgbClr val="ff0000"/>
                </a:solidFill>
                <a:latin typeface="Andalus"/>
              </a:rPr>
              <a:t>	</a:t>
            </a:r>
            <a:r>
              <a:rPr lang="en-US" sz="2200">
                <a:solidFill>
                  <a:srgbClr val="ff0000"/>
                </a:solidFill>
                <a:latin typeface="Andalus"/>
              </a:rPr>
              <a:t>	</a:t>
            </a:r>
            <a:r>
              <a:rPr lang="en-US" sz="2200">
                <a:solidFill>
                  <a:srgbClr val="ff0000"/>
                </a:solidFill>
                <a:latin typeface="Andalus"/>
              </a:rPr>
              <a:t>while a manager receives salary for responsibilities </a:t>
            </a:r>
            <a:r>
              <a:rPr lang="en-US" sz="2200">
                <a:solidFill>
                  <a:srgbClr val="ff0000"/>
                </a:solidFill>
                <a:latin typeface="Andalus"/>
              </a:rPr>
              <a:t>	</a:t>
            </a:r>
            <a:r>
              <a:rPr lang="en-US" sz="2200">
                <a:solidFill>
                  <a:srgbClr val="ff0000"/>
                </a:solidFill>
                <a:latin typeface="Andalus"/>
              </a:rPr>
              <a:t>	</a:t>
            </a:r>
            <a:r>
              <a:rPr lang="en-US" sz="2200">
                <a:solidFill>
                  <a:srgbClr val="ff0000"/>
                </a:solidFill>
                <a:latin typeface="Andalus"/>
              </a:rPr>
              <a:t>	</a:t>
            </a:r>
            <a:r>
              <a:rPr lang="en-US" sz="2200">
                <a:solidFill>
                  <a:srgbClr val="ff0000"/>
                </a:solidFill>
                <a:latin typeface="Andalus"/>
              </a:rPr>
              <a:t>	</a:t>
            </a:r>
            <a:r>
              <a:rPr lang="en-US" sz="2200">
                <a:solidFill>
                  <a:srgbClr val="ff0000"/>
                </a:solidFill>
                <a:latin typeface="Andalus"/>
              </a:rPr>
              <a:t>discharged.</a:t>
            </a:r>
            <a:endParaRPr/>
          </a:p>
          <a:p>
            <a:pPr algn="just">
              <a:lnSpc>
                <a:spcPct val="100000"/>
              </a:lnSpc>
            </a:pPr>
            <a:r>
              <a:rPr b="1" lang="en-US" sz="2200">
                <a:solidFill>
                  <a:srgbClr val="000000"/>
                </a:solidFill>
                <a:latin typeface="Andalus"/>
              </a:rPr>
              <a:t>20th Century:</a:t>
            </a:r>
            <a:r>
              <a:rPr b="1" lang="en-US" sz="2200">
                <a:solidFill>
                  <a:srgbClr val="000000"/>
                </a:solidFill>
                <a:latin typeface="Andalus"/>
              </a:rPr>
              <a:t>	</a:t>
            </a:r>
            <a:r>
              <a:rPr lang="en-US" sz="2200">
                <a:solidFill>
                  <a:srgbClr val="7030a0"/>
                </a:solidFill>
                <a:latin typeface="Andalus"/>
              </a:rPr>
              <a:t>An entrepreneur came to be known as an innovator and risk-</a:t>
            </a:r>
            <a:r>
              <a:rPr lang="en-US" sz="2200">
                <a:solidFill>
                  <a:srgbClr val="7030a0"/>
                </a:solidFill>
                <a:latin typeface="Andalus"/>
              </a:rPr>
              <a:t>	</a:t>
            </a:r>
            <a:r>
              <a:rPr lang="en-US" sz="2200">
                <a:solidFill>
                  <a:srgbClr val="7030a0"/>
                </a:solidFill>
                <a:latin typeface="Andalus"/>
              </a:rPr>
              <a:t>	</a:t>
            </a:r>
            <a:r>
              <a:rPr lang="en-US" sz="2200">
                <a:solidFill>
                  <a:srgbClr val="7030a0"/>
                </a:solidFill>
                <a:latin typeface="Andalus"/>
              </a:rPr>
              <a:t>	</a:t>
            </a:r>
            <a:r>
              <a:rPr lang="en-US" sz="2200">
                <a:solidFill>
                  <a:srgbClr val="7030a0"/>
                </a:solidFill>
                <a:latin typeface="Andalus"/>
              </a:rPr>
              <a:t>taker during the middle of 20th century. Late several other </a:t>
            </a:r>
            <a:r>
              <a:rPr lang="en-US" sz="2200">
                <a:solidFill>
                  <a:srgbClr val="7030a0"/>
                </a:solidFill>
                <a:latin typeface="Andalus"/>
              </a:rPr>
              <a:t>	</a:t>
            </a:r>
            <a:r>
              <a:rPr lang="en-US" sz="2200">
                <a:solidFill>
                  <a:srgbClr val="7030a0"/>
                </a:solidFill>
                <a:latin typeface="Andalus"/>
              </a:rPr>
              <a:t>	</a:t>
            </a:r>
            <a:r>
              <a:rPr lang="en-US" sz="2200">
                <a:solidFill>
                  <a:srgbClr val="7030a0"/>
                </a:solidFill>
                <a:latin typeface="Andalus"/>
              </a:rPr>
              <a:t>	</a:t>
            </a:r>
            <a:r>
              <a:rPr lang="en-US" sz="2200">
                <a:solidFill>
                  <a:srgbClr val="7030a0"/>
                </a:solidFill>
                <a:latin typeface="Andalus"/>
              </a:rPr>
              <a:t>definitions were coined by famous people, as mentioned in the </a:t>
            </a:r>
            <a:r>
              <a:rPr lang="en-US" sz="2200">
                <a:solidFill>
                  <a:srgbClr val="7030a0"/>
                </a:solidFill>
                <a:latin typeface="Andalus"/>
              </a:rPr>
              <a:t>	</a:t>
            </a:r>
            <a:r>
              <a:rPr lang="en-US" sz="2200">
                <a:solidFill>
                  <a:srgbClr val="7030a0"/>
                </a:solidFill>
                <a:latin typeface="Andalus"/>
              </a:rPr>
              <a:t>	</a:t>
            </a:r>
            <a:r>
              <a:rPr lang="en-US" sz="2200">
                <a:solidFill>
                  <a:srgbClr val="7030a0"/>
                </a:solidFill>
                <a:latin typeface="Andalus"/>
              </a:rPr>
              <a:t>previous pages.</a:t>
            </a:r>
            <a:endParaRPr/>
          </a:p>
        </p:txBody>
      </p:sp>
    </p:spTree>
  </p:cSld>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214200" y="0"/>
            <a:ext cx="8715240" cy="928440"/>
          </a:xfrm>
          <a:prstGeom prst="rect">
            <a:avLst/>
          </a:prstGeom>
        </p:spPr>
        <p:txBody>
          <a:bodyPr anchor="ctr"/>
          <a:p>
            <a:pPr algn="ctr">
              <a:lnSpc>
                <a:spcPct val="100000"/>
              </a:lnSpc>
            </a:pPr>
            <a:r>
              <a:rPr b="1" lang="en-US" sz="3600">
                <a:solidFill>
                  <a:srgbClr val="ff0000"/>
                </a:solidFill>
                <a:latin typeface="Calibri"/>
              </a:rPr>
              <a:t>FUNCTION OF AN ENTREPRENEUR</a:t>
            </a:r>
            <a:endParaRPr/>
          </a:p>
        </p:txBody>
      </p:sp>
      <p:sp>
        <p:nvSpPr>
          <p:cNvPr id="125" name="TextShape 2"/>
          <p:cNvSpPr txBox="1"/>
          <p:nvPr/>
        </p:nvSpPr>
        <p:spPr>
          <a:xfrm>
            <a:off x="214200" y="857160"/>
            <a:ext cx="8472240" cy="5643360"/>
          </a:xfrm>
          <a:prstGeom prst="rect">
            <a:avLst/>
          </a:prstGeom>
        </p:spPr>
        <p:txBody>
          <a:bodyPr/>
          <a:p>
            <a:pPr algn="just">
              <a:lnSpc>
                <a:spcPct val="100000"/>
              </a:lnSpc>
              <a:buFont typeface="Arial"/>
              <a:buAutoNum type="romanLcParenR"/>
            </a:pPr>
            <a:r>
              <a:rPr b="1" lang="en-US" sz="3200">
                <a:solidFill>
                  <a:srgbClr val="7030a0"/>
                </a:solidFill>
                <a:latin typeface="Andalus"/>
              </a:rPr>
              <a:t>Entrepreneur as an Innovator:</a:t>
            </a:r>
            <a:endParaRPr/>
          </a:p>
          <a:p>
            <a:pPr>
              <a:lnSpc>
                <a:spcPct val="100000"/>
              </a:lnSpc>
            </a:pPr>
            <a:r>
              <a:rPr lang="en-US" sz="2600">
                <a:solidFill>
                  <a:srgbClr val="000000"/>
                </a:solidFill>
                <a:latin typeface="Times New Roman"/>
              </a:rPr>
              <a:t>	</a:t>
            </a:r>
            <a:r>
              <a:rPr lang="en-US" sz="2600">
                <a:solidFill>
                  <a:srgbClr val="000000"/>
                </a:solidFill>
                <a:latin typeface="Times New Roman"/>
              </a:rPr>
              <a:t>- Joseph A SchumPeter in 1934 assigned a crucial role of </a:t>
            </a:r>
            <a:endParaRPr/>
          </a:p>
          <a:p>
            <a:pPr>
              <a:lnSpc>
                <a:spcPct val="100000"/>
              </a:lnSpc>
            </a:pPr>
            <a:r>
              <a:rPr lang="en-US" sz="2600">
                <a:solidFill>
                  <a:srgbClr val="000000"/>
                </a:solidFill>
                <a:latin typeface="Times New Roman"/>
              </a:rPr>
              <a:t>	</a:t>
            </a:r>
            <a:r>
              <a:rPr lang="en-US" sz="2600">
                <a:solidFill>
                  <a:srgbClr val="000000"/>
                </a:solidFill>
                <a:latin typeface="Times New Roman"/>
              </a:rPr>
              <a:t>  ‘</a:t>
            </a:r>
            <a:r>
              <a:rPr lang="en-US" sz="2600">
                <a:solidFill>
                  <a:srgbClr val="000000"/>
                </a:solidFill>
                <a:latin typeface="Times New Roman"/>
              </a:rPr>
              <a:t>innovation’ to the  entrepreneur.</a:t>
            </a:r>
            <a:endParaRPr/>
          </a:p>
          <a:p>
            <a:pPr algn="just">
              <a:lnSpc>
                <a:spcPct val="100000"/>
              </a:lnSpc>
            </a:pPr>
            <a:r>
              <a:rPr lang="en-US" sz="2600">
                <a:solidFill>
                  <a:srgbClr val="000000"/>
                </a:solidFill>
                <a:latin typeface="Times New Roman"/>
              </a:rPr>
              <a:t>	</a:t>
            </a:r>
            <a:r>
              <a:rPr lang="en-US" sz="2600">
                <a:solidFill>
                  <a:srgbClr val="000000"/>
                </a:solidFill>
                <a:latin typeface="Times New Roman"/>
              </a:rPr>
              <a:t>- He considered economic development as a dynamic</a:t>
            </a:r>
            <a:endParaRPr/>
          </a:p>
          <a:p>
            <a:pPr algn="just">
              <a:lnSpc>
                <a:spcPct val="100000"/>
              </a:lnSpc>
            </a:pPr>
            <a:r>
              <a:rPr lang="en-US" sz="2600">
                <a:solidFill>
                  <a:srgbClr val="000000"/>
                </a:solidFill>
                <a:latin typeface="Times New Roman"/>
              </a:rPr>
              <a:t>	</a:t>
            </a:r>
            <a:r>
              <a:rPr lang="en-US" sz="2600">
                <a:solidFill>
                  <a:srgbClr val="000000"/>
                </a:solidFill>
                <a:latin typeface="Times New Roman"/>
              </a:rPr>
              <a:t>  </a:t>
            </a:r>
            <a:r>
              <a:rPr lang="en-US" sz="2600">
                <a:solidFill>
                  <a:srgbClr val="000000"/>
                </a:solidFill>
                <a:latin typeface="Times New Roman"/>
              </a:rPr>
              <a:t>change brought by entrepreneur by instituting new </a:t>
            </a:r>
            <a:endParaRPr/>
          </a:p>
          <a:p>
            <a:pPr algn="just">
              <a:lnSpc>
                <a:spcPct val="100000"/>
              </a:lnSpc>
            </a:pPr>
            <a:r>
              <a:rPr lang="en-US" sz="2600">
                <a:solidFill>
                  <a:srgbClr val="000000"/>
                </a:solidFill>
                <a:latin typeface="Times New Roman"/>
              </a:rPr>
              <a:t>	</a:t>
            </a:r>
            <a:r>
              <a:rPr lang="en-US" sz="2600">
                <a:solidFill>
                  <a:srgbClr val="000000"/>
                </a:solidFill>
                <a:latin typeface="Times New Roman"/>
              </a:rPr>
              <a:t>  </a:t>
            </a:r>
            <a:r>
              <a:rPr lang="en-US" sz="2600">
                <a:solidFill>
                  <a:srgbClr val="000000"/>
                </a:solidFill>
                <a:latin typeface="Times New Roman"/>
              </a:rPr>
              <a:t>combinations of factors of production, i.e. innovations.</a:t>
            </a:r>
            <a:endParaRPr/>
          </a:p>
          <a:p>
            <a:pPr algn="just">
              <a:lnSpc>
                <a:spcPct val="100000"/>
              </a:lnSpc>
            </a:pPr>
            <a:endParaRPr/>
          </a:p>
          <a:p>
            <a:pPr algn="just">
              <a:lnSpc>
                <a:spcPct val="100000"/>
              </a:lnSpc>
            </a:pPr>
            <a:r>
              <a:rPr lang="en-US" sz="2400">
                <a:solidFill>
                  <a:srgbClr val="7030a0"/>
                </a:solidFill>
                <a:latin typeface="Calibri"/>
              </a:rPr>
              <a:t>(a) Introduction of new product in the market.</a:t>
            </a:r>
            <a:endParaRPr/>
          </a:p>
          <a:p>
            <a:pPr>
              <a:lnSpc>
                <a:spcPct val="100000"/>
              </a:lnSpc>
            </a:pPr>
            <a:r>
              <a:rPr lang="en-US" sz="2400">
                <a:solidFill>
                  <a:srgbClr val="000000"/>
                </a:solidFill>
                <a:latin typeface="Calibri"/>
              </a:rPr>
              <a:t>(b) Use of new method of production, which is not yet tested.</a:t>
            </a:r>
            <a:endParaRPr/>
          </a:p>
          <a:p>
            <a:pPr>
              <a:lnSpc>
                <a:spcPct val="100000"/>
              </a:lnSpc>
            </a:pPr>
            <a:r>
              <a:rPr lang="en-US" sz="2400">
                <a:solidFill>
                  <a:srgbClr val="ff0000"/>
                </a:solidFill>
                <a:latin typeface="Calibri"/>
              </a:rPr>
              <a:t>(c) Opening of new market.</a:t>
            </a:r>
            <a:endParaRPr/>
          </a:p>
          <a:p>
            <a:pPr>
              <a:lnSpc>
                <a:spcPct val="100000"/>
              </a:lnSpc>
            </a:pPr>
            <a:r>
              <a:rPr lang="en-US" sz="2400">
                <a:solidFill>
                  <a:srgbClr val="000000"/>
                </a:solidFill>
                <a:latin typeface="Calibri"/>
              </a:rPr>
              <a:t>(d) Discovery of new source of raw materials.</a:t>
            </a:r>
            <a:endParaRPr/>
          </a:p>
          <a:p>
            <a:pPr>
              <a:lnSpc>
                <a:spcPct val="100000"/>
              </a:lnSpc>
            </a:pPr>
            <a:r>
              <a:rPr lang="en-US" sz="2400">
                <a:solidFill>
                  <a:srgbClr val="7030a0"/>
                </a:solidFill>
                <a:latin typeface="Calibri"/>
              </a:rPr>
              <a:t>(e) Bringing out of new form of organisation.</a:t>
            </a:r>
            <a:endParaRPr/>
          </a:p>
          <a:p>
            <a:pPr algn="just">
              <a:lnSpc>
                <a:spcPct val="100000"/>
              </a:lnSpc>
            </a:pPr>
            <a:endParaRPr/>
          </a:p>
        </p:txBody>
      </p:sp>
    </p:spTree>
  </p:cSld>
  <p:transition>
    <p:dissolve/>
  </p:transition>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TextShape 1"/>
          <p:cNvSpPr txBox="1"/>
          <p:nvPr/>
        </p:nvSpPr>
        <p:spPr>
          <a:xfrm>
            <a:off x="214200" y="0"/>
            <a:ext cx="8715240" cy="928440"/>
          </a:xfrm>
          <a:prstGeom prst="rect">
            <a:avLst/>
          </a:prstGeom>
        </p:spPr>
        <p:txBody>
          <a:bodyPr anchor="ctr"/>
          <a:p>
            <a:pPr algn="ctr">
              <a:lnSpc>
                <a:spcPct val="100000"/>
              </a:lnSpc>
            </a:pPr>
            <a:r>
              <a:rPr b="1" lang="en-US" sz="3600">
                <a:solidFill>
                  <a:srgbClr val="ff0000"/>
                </a:solidFill>
                <a:latin typeface="Calibri"/>
              </a:rPr>
              <a:t>FUNCTION OF AN ENTREPRENEUR</a:t>
            </a:r>
            <a:endParaRPr/>
          </a:p>
        </p:txBody>
      </p:sp>
      <p:sp>
        <p:nvSpPr>
          <p:cNvPr id="127" name="TextShape 2"/>
          <p:cNvSpPr txBox="1"/>
          <p:nvPr/>
        </p:nvSpPr>
        <p:spPr>
          <a:xfrm>
            <a:off x="214200" y="857160"/>
            <a:ext cx="8929440" cy="6000480"/>
          </a:xfrm>
          <a:prstGeom prst="rect">
            <a:avLst/>
          </a:prstGeom>
        </p:spPr>
        <p:txBody>
          <a:bodyPr/>
          <a:p>
            <a:pPr algn="just">
              <a:lnSpc>
                <a:spcPct val="100000"/>
              </a:lnSpc>
            </a:pPr>
            <a:r>
              <a:rPr b="1" lang="en-US" sz="3200">
                <a:solidFill>
                  <a:srgbClr val="7030a0"/>
                </a:solidFill>
                <a:latin typeface="Andalus"/>
              </a:rPr>
              <a:t>(ii) Entrepreneur as a Risk-taker:</a:t>
            </a:r>
            <a:endParaRPr/>
          </a:p>
          <a:p>
            <a:pPr algn="just">
              <a:lnSpc>
                <a:spcPct val="100000"/>
              </a:lnSpc>
              <a:buFont typeface="Arial"/>
              <a:buChar char="•"/>
            </a:pPr>
            <a:r>
              <a:rPr lang="en-US" sz="2800">
                <a:solidFill>
                  <a:srgbClr val="000000"/>
                </a:solidFill>
                <a:latin typeface="Calibri"/>
              </a:rPr>
              <a:t>Richard Cantilon defined entrepreneur as an agent who buys factors as production at certain prices in order to combine them into a product with a view to selling it at uncertain prices in future.</a:t>
            </a:r>
            <a:endParaRPr/>
          </a:p>
          <a:p>
            <a:pPr>
              <a:lnSpc>
                <a:spcPct val="100000"/>
              </a:lnSpc>
            </a:pPr>
            <a:endParaRPr/>
          </a:p>
          <a:p>
            <a:pPr>
              <a:lnSpc>
                <a:spcPct val="100000"/>
              </a:lnSpc>
            </a:pPr>
            <a:r>
              <a:rPr b="1" lang="en-US" sz="3200">
                <a:solidFill>
                  <a:srgbClr val="7030a0"/>
                </a:solidFill>
                <a:latin typeface="Andalus"/>
              </a:rPr>
              <a:t>(iii) Entrepreneur as an organizer:</a:t>
            </a:r>
            <a:endParaRPr/>
          </a:p>
          <a:p>
            <a:pPr algn="just">
              <a:lnSpc>
                <a:spcPct val="100000"/>
              </a:lnSpc>
              <a:buFont typeface="Arial"/>
              <a:buChar char="•"/>
            </a:pPr>
            <a:r>
              <a:rPr lang="en-US" sz="2800">
                <a:solidFill>
                  <a:srgbClr val="000000"/>
                </a:solidFill>
                <a:latin typeface="Calibri"/>
              </a:rPr>
              <a:t>“</a:t>
            </a:r>
            <a:r>
              <a:rPr lang="en-US" sz="2800">
                <a:solidFill>
                  <a:srgbClr val="000000"/>
                </a:solidFill>
                <a:latin typeface="Calibri"/>
              </a:rPr>
              <a:t>an entrepreneur is one who combines the land of one, the labour of another and capital of yet another, and thus produces a product. By selling the product in the market, he pays interest on capital, rent on land and wages to laborers and what remains is his/her profit”.</a:t>
            </a:r>
            <a:endParaRPr/>
          </a:p>
        </p:txBody>
      </p:sp>
    </p:spTree>
  </p:cSld>
  <p:transition>
    <p:dissolve/>
  </p:transition>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285840" y="274680"/>
            <a:ext cx="8400600" cy="6582960"/>
          </a:xfrm>
          <a:prstGeom prst="rect">
            <a:avLst/>
          </a:prstGeom>
        </p:spPr>
        <p:txBody>
          <a:bodyPr anchor="ctr"/>
          <a:p>
            <a:pPr>
              <a:lnSpc>
                <a:spcPct val="100000"/>
              </a:lnSpc>
            </a:pPr>
            <a:r>
              <a:rPr lang="en-US" sz="4400">
                <a:solidFill>
                  <a:srgbClr val="ff0000"/>
                </a:solidFill>
                <a:latin typeface="Calibri"/>
              </a:rPr>
              <a:t>
</a:t>
            </a:r>
            <a:r>
              <a:rPr b="1" lang="en-US" sz="4400">
                <a:solidFill>
                  <a:srgbClr val="000000"/>
                </a:solidFill>
                <a:latin typeface="Calibri"/>
              </a:rPr>
              <a:t>
</a:t>
            </a:r>
            <a:r>
              <a:rPr b="1" lang="en-US" sz="4400">
                <a:solidFill>
                  <a:srgbClr val="000000"/>
                </a:solidFill>
                <a:latin typeface="Calibri"/>
              </a:rPr>
              <a:t>Characteristics of an entrepreneur</a:t>
            </a:r>
            <a:r>
              <a:rPr lang="en-US" sz="4400">
                <a:solidFill>
                  <a:srgbClr val="ff0000"/>
                </a:solidFill>
                <a:latin typeface="Calibri"/>
              </a:rPr>
              <a:t>
</a:t>
            </a:r>
            <a:r>
              <a:rPr lang="en-US" sz="4400">
                <a:solidFill>
                  <a:srgbClr val="ff0000"/>
                </a:solidFill>
                <a:latin typeface="Calibri"/>
              </a:rPr>
              <a:t>E</a:t>
            </a:r>
            <a:r>
              <a:rPr lang="en-US" sz="3600">
                <a:solidFill>
                  <a:srgbClr val="31859c"/>
                </a:solidFill>
                <a:latin typeface="Calibri"/>
              </a:rPr>
              <a:t>ffective communicator</a:t>
            </a:r>
            <a:r>
              <a:rPr lang="en-US" sz="3600">
                <a:solidFill>
                  <a:srgbClr val="31859c"/>
                </a:solidFill>
                <a:latin typeface="Calibri"/>
              </a:rPr>
              <a:t>
</a:t>
            </a:r>
            <a:r>
              <a:rPr lang="en-US" sz="3600">
                <a:solidFill>
                  <a:srgbClr val="ff0000"/>
                </a:solidFill>
                <a:latin typeface="Calibri"/>
              </a:rPr>
              <a:t>N</a:t>
            </a:r>
            <a:r>
              <a:rPr lang="en-US" sz="3600">
                <a:solidFill>
                  <a:srgbClr val="31859c"/>
                </a:solidFill>
                <a:latin typeface="Calibri"/>
              </a:rPr>
              <a:t>egotiating skills</a:t>
            </a:r>
            <a:r>
              <a:rPr lang="en-US" sz="3600">
                <a:solidFill>
                  <a:srgbClr val="31859c"/>
                </a:solidFill>
                <a:latin typeface="Calibri"/>
              </a:rPr>
              <a:t>
</a:t>
            </a:r>
            <a:r>
              <a:rPr lang="en-US" sz="3600">
                <a:solidFill>
                  <a:srgbClr val="ff0000"/>
                </a:solidFill>
                <a:latin typeface="Calibri"/>
              </a:rPr>
              <a:t>T</a:t>
            </a:r>
            <a:r>
              <a:rPr lang="en-US" sz="3600">
                <a:solidFill>
                  <a:srgbClr val="31859c"/>
                </a:solidFill>
                <a:latin typeface="Calibri"/>
              </a:rPr>
              <a:t>otal communication</a:t>
            </a:r>
            <a:r>
              <a:rPr lang="en-US" sz="3600">
                <a:solidFill>
                  <a:srgbClr val="31859c"/>
                </a:solidFill>
                <a:latin typeface="Calibri"/>
              </a:rPr>
              <a:t>
</a:t>
            </a:r>
            <a:r>
              <a:rPr lang="en-US" sz="3600">
                <a:solidFill>
                  <a:srgbClr val="ff0000"/>
                </a:solidFill>
                <a:latin typeface="Calibri"/>
              </a:rPr>
              <a:t>R</a:t>
            </a:r>
            <a:r>
              <a:rPr lang="en-US" sz="3600">
                <a:solidFill>
                  <a:srgbClr val="31859c"/>
                </a:solidFill>
                <a:latin typeface="Calibri"/>
              </a:rPr>
              <a:t>isk taker</a:t>
            </a:r>
            <a:r>
              <a:rPr lang="en-US" sz="3600">
                <a:solidFill>
                  <a:srgbClr val="31859c"/>
                </a:solidFill>
                <a:latin typeface="Calibri"/>
              </a:rPr>
              <a:t>
</a:t>
            </a:r>
            <a:r>
              <a:rPr lang="en-US" sz="3600">
                <a:solidFill>
                  <a:srgbClr val="ff0000"/>
                </a:solidFill>
                <a:latin typeface="Calibri"/>
              </a:rPr>
              <a:t>E</a:t>
            </a:r>
            <a:r>
              <a:rPr lang="en-US" sz="3600">
                <a:solidFill>
                  <a:srgbClr val="31859c"/>
                </a:solidFill>
                <a:latin typeface="Calibri"/>
              </a:rPr>
              <a:t>motional stability</a:t>
            </a:r>
            <a:r>
              <a:rPr lang="en-US" sz="3600">
                <a:solidFill>
                  <a:srgbClr val="31859c"/>
                </a:solidFill>
                <a:latin typeface="Calibri"/>
              </a:rPr>
              <a:t>
</a:t>
            </a:r>
            <a:r>
              <a:rPr lang="en-US" sz="3600">
                <a:solidFill>
                  <a:srgbClr val="ff0000"/>
                </a:solidFill>
                <a:latin typeface="Calibri"/>
              </a:rPr>
              <a:t>P</a:t>
            </a:r>
            <a:r>
              <a:rPr lang="en-US" sz="3600">
                <a:solidFill>
                  <a:srgbClr val="31859c"/>
                </a:solidFill>
                <a:latin typeface="Calibri"/>
              </a:rPr>
              <a:t>roblem solver</a:t>
            </a:r>
            <a:r>
              <a:rPr lang="en-US" sz="3600">
                <a:solidFill>
                  <a:srgbClr val="31859c"/>
                </a:solidFill>
                <a:latin typeface="Calibri"/>
              </a:rPr>
              <a:t>
</a:t>
            </a:r>
            <a:r>
              <a:rPr lang="en-US" sz="3600">
                <a:solidFill>
                  <a:srgbClr val="ff0000"/>
                </a:solidFill>
                <a:latin typeface="Calibri"/>
              </a:rPr>
              <a:t>R</a:t>
            </a:r>
            <a:r>
              <a:rPr lang="en-US" sz="3600">
                <a:solidFill>
                  <a:srgbClr val="31859c"/>
                </a:solidFill>
                <a:latin typeface="Calibri"/>
              </a:rPr>
              <a:t>elations human and public</a:t>
            </a:r>
            <a:r>
              <a:rPr lang="en-US" sz="3600">
                <a:solidFill>
                  <a:srgbClr val="31859c"/>
                </a:solidFill>
                <a:latin typeface="Calibri"/>
              </a:rPr>
              <a:t>
</a:t>
            </a:r>
            <a:r>
              <a:rPr lang="en-US" sz="3600">
                <a:solidFill>
                  <a:srgbClr val="ff0000"/>
                </a:solidFill>
                <a:latin typeface="Calibri"/>
              </a:rPr>
              <a:t>E</a:t>
            </a:r>
            <a:r>
              <a:rPr lang="en-US" sz="3600">
                <a:solidFill>
                  <a:srgbClr val="31859c"/>
                </a:solidFill>
                <a:latin typeface="Calibri"/>
              </a:rPr>
              <a:t>nergetic</a:t>
            </a:r>
            <a:r>
              <a:rPr lang="en-US" sz="3600">
                <a:solidFill>
                  <a:srgbClr val="31859c"/>
                </a:solidFill>
                <a:latin typeface="Calibri"/>
              </a:rPr>
              <a:t>
</a:t>
            </a:r>
            <a:r>
              <a:rPr lang="en-US" sz="3600">
                <a:solidFill>
                  <a:srgbClr val="ff0000"/>
                </a:solidFill>
                <a:latin typeface="Calibri"/>
              </a:rPr>
              <a:t>N</a:t>
            </a:r>
            <a:r>
              <a:rPr lang="en-US" sz="3600">
                <a:solidFill>
                  <a:srgbClr val="31859c"/>
                </a:solidFill>
                <a:latin typeface="Calibri"/>
              </a:rPr>
              <a:t>etworking ability</a:t>
            </a:r>
            <a:r>
              <a:rPr lang="en-US" sz="3600">
                <a:solidFill>
                  <a:srgbClr val="31859c"/>
                </a:solidFill>
                <a:latin typeface="Calibri"/>
              </a:rPr>
              <a:t>
</a:t>
            </a:r>
            <a:r>
              <a:rPr lang="en-US" sz="3600">
                <a:solidFill>
                  <a:srgbClr val="ff0000"/>
                </a:solidFill>
                <a:latin typeface="Calibri"/>
              </a:rPr>
              <a:t>E</a:t>
            </a:r>
            <a:r>
              <a:rPr lang="en-US" sz="3600">
                <a:solidFill>
                  <a:srgbClr val="31859c"/>
                </a:solidFill>
                <a:latin typeface="Calibri"/>
              </a:rPr>
              <a:t>xcellence in economics</a:t>
            </a:r>
            <a:r>
              <a:rPr lang="en-US" sz="3600">
                <a:solidFill>
                  <a:srgbClr val="31859c"/>
                </a:solidFill>
                <a:latin typeface="Calibri"/>
              </a:rPr>
              <a:t>
</a:t>
            </a:r>
            <a:r>
              <a:rPr lang="en-US" sz="3600">
                <a:solidFill>
                  <a:srgbClr val="ff0000"/>
                </a:solidFill>
                <a:latin typeface="Calibri"/>
              </a:rPr>
              <a:t>U</a:t>
            </a:r>
            <a:r>
              <a:rPr lang="en-US" sz="3600">
                <a:solidFill>
                  <a:srgbClr val="31859c"/>
                </a:solidFill>
                <a:latin typeface="Calibri"/>
              </a:rPr>
              <a:t>nderstands how to administer and organise</a:t>
            </a:r>
            <a:r>
              <a:rPr lang="en-US" sz="3600">
                <a:solidFill>
                  <a:srgbClr val="31859c"/>
                </a:solidFill>
                <a:latin typeface="Calibri"/>
              </a:rPr>
              <a:t>
</a:t>
            </a:r>
            <a:r>
              <a:rPr lang="en-US" sz="3600">
                <a:solidFill>
                  <a:srgbClr val="ff0000"/>
                </a:solidFill>
                <a:latin typeface="Calibri"/>
              </a:rPr>
              <a:t>R</a:t>
            </a:r>
            <a:r>
              <a:rPr lang="en-US" sz="3600">
                <a:solidFill>
                  <a:srgbClr val="31859c"/>
                </a:solidFill>
                <a:latin typeface="Calibri"/>
              </a:rPr>
              <a:t>eal inventor</a:t>
            </a:r>
            <a:r>
              <a:rPr lang="en-US" sz="3600">
                <a:solidFill>
                  <a:srgbClr val="000000"/>
                </a:solidFill>
                <a:latin typeface="Calibri"/>
              </a:rPr>
              <a:t>
</a:t>
            </a:r>
            <a:r>
              <a:rPr lang="en-US" sz="4400">
                <a:solidFill>
                  <a:srgbClr val="000000"/>
                </a:solidFill>
                <a:latin typeface="Calibri"/>
              </a:rPr>
              <a:t>
</a:t>
            </a:r>
            <a:endParaRPr/>
          </a:p>
        </p:txBody>
      </p:sp>
    </p:spTree>
  </p:cSld>
  <p:transition>
    <p:fade thruBlk="true"/>
  </p:transition>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Distinction between Entrepreneur and manager</a:t>
            </a:r>
            <a:endParaRPr/>
          </a:p>
        </p:txBody>
      </p:sp>
    </p:spTree>
  </p:cSld>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214200" y="1285920"/>
            <a:ext cx="8715240" cy="5428800"/>
          </a:xfrm>
          <a:prstGeom prst="rect">
            <a:avLst/>
          </a:prstGeom>
        </p:spPr>
        <p:txBody>
          <a:bodyPr anchor="ctr"/>
          <a:p>
            <a:pPr>
              <a:lnSpc>
                <a:spcPct val="100000"/>
              </a:lnSpc>
            </a:pPr>
            <a:r>
              <a:rPr lang="en-US" sz="2800">
                <a:solidFill>
                  <a:srgbClr val="17375e"/>
                </a:solidFill>
                <a:latin typeface="Calibri"/>
              </a:rPr>
              <a:t>According to stages of economic development</a:t>
            </a:r>
            <a:r>
              <a:rPr lang="en-US" sz="2800">
                <a:solidFill>
                  <a:srgbClr val="000000"/>
                </a:solidFill>
                <a:latin typeface="Calibri"/>
              </a:rPr>
              <a:t>
</a:t>
            </a:r>
            <a:r>
              <a:rPr lang="en-US" sz="2400">
                <a:solidFill>
                  <a:srgbClr val="000000"/>
                </a:solidFill>
                <a:latin typeface="Calibri"/>
              </a:rPr>
              <a:t>&gt;Innovative </a:t>
            </a:r>
            <a:r>
              <a:rPr lang="en-US" sz="2400">
                <a:solidFill>
                  <a:srgbClr val="000000"/>
                </a:solidFill>
                <a:latin typeface="Calibri"/>
              </a:rPr>
              <a:t>
</a:t>
            </a:r>
            <a:r>
              <a:rPr lang="en-US" sz="2400">
                <a:solidFill>
                  <a:srgbClr val="000000"/>
                </a:solidFill>
                <a:latin typeface="Calibri"/>
              </a:rPr>
              <a:t>&gt;Imitative</a:t>
            </a:r>
            <a:r>
              <a:rPr lang="en-US" sz="2400">
                <a:solidFill>
                  <a:srgbClr val="000000"/>
                </a:solidFill>
                <a:latin typeface="Calibri"/>
              </a:rPr>
              <a:t>
</a:t>
            </a:r>
            <a:r>
              <a:rPr lang="en-US" sz="2400">
                <a:solidFill>
                  <a:srgbClr val="000000"/>
                </a:solidFill>
                <a:latin typeface="Calibri"/>
              </a:rPr>
              <a:t>&gt;Fabian</a:t>
            </a:r>
            <a:r>
              <a:rPr lang="en-US" sz="2400">
                <a:solidFill>
                  <a:srgbClr val="000000"/>
                </a:solidFill>
                <a:latin typeface="Calibri"/>
              </a:rPr>
              <a:t>
</a:t>
            </a:r>
            <a:r>
              <a:rPr lang="en-US" sz="2400">
                <a:solidFill>
                  <a:srgbClr val="000000"/>
                </a:solidFill>
                <a:latin typeface="Calibri"/>
              </a:rPr>
              <a:t>&gt;Drone</a:t>
            </a:r>
            <a:r>
              <a:rPr lang="en-US" sz="2400">
                <a:solidFill>
                  <a:srgbClr val="000000"/>
                </a:solidFill>
                <a:latin typeface="Calibri"/>
              </a:rPr>
              <a:t>
</a:t>
            </a:r>
            <a:r>
              <a:rPr lang="en-US" sz="3100">
                <a:solidFill>
                  <a:srgbClr val="17375e"/>
                </a:solidFill>
                <a:latin typeface="Calibri"/>
              </a:rPr>
              <a:t>According to the type of business </a:t>
            </a:r>
            <a:r>
              <a:rPr lang="en-US" sz="2800">
                <a:solidFill>
                  <a:srgbClr val="000000"/>
                </a:solidFill>
                <a:latin typeface="Calibri"/>
              </a:rPr>
              <a:t>
</a:t>
            </a:r>
            <a:r>
              <a:rPr lang="en-US" sz="2400">
                <a:solidFill>
                  <a:srgbClr val="000000"/>
                </a:solidFill>
                <a:latin typeface="Calibri"/>
              </a:rPr>
              <a:t>&gt;Business </a:t>
            </a:r>
            <a:r>
              <a:rPr lang="en-US" sz="2400">
                <a:solidFill>
                  <a:srgbClr val="000000"/>
                </a:solidFill>
                <a:latin typeface="Calibri"/>
              </a:rPr>
              <a:t>
</a:t>
            </a:r>
            <a:r>
              <a:rPr lang="en-US" sz="2400">
                <a:solidFill>
                  <a:srgbClr val="000000"/>
                </a:solidFill>
                <a:latin typeface="Calibri"/>
              </a:rPr>
              <a:t>&gt;Trading </a:t>
            </a:r>
            <a:r>
              <a:rPr lang="en-US" sz="2400">
                <a:solidFill>
                  <a:srgbClr val="000000"/>
                </a:solidFill>
                <a:latin typeface="Calibri"/>
              </a:rPr>
              <a:t>
</a:t>
            </a:r>
            <a:r>
              <a:rPr lang="en-US" sz="2400">
                <a:solidFill>
                  <a:srgbClr val="000000"/>
                </a:solidFill>
                <a:latin typeface="Calibri"/>
              </a:rPr>
              <a:t>&gt; Industrial</a:t>
            </a:r>
            <a:r>
              <a:rPr lang="en-US" sz="2400">
                <a:solidFill>
                  <a:srgbClr val="000000"/>
                </a:solidFill>
                <a:latin typeface="Calibri"/>
              </a:rPr>
              <a:t>
</a:t>
            </a:r>
            <a:r>
              <a:rPr lang="en-US" sz="2400">
                <a:solidFill>
                  <a:srgbClr val="000000"/>
                </a:solidFill>
                <a:latin typeface="Calibri"/>
              </a:rPr>
              <a:t>&gt;Corporate </a:t>
            </a:r>
            <a:r>
              <a:rPr lang="en-US" sz="2400">
                <a:solidFill>
                  <a:srgbClr val="000000"/>
                </a:solidFill>
                <a:latin typeface="Calibri"/>
              </a:rPr>
              <a:t>
</a:t>
            </a:r>
            <a:r>
              <a:rPr lang="en-US" sz="2400">
                <a:solidFill>
                  <a:srgbClr val="000000"/>
                </a:solidFill>
                <a:latin typeface="Calibri"/>
              </a:rPr>
              <a:t>&gt;Agricultural </a:t>
            </a:r>
            <a:r>
              <a:rPr lang="en-US" sz="2400">
                <a:solidFill>
                  <a:srgbClr val="000000"/>
                </a:solidFill>
                <a:latin typeface="Calibri"/>
              </a:rPr>
              <a:t>
</a:t>
            </a:r>
            <a:r>
              <a:rPr lang="en-US" sz="2400">
                <a:solidFill>
                  <a:srgbClr val="000000"/>
                </a:solidFill>
                <a:latin typeface="Calibri"/>
              </a:rPr>
              <a:t>&gt;Retail </a:t>
            </a:r>
            <a:r>
              <a:rPr lang="en-US" sz="2400">
                <a:solidFill>
                  <a:srgbClr val="000000"/>
                </a:solidFill>
                <a:latin typeface="Calibri"/>
              </a:rPr>
              <a:t>
</a:t>
            </a:r>
            <a:r>
              <a:rPr lang="en-US" sz="2400">
                <a:solidFill>
                  <a:srgbClr val="000000"/>
                </a:solidFill>
                <a:latin typeface="Calibri"/>
              </a:rPr>
              <a:t>&gt;Service</a:t>
            </a:r>
            <a:endParaRPr/>
          </a:p>
        </p:txBody>
      </p:sp>
      <p:sp>
        <p:nvSpPr>
          <p:cNvPr id="131" name="CustomShape 2"/>
          <p:cNvSpPr/>
          <p:nvPr/>
        </p:nvSpPr>
        <p:spPr>
          <a:xfrm>
            <a:off x="1000080" y="214200"/>
            <a:ext cx="6786360" cy="1186920"/>
          </a:xfrm>
          <a:prstGeom prst="rect">
            <a:avLst/>
          </a:prstGeom>
        </p:spPr>
        <p:txBody>
          <a:bodyPr bIns="45000" lIns="90000" rIns="90000" tIns="45000"/>
          <a:p>
            <a:pPr algn="ctr">
              <a:lnSpc>
                <a:spcPct val="100000"/>
              </a:lnSpc>
            </a:pPr>
            <a:r>
              <a:rPr b="1" lang="en-IN" sz="3600" u="sng">
                <a:solidFill>
                  <a:srgbClr val="ff0000"/>
                </a:solidFill>
                <a:latin typeface="Calibri"/>
              </a:rPr>
              <a:t>TYPES OF ENTREPRENEURS</a:t>
            </a:r>
            <a:endParaRPr/>
          </a:p>
        </p:txBody>
      </p:sp>
    </p:spTree>
  </p:cSld>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500040" y="0"/>
            <a:ext cx="7792200" cy="1142640"/>
          </a:xfrm>
          <a:prstGeom prst="rect">
            <a:avLst/>
          </a:prstGeom>
        </p:spPr>
        <p:txBody>
          <a:bodyPr lIns="0" tIns="0" rIns="0" bIns="0" anchor="ctr"/>
          <a:lstStyle/>
          <a:p>
            <a:r>
              <a:rPr lang="en-US" sz="2800" b="1">
                <a:solidFill>
                  <a:srgbClr val="C00000"/>
                </a:solidFill>
                <a:latin typeface="Times New Roman"/>
              </a:rPr>
              <a:t>Properties of Management</a:t>
            </a:r>
            <a:endParaRPr/>
          </a:p>
        </p:txBody>
      </p:sp>
      <p:sp>
        <p:nvSpPr>
          <p:cNvPr id="157" name="TextShape 2"/>
          <p:cNvSpPr txBox="1"/>
          <p:nvPr/>
        </p:nvSpPr>
        <p:spPr>
          <a:xfrm>
            <a:off x="142920" y="1000080"/>
            <a:ext cx="9000720" cy="4614480"/>
          </a:xfrm>
          <a:prstGeom prst="rect">
            <a:avLst/>
          </a:prstGeom>
        </p:spPr>
        <p:txBody>
          <a:bodyPr lIns="0" tIns="0" rIns="0" bIns="0" anchor="ctr"/>
          <a:lstStyle/>
          <a:p>
            <a:pPr algn="just">
              <a:lnSpc>
                <a:spcPct val="150000"/>
              </a:lnSpc>
              <a:buFont typeface="StarSymbol"/>
              <a:buAutoNum type="arabicPeriod"/>
            </a:pPr>
            <a:r>
              <a:rPr lang="en-IN" b="1">
                <a:solidFill>
                  <a:srgbClr val="7030A0"/>
                </a:solidFill>
              </a:rPr>
              <a:t>Systematic body of knowledge</a:t>
            </a:r>
            <a:r>
              <a:rPr lang="en-IN">
                <a:solidFill>
                  <a:srgbClr val="7030A0"/>
                </a:solidFill>
              </a:rPr>
              <a:t>: </a:t>
            </a:r>
            <a:r>
              <a:rPr lang="en-IN">
                <a:solidFill>
                  <a:srgbClr val="000000"/>
                </a:solidFill>
              </a:rPr>
              <a:t>Management as a knowledge is based on certain</a:t>
            </a:r>
            <a:endParaRPr/>
          </a:p>
          <a:p>
            <a:pPr algn="just">
              <a:lnSpc>
                <a:spcPct val="150000"/>
              </a:lnSpc>
            </a:pPr>
            <a:r>
              <a:rPr lang="en-IN">
                <a:solidFill>
                  <a:srgbClr val="000000"/>
                </a:solidFill>
              </a:rPr>
              <a:t> principles and many of these are established through the process of observations.</a:t>
            </a:r>
            <a:endParaRPr/>
          </a:p>
          <a:p>
            <a:pPr algn="just">
              <a:lnSpc>
                <a:spcPct val="150000"/>
              </a:lnSpc>
            </a:pPr>
            <a:endParaRPr/>
          </a:p>
          <a:p>
            <a:pPr algn="just">
              <a:lnSpc>
                <a:spcPct val="150000"/>
              </a:lnSpc>
            </a:pPr>
            <a:r>
              <a:rPr lang="en-IN">
                <a:solidFill>
                  <a:srgbClr val="000000"/>
                </a:solidFill>
              </a:rPr>
              <a:t> Management is distinct discipline and uses a  number of principles for problem solving.</a:t>
            </a:r>
            <a:endParaRPr/>
          </a:p>
          <a:p>
            <a:pPr algn="just">
              <a:lnSpc>
                <a:spcPct val="150000"/>
              </a:lnSpc>
            </a:pPr>
            <a:endParaRPr/>
          </a:p>
          <a:p>
            <a:pPr algn="just">
              <a:lnSpc>
                <a:spcPct val="150000"/>
              </a:lnSpc>
            </a:pPr>
            <a:r>
              <a:rPr lang="en-IN" b="1">
                <a:solidFill>
                  <a:srgbClr val="7030A0"/>
                </a:solidFill>
              </a:rPr>
              <a:t>2. Management is a social science:</a:t>
            </a:r>
            <a:r>
              <a:rPr lang="en-IN">
                <a:solidFill>
                  <a:srgbClr val="000000"/>
                </a:solidFill>
              </a:rPr>
              <a:t> Basically deals with human behaviour, </a:t>
            </a:r>
            <a:endParaRPr/>
          </a:p>
          <a:p>
            <a:pPr algn="just">
              <a:lnSpc>
                <a:spcPct val="150000"/>
              </a:lnSpc>
            </a:pPr>
            <a:r>
              <a:rPr lang="en-IN">
                <a:solidFill>
                  <a:srgbClr val="000000"/>
                </a:solidFill>
              </a:rPr>
              <a:t>which is unpredictable and cannot be tested in laboratories.</a:t>
            </a:r>
            <a:endParaRPr/>
          </a:p>
          <a:p>
            <a:pPr algn="just">
              <a:lnSpc>
                <a:spcPct val="150000"/>
              </a:lnSpc>
            </a:pPr>
            <a:endParaRPr/>
          </a:p>
          <a:p>
            <a:pPr algn="just">
              <a:lnSpc>
                <a:spcPct val="150000"/>
              </a:lnSpc>
            </a:pPr>
            <a:r>
              <a:rPr lang="en-IN" b="1">
                <a:solidFill>
                  <a:srgbClr val="7030A0"/>
                </a:solidFill>
              </a:rPr>
              <a:t>3. Management is not an exact science:</a:t>
            </a:r>
            <a:r>
              <a:rPr lang="en-IN">
                <a:solidFill>
                  <a:srgbClr val="000000"/>
                </a:solidFill>
              </a:rPr>
              <a:t> Physics, Chemistry or Biology.</a:t>
            </a:r>
            <a:endParaRPr/>
          </a:p>
          <a:p>
            <a:pPr algn="just">
              <a:lnSpc>
                <a:spcPct val="150000"/>
              </a:lnSpc>
            </a:pPr>
            <a:r>
              <a:rPr lang="en-IN">
                <a:solidFill>
                  <a:srgbClr val="000000"/>
                </a:solidFill>
              </a:rPr>
              <a:t>It does not offer absolute principle but only flexible guidance which help</a:t>
            </a:r>
            <a:endParaRPr/>
          </a:p>
          <a:p>
            <a:pPr algn="just">
              <a:lnSpc>
                <a:spcPct val="150000"/>
              </a:lnSpc>
            </a:pPr>
            <a:r>
              <a:rPr lang="en-IN">
                <a:solidFill>
                  <a:srgbClr val="000000"/>
                </a:solidFill>
              </a:rPr>
              <a:t>in problem solving.</a:t>
            </a:r>
            <a:endParaRPr/>
          </a:p>
          <a:p>
            <a:pPr algn="just">
              <a:lnSpc>
                <a:spcPct val="150000"/>
              </a:lnSpc>
            </a:pPr>
            <a:r>
              <a:rPr lang="en-IN">
                <a:solidFill>
                  <a:srgbClr val="7030A0"/>
                </a:solidFill>
              </a:rPr>
              <a:t>4. Manager Vs Scientist:</a:t>
            </a:r>
            <a:endParaRPr/>
          </a:p>
          <a:p>
            <a:pPr algn="just">
              <a:lnSpc>
                <a:spcPct val="150000"/>
              </a:lnSpc>
            </a:pPr>
            <a:endParaRP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TextShape 1"/>
          <p:cNvSpPr txBox="1"/>
          <p:nvPr/>
        </p:nvSpPr>
        <p:spPr>
          <a:xfrm>
            <a:off x="685800" y="214200"/>
            <a:ext cx="7772040" cy="428400"/>
          </a:xfrm>
          <a:prstGeom prst="rect">
            <a:avLst/>
          </a:prstGeom>
        </p:spPr>
        <p:txBody>
          <a:bodyPr anchor="ctr"/>
          <a:p>
            <a:pPr>
              <a:lnSpc>
                <a:spcPct val="100000"/>
              </a:lnSpc>
            </a:pPr>
            <a:r>
              <a:rPr b="1" lang="en-US" sz="4400">
                <a:solidFill>
                  <a:srgbClr val="ff0000"/>
                </a:solidFill>
                <a:latin typeface="Calibri"/>
              </a:rPr>
              <a:t>Cont’d</a:t>
            </a:r>
            <a:endParaRPr/>
          </a:p>
        </p:txBody>
      </p:sp>
      <p:sp>
        <p:nvSpPr>
          <p:cNvPr id="133" name="TextShape 2"/>
          <p:cNvSpPr txBox="1"/>
          <p:nvPr/>
        </p:nvSpPr>
        <p:spPr>
          <a:xfrm>
            <a:off x="214200" y="714240"/>
            <a:ext cx="8786520" cy="6000480"/>
          </a:xfrm>
          <a:prstGeom prst="rect">
            <a:avLst/>
          </a:prstGeom>
        </p:spPr>
        <p:txBody>
          <a:bodyPr/>
          <a:p>
            <a:pPr>
              <a:lnSpc>
                <a:spcPct val="100000"/>
              </a:lnSpc>
            </a:pPr>
            <a:r>
              <a:rPr lang="en-IN" sz="2800">
                <a:solidFill>
                  <a:srgbClr val="17375e"/>
                </a:solidFill>
                <a:latin typeface="Calibri"/>
              </a:rPr>
              <a:t>According to use of technology</a:t>
            </a:r>
            <a:endParaRPr/>
          </a:p>
          <a:p>
            <a:pPr>
              <a:lnSpc>
                <a:spcPct val="100000"/>
              </a:lnSpc>
            </a:pPr>
            <a:r>
              <a:rPr lang="en-IN" sz="2400">
                <a:solidFill>
                  <a:srgbClr val="000000"/>
                </a:solidFill>
                <a:latin typeface="Calibri"/>
              </a:rPr>
              <a:t>&gt;Technical</a:t>
            </a:r>
            <a:endParaRPr/>
          </a:p>
          <a:p>
            <a:pPr>
              <a:lnSpc>
                <a:spcPct val="100000"/>
              </a:lnSpc>
            </a:pPr>
            <a:r>
              <a:rPr lang="en-IN" sz="2400">
                <a:solidFill>
                  <a:srgbClr val="000000"/>
                </a:solidFill>
                <a:latin typeface="Calibri"/>
              </a:rPr>
              <a:t>&gt;Non-technical</a:t>
            </a:r>
            <a:endParaRPr/>
          </a:p>
          <a:p>
            <a:pPr>
              <a:lnSpc>
                <a:spcPct val="100000"/>
              </a:lnSpc>
            </a:pPr>
            <a:r>
              <a:rPr lang="en-IN" sz="2400">
                <a:solidFill>
                  <a:srgbClr val="000000"/>
                </a:solidFill>
                <a:latin typeface="Calibri"/>
              </a:rPr>
              <a:t>&gt;Professional</a:t>
            </a:r>
            <a:endParaRPr/>
          </a:p>
          <a:p>
            <a:pPr>
              <a:lnSpc>
                <a:spcPct val="100000"/>
              </a:lnSpc>
            </a:pPr>
            <a:r>
              <a:rPr lang="en-IN" sz="2400">
                <a:solidFill>
                  <a:srgbClr val="000000"/>
                </a:solidFill>
                <a:latin typeface="Calibri"/>
              </a:rPr>
              <a:t>&gt;High tech </a:t>
            </a:r>
            <a:endParaRPr/>
          </a:p>
          <a:p>
            <a:pPr>
              <a:lnSpc>
                <a:spcPct val="100000"/>
              </a:lnSpc>
            </a:pPr>
            <a:r>
              <a:rPr lang="en-IN" sz="2400">
                <a:solidFill>
                  <a:srgbClr val="000000"/>
                </a:solidFill>
                <a:latin typeface="Calibri"/>
              </a:rPr>
              <a:t>&gt;Low tech</a:t>
            </a:r>
            <a:endParaRPr/>
          </a:p>
          <a:p>
            <a:pPr>
              <a:lnSpc>
                <a:spcPct val="100000"/>
              </a:lnSpc>
            </a:pPr>
            <a:r>
              <a:rPr b="1" lang="en-IN" sz="2800">
                <a:solidFill>
                  <a:srgbClr val="17375e"/>
                </a:solidFill>
                <a:latin typeface="Calibri"/>
              </a:rPr>
              <a:t>According to area</a:t>
            </a:r>
            <a:endParaRPr/>
          </a:p>
          <a:p>
            <a:pPr>
              <a:lnSpc>
                <a:spcPct val="100000"/>
              </a:lnSpc>
            </a:pPr>
            <a:r>
              <a:rPr lang="en-IN" sz="2400">
                <a:solidFill>
                  <a:srgbClr val="000000"/>
                </a:solidFill>
                <a:latin typeface="Calibri"/>
              </a:rPr>
              <a:t>&gt;urban </a:t>
            </a:r>
            <a:endParaRPr/>
          </a:p>
          <a:p>
            <a:pPr>
              <a:lnSpc>
                <a:spcPct val="100000"/>
              </a:lnSpc>
            </a:pPr>
            <a:r>
              <a:rPr lang="en-IN" sz="2400">
                <a:solidFill>
                  <a:srgbClr val="000000"/>
                </a:solidFill>
                <a:latin typeface="Calibri"/>
              </a:rPr>
              <a:t>&gt;Rural</a:t>
            </a:r>
            <a:endParaRPr/>
          </a:p>
          <a:p>
            <a:pPr>
              <a:lnSpc>
                <a:spcPct val="100000"/>
              </a:lnSpc>
            </a:pPr>
            <a:r>
              <a:rPr b="1" lang="en-IN" sz="2800">
                <a:solidFill>
                  <a:srgbClr val="17375e"/>
                </a:solidFill>
                <a:latin typeface="Calibri"/>
              </a:rPr>
              <a:t>According to gender</a:t>
            </a:r>
            <a:endParaRPr/>
          </a:p>
          <a:p>
            <a:pPr>
              <a:lnSpc>
                <a:spcPct val="100000"/>
              </a:lnSpc>
            </a:pPr>
            <a:r>
              <a:rPr b="1" lang="en-IN" sz="2400">
                <a:solidFill>
                  <a:srgbClr val="000000"/>
                </a:solidFill>
                <a:latin typeface="Calibri"/>
              </a:rPr>
              <a:t>&gt;men</a:t>
            </a:r>
            <a:endParaRPr/>
          </a:p>
          <a:p>
            <a:pPr>
              <a:lnSpc>
                <a:spcPct val="100000"/>
              </a:lnSpc>
            </a:pPr>
            <a:r>
              <a:rPr b="1" lang="en-IN" sz="2400">
                <a:solidFill>
                  <a:srgbClr val="000000"/>
                </a:solidFill>
                <a:latin typeface="Calibri"/>
              </a:rPr>
              <a:t>&gt;women</a:t>
            </a:r>
            <a:endParaRPr/>
          </a:p>
          <a:p>
            <a:pPr>
              <a:lnSpc>
                <a:spcPct val="100000"/>
              </a:lnSpc>
            </a:pPr>
            <a:endParaRPr/>
          </a:p>
        </p:txBody>
      </p:sp>
    </p:spTree>
  </p:cSld>
  <p:transition>
    <p:wipe dir="r"/>
  </p:transition>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Innovative entrepreneur</a:t>
            </a:r>
            <a:endParaRPr/>
          </a:p>
        </p:txBody>
      </p:sp>
      <p:sp>
        <p:nvSpPr>
          <p:cNvPr id="135"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The opportunities for introduction of new ideas, new technology, discovering of new markets and creating new organizations.</a:t>
            </a:r>
            <a:endParaRPr/>
          </a:p>
        </p:txBody>
      </p:sp>
    </p:spTree>
  </p:cSld>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214200" y="214200"/>
            <a:ext cx="8686440" cy="1142640"/>
          </a:xfrm>
          <a:prstGeom prst="rect">
            <a:avLst/>
          </a:prstGeom>
        </p:spPr>
        <p:txBody>
          <a:bodyPr anchor="ctr"/>
          <a:p>
            <a:pPr algn="ctr">
              <a:lnSpc>
                <a:spcPct val="100000"/>
              </a:lnSpc>
            </a:pPr>
            <a:r>
              <a:rPr b="1" lang="en-US" sz="4400">
                <a:solidFill>
                  <a:srgbClr val="ff0000"/>
                </a:solidFill>
                <a:latin typeface="Calibri"/>
              </a:rPr>
              <a:t>2. Adoptive or imitative entrepreneur:</a:t>
            </a:r>
            <a:endParaRPr/>
          </a:p>
        </p:txBody>
      </p:sp>
      <p:sp>
        <p:nvSpPr>
          <p:cNvPr id="137" name="TextShape 2"/>
          <p:cNvSpPr txBox="1"/>
          <p:nvPr/>
        </p:nvSpPr>
        <p:spPr>
          <a:xfrm>
            <a:off x="457200" y="1600200"/>
            <a:ext cx="8229240" cy="4525560"/>
          </a:xfrm>
          <a:prstGeom prst="rect">
            <a:avLst/>
          </a:prstGeom>
        </p:spPr>
        <p:txBody>
          <a:bodyPr/>
          <a:p>
            <a:pPr algn="just">
              <a:lnSpc>
                <a:spcPct val="100000"/>
              </a:lnSpc>
              <a:buFont typeface="Arial"/>
              <a:buChar char="•"/>
            </a:pPr>
            <a:r>
              <a:rPr lang="en-US" sz="3200">
                <a:solidFill>
                  <a:srgbClr val="000000"/>
                </a:solidFill>
                <a:latin typeface="Calibri"/>
              </a:rPr>
              <a:t>Instead of innovation, may just adopt the technology and methods innovated by others.</a:t>
            </a:r>
            <a:endParaRPr/>
          </a:p>
        </p:txBody>
      </p:sp>
    </p:spTree>
  </p:cSld>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3. </a:t>
            </a:r>
            <a:r>
              <a:rPr b="1" i="1" lang="en-US" sz="4400">
                <a:solidFill>
                  <a:srgbClr val="ff0000"/>
                </a:solidFill>
                <a:latin typeface="Calibri"/>
              </a:rPr>
              <a:t>Fabian entrepreneurs:</a:t>
            </a:r>
            <a:endParaRPr/>
          </a:p>
        </p:txBody>
      </p:sp>
      <p:sp>
        <p:nvSpPr>
          <p:cNvPr id="139" name="TextShape 2"/>
          <p:cNvSpPr txBox="1"/>
          <p:nvPr/>
        </p:nvSpPr>
        <p:spPr>
          <a:xfrm>
            <a:off x="457200" y="1600200"/>
            <a:ext cx="8229240" cy="4525560"/>
          </a:xfrm>
          <a:prstGeom prst="rect">
            <a:avLst/>
          </a:prstGeom>
        </p:spPr>
        <p:txBody>
          <a:bodyPr/>
          <a:p>
            <a:pPr algn="just">
              <a:lnSpc>
                <a:spcPct val="100000"/>
              </a:lnSpc>
              <a:buFont typeface="Arial"/>
              <a:buChar char="•"/>
            </a:pPr>
            <a:r>
              <a:rPr lang="en-US" sz="3200">
                <a:solidFill>
                  <a:srgbClr val="000000"/>
                </a:solidFill>
                <a:latin typeface="Calibri"/>
              </a:rPr>
              <a:t>Fabian entrepreneurs are characterized by great caution and skepticism, in experimenting any change in their enterprises.</a:t>
            </a:r>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4. Drone entrepreneurs:</a:t>
            </a:r>
            <a:endParaRPr/>
          </a:p>
        </p:txBody>
      </p:sp>
      <p:sp>
        <p:nvSpPr>
          <p:cNvPr id="141" name="TextShape 2"/>
          <p:cNvSpPr txBox="1"/>
          <p:nvPr/>
        </p:nvSpPr>
        <p:spPr>
          <a:xfrm>
            <a:off x="457200" y="1600200"/>
            <a:ext cx="8229240" cy="4525560"/>
          </a:xfrm>
          <a:prstGeom prst="rect">
            <a:avLst/>
          </a:prstGeom>
        </p:spPr>
        <p:txBody>
          <a:bodyPr/>
          <a:p>
            <a:pPr algn="just">
              <a:lnSpc>
                <a:spcPct val="100000"/>
              </a:lnSpc>
              <a:buFont typeface="Arial"/>
              <a:buChar char="•"/>
            </a:pPr>
            <a:r>
              <a:rPr lang="en-US" sz="3200">
                <a:solidFill>
                  <a:srgbClr val="000000"/>
                </a:solidFill>
                <a:latin typeface="Calibri"/>
              </a:rPr>
              <a:t>Such entrepreneurs are conservative or orthodox in outlook. They always feel comfortable with their old fashioned technology of production even though technologies have changed.</a:t>
            </a:r>
            <a:endParaRPr/>
          </a:p>
          <a:p>
            <a:pPr algn="just">
              <a:lnSpc>
                <a:spcPct val="100000"/>
              </a:lnSpc>
              <a:buFont typeface="Arial"/>
              <a:buChar char="•"/>
            </a:pPr>
            <a:r>
              <a:rPr lang="en-US" sz="3200">
                <a:solidFill>
                  <a:srgbClr val="000000"/>
                </a:solidFill>
                <a:latin typeface="Calibri"/>
              </a:rPr>
              <a:t>They never like to get rid of their traditional business, traditional machineries and traditional system of business even at the cost of reduced returns.</a:t>
            </a:r>
            <a:endParaRPr/>
          </a:p>
        </p:txBody>
      </p:sp>
    </p:spTree>
  </p:cSld>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INTRAPRENEURS</a:t>
            </a:r>
            <a:endParaRPr/>
          </a:p>
        </p:txBody>
      </p:sp>
      <p:sp>
        <p:nvSpPr>
          <p:cNvPr id="143" name="TextShape 2"/>
          <p:cNvSpPr txBox="1"/>
          <p:nvPr/>
        </p:nvSpPr>
        <p:spPr>
          <a:xfrm>
            <a:off x="457200" y="1600200"/>
            <a:ext cx="8229240" cy="4525560"/>
          </a:xfrm>
          <a:prstGeom prst="rect">
            <a:avLst/>
          </a:prstGeom>
        </p:spPr>
        <p:txBody>
          <a:bodyPr/>
          <a:p>
            <a:pPr algn="just">
              <a:lnSpc>
                <a:spcPct val="150000"/>
              </a:lnSpc>
              <a:buFont typeface="Arial"/>
              <a:buChar char="•"/>
            </a:pPr>
            <a:r>
              <a:rPr lang="en-US" sz="2800">
                <a:solidFill>
                  <a:srgbClr val="000000"/>
                </a:solidFill>
                <a:latin typeface="Calibri"/>
              </a:rPr>
              <a:t>Every organization faces the problem of sudden resignation of their top executives.</a:t>
            </a:r>
            <a:endParaRPr/>
          </a:p>
          <a:p>
            <a:pPr algn="just">
              <a:lnSpc>
                <a:spcPct val="150000"/>
              </a:lnSpc>
              <a:buFont typeface="Arial"/>
              <a:buChar char="•"/>
            </a:pPr>
            <a:r>
              <a:rPr lang="en-US" sz="2800">
                <a:solidFill>
                  <a:srgbClr val="000000"/>
                </a:solidFill>
                <a:latin typeface="Calibri"/>
              </a:rPr>
              <a:t>To overcome such situations, </a:t>
            </a:r>
            <a:r>
              <a:rPr b="1" lang="en-US" sz="2800">
                <a:solidFill>
                  <a:srgbClr val="7030a0"/>
                </a:solidFill>
                <a:latin typeface="Calibri"/>
              </a:rPr>
              <a:t>Gifford Pinchot-III</a:t>
            </a:r>
            <a:r>
              <a:rPr lang="en-US" sz="2800">
                <a:solidFill>
                  <a:srgbClr val="000000"/>
                </a:solidFill>
                <a:latin typeface="Calibri"/>
              </a:rPr>
              <a:t>, an American guru, suggested in 1985 that large corporations should create smaller systems within the organization and allow certain executives to operate like entrepreneurs.</a:t>
            </a:r>
            <a:endParaRPr/>
          </a:p>
        </p:txBody>
      </p:sp>
    </p:spTree>
  </p:cSld>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4" name="Picture 2"/>
          <p:cNvPicPr/>
          <p:nvPr/>
        </p:nvPicPr>
        <p:blipFill>
          <a:blip r:embed="R6ae3f2e8f45e4e38"/>
          <a:stretch>
            <a:fillRect/>
          </a:stretch>
        </p:blipFill>
        <p:spPr>
          <a:xfrm>
            <a:off x="214200" y="285840"/>
            <a:ext cx="8643600" cy="6214680"/>
          </a:xfrm>
          <a:prstGeom prst="rect">
            <a:avLst/>
          </a:prstGeom>
        </p:spPr>
      </p:pic>
    </p:spTree>
  </p:cSld>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685800" y="214200"/>
            <a:ext cx="8172000" cy="856800"/>
          </a:xfrm>
          <a:prstGeom prst="rect">
            <a:avLst/>
          </a:prstGeom>
        </p:spPr>
        <p:txBody>
          <a:bodyPr anchor="ctr"/>
          <a:p>
            <a:pPr algn="ctr">
              <a:lnSpc>
                <a:spcPct val="100000"/>
              </a:lnSpc>
            </a:pPr>
            <a:r>
              <a:rPr lang="en-US" sz="4400">
                <a:solidFill>
                  <a:srgbClr val="0070c0"/>
                </a:solidFill>
                <a:latin typeface="Aparajita"/>
              </a:rPr>
              <a:t>STAGES IN ENTREPRENURIAL PROCESS</a:t>
            </a:r>
            <a:endParaRPr/>
          </a:p>
        </p:txBody>
      </p:sp>
      <p:sp>
        <p:nvSpPr>
          <p:cNvPr id="146" name="TextShape 2"/>
          <p:cNvSpPr txBox="1"/>
          <p:nvPr/>
        </p:nvSpPr>
        <p:spPr>
          <a:xfrm>
            <a:off x="214200" y="928800"/>
            <a:ext cx="8715240" cy="5786280"/>
          </a:xfrm>
          <a:prstGeom prst="rect">
            <a:avLst/>
          </a:prstGeom>
        </p:spPr>
        <p:txBody>
          <a:bodyPr/>
          <a:p>
            <a:pPr>
              <a:lnSpc>
                <a:spcPct val="100000"/>
              </a:lnSpc>
            </a:pPr>
            <a:r>
              <a:rPr lang="en-IN" sz="3200">
                <a:solidFill>
                  <a:srgbClr val="ff0000"/>
                </a:solidFill>
                <a:latin typeface="Calibri"/>
              </a:rPr>
              <a:t>1. Identification of the opportunity</a:t>
            </a:r>
            <a:endParaRPr/>
          </a:p>
          <a:p>
            <a:pPr>
              <a:lnSpc>
                <a:spcPct val="100000"/>
              </a:lnSpc>
              <a:buFont charset="2" typeface="Wingdings"/>
              <a:buChar char=""/>
            </a:pPr>
            <a:r>
              <a:rPr lang="en-IN" sz="2400">
                <a:solidFill>
                  <a:srgbClr val="000000"/>
                </a:solidFill>
                <a:latin typeface="Calibri"/>
              </a:rPr>
              <a:t>The opportunity is identified by …</a:t>
            </a:r>
            <a:endParaRPr/>
          </a:p>
          <a:p>
            <a:pPr>
              <a:lnSpc>
                <a:spcPct val="100000"/>
              </a:lnSpc>
            </a:pPr>
            <a:r>
              <a:rPr lang="en-IN" sz="2400">
                <a:solidFill>
                  <a:srgbClr val="953735"/>
                </a:solidFill>
                <a:latin typeface="Calibri"/>
              </a:rPr>
              <a:t>	</a:t>
            </a:r>
            <a:r>
              <a:rPr lang="en-IN" sz="2400">
                <a:solidFill>
                  <a:srgbClr val="953735"/>
                </a:solidFill>
                <a:latin typeface="Calibri"/>
              </a:rPr>
              <a:t>Internal source</a:t>
            </a:r>
            <a:endParaRPr/>
          </a:p>
          <a:p>
            <a:pPr>
              <a:lnSpc>
                <a:spcPct val="100000"/>
              </a:lnSpc>
            </a:pPr>
            <a:r>
              <a:rPr lang="en-IN" sz="2400">
                <a:solidFill>
                  <a:srgbClr val="000000"/>
                </a:solidFill>
                <a:latin typeface="Calibri"/>
              </a:rPr>
              <a:t>	</a:t>
            </a:r>
            <a:r>
              <a:rPr lang="en-IN" sz="2400">
                <a:solidFill>
                  <a:srgbClr val="000000"/>
                </a:solidFill>
                <a:latin typeface="Calibri"/>
              </a:rPr>
              <a:t>His own idea </a:t>
            </a:r>
            <a:endParaRPr/>
          </a:p>
          <a:p>
            <a:pPr>
              <a:lnSpc>
                <a:spcPct val="100000"/>
              </a:lnSpc>
            </a:pPr>
            <a:r>
              <a:rPr lang="en-IN" sz="2400">
                <a:solidFill>
                  <a:srgbClr val="953735"/>
                </a:solidFill>
                <a:latin typeface="Calibri"/>
              </a:rPr>
              <a:t>	</a:t>
            </a:r>
            <a:r>
              <a:rPr lang="en-IN" sz="2400">
                <a:solidFill>
                  <a:srgbClr val="953735"/>
                </a:solidFill>
                <a:latin typeface="Calibri"/>
              </a:rPr>
              <a:t>External sources -</a:t>
            </a:r>
            <a:r>
              <a:rPr lang="en-IN" sz="2400">
                <a:solidFill>
                  <a:srgbClr val="000000"/>
                </a:solidFill>
                <a:latin typeface="Calibri"/>
              </a:rPr>
              <a:t> </a:t>
            </a:r>
            <a:endParaRPr/>
          </a:p>
          <a:p>
            <a:pPr>
              <a:lnSpc>
                <a:spcPct val="100000"/>
              </a:lnSpc>
            </a:pPr>
            <a:r>
              <a:rPr lang="en-IN" sz="2400">
                <a:solidFill>
                  <a:srgbClr val="000000"/>
                </a:solidFill>
                <a:latin typeface="Calibri"/>
              </a:rPr>
              <a:t>	</a:t>
            </a:r>
            <a:r>
              <a:rPr lang="en-IN" sz="2400">
                <a:solidFill>
                  <a:srgbClr val="000000"/>
                </a:solidFill>
                <a:latin typeface="Calibri"/>
              </a:rPr>
              <a:t>1.Consumer and business associates</a:t>
            </a:r>
            <a:endParaRPr/>
          </a:p>
          <a:p>
            <a:pPr>
              <a:lnSpc>
                <a:spcPct val="100000"/>
              </a:lnSpc>
            </a:pPr>
            <a:r>
              <a:rPr lang="en-IN" sz="2400">
                <a:solidFill>
                  <a:srgbClr val="000000"/>
                </a:solidFill>
                <a:latin typeface="Calibri"/>
              </a:rPr>
              <a:t>	</a:t>
            </a:r>
            <a:r>
              <a:rPr lang="en-IN" sz="2400">
                <a:solidFill>
                  <a:srgbClr val="000000"/>
                </a:solidFill>
                <a:latin typeface="Calibri"/>
              </a:rPr>
              <a:t>2. Member of distribution system</a:t>
            </a:r>
            <a:endParaRPr/>
          </a:p>
          <a:p>
            <a:pPr>
              <a:lnSpc>
                <a:spcPct val="100000"/>
              </a:lnSpc>
            </a:pPr>
            <a:r>
              <a:rPr lang="en-IN" sz="2400">
                <a:solidFill>
                  <a:srgbClr val="000000"/>
                </a:solidFill>
                <a:latin typeface="Calibri"/>
              </a:rPr>
              <a:t>	</a:t>
            </a:r>
            <a:r>
              <a:rPr lang="en-IN" sz="2400">
                <a:solidFill>
                  <a:srgbClr val="000000"/>
                </a:solidFill>
                <a:latin typeface="Calibri"/>
              </a:rPr>
              <a:t>3. Independent technical organizations</a:t>
            </a:r>
            <a:endParaRPr/>
          </a:p>
          <a:p>
            <a:pPr>
              <a:lnSpc>
                <a:spcPct val="100000"/>
              </a:lnSpc>
            </a:pPr>
            <a:r>
              <a:rPr lang="en-IN" sz="2400">
                <a:solidFill>
                  <a:srgbClr val="000000"/>
                </a:solidFill>
                <a:latin typeface="Calibri"/>
              </a:rPr>
              <a:t>	</a:t>
            </a:r>
            <a:r>
              <a:rPr lang="en-IN" sz="2400">
                <a:solidFill>
                  <a:srgbClr val="000000"/>
                </a:solidFill>
                <a:latin typeface="Calibri"/>
              </a:rPr>
              <a:t>4. Consultants</a:t>
            </a:r>
            <a:endParaRPr/>
          </a:p>
          <a:p>
            <a:pPr>
              <a:lnSpc>
                <a:spcPct val="100000"/>
              </a:lnSpc>
            </a:pPr>
            <a:r>
              <a:rPr lang="en-IN" sz="2400">
                <a:solidFill>
                  <a:srgbClr val="000000"/>
                </a:solidFill>
                <a:latin typeface="Calibri"/>
              </a:rPr>
              <a:t>	</a:t>
            </a:r>
            <a:r>
              <a:rPr lang="en-IN" sz="2400">
                <a:solidFill>
                  <a:srgbClr val="000000"/>
                </a:solidFill>
                <a:latin typeface="Calibri"/>
              </a:rPr>
              <a:t>5. Consumers( End users)</a:t>
            </a:r>
            <a:endParaRPr/>
          </a:p>
          <a:p>
            <a:pPr>
              <a:lnSpc>
                <a:spcPct val="100000"/>
              </a:lnSpc>
            </a:pPr>
            <a:r>
              <a:rPr lang="en-IN" sz="2400">
                <a:solidFill>
                  <a:srgbClr val="000000"/>
                </a:solidFill>
                <a:latin typeface="Calibri"/>
              </a:rPr>
              <a:t>	</a:t>
            </a:r>
            <a:r>
              <a:rPr lang="en-IN" sz="2400">
                <a:solidFill>
                  <a:srgbClr val="000000"/>
                </a:solidFill>
                <a:latin typeface="Calibri"/>
              </a:rPr>
              <a:t>6. R &amp;D Centers.</a:t>
            </a:r>
            <a:endParaRPr/>
          </a:p>
        </p:txBody>
      </p:sp>
    </p:spTree>
  </p:cSld>
  <p:transition>
    <p:dissolve/>
  </p:transition>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142920" y="214200"/>
            <a:ext cx="8786520" cy="6429240"/>
          </a:xfrm>
          <a:prstGeom prst="rect">
            <a:avLst/>
          </a:prstGeom>
        </p:spPr>
        <p:txBody>
          <a:bodyPr/>
          <a:p>
            <a:pPr>
              <a:lnSpc>
                <a:spcPct val="100000"/>
              </a:lnSpc>
            </a:pPr>
            <a:r>
              <a:rPr lang="en-IN" sz="5100">
                <a:solidFill>
                  <a:srgbClr val="ff0000"/>
                </a:solidFill>
                <a:latin typeface="Calibri"/>
              </a:rPr>
              <a:t>2. Evaluation of the opportunity</a:t>
            </a:r>
            <a:endParaRPr/>
          </a:p>
          <a:p>
            <a:pPr algn="just">
              <a:lnSpc>
                <a:spcPct val="100000"/>
              </a:lnSpc>
            </a:pPr>
            <a:r>
              <a:rPr lang="en-IN" sz="3200">
                <a:solidFill>
                  <a:srgbClr val="17375e"/>
                </a:solidFill>
                <a:latin typeface="Calibri"/>
              </a:rPr>
              <a:t>It allows the entrepreneur to assess whether the specific product or service provides  sufficient return on investment.</a:t>
            </a:r>
            <a:endParaRPr/>
          </a:p>
          <a:p>
            <a:pPr algn="just">
              <a:lnSpc>
                <a:spcPct val="100000"/>
              </a:lnSpc>
            </a:pPr>
            <a:r>
              <a:rPr lang="en-IN" sz="3200">
                <a:solidFill>
                  <a:srgbClr val="17375e"/>
                </a:solidFill>
                <a:latin typeface="Calibri"/>
              </a:rPr>
              <a:t>It involves – length of the opportunity, its real and perceived value, risks and returns, its fit with personal skills, </a:t>
            </a:r>
            <a:r>
              <a:rPr lang="en-IN" sz="3200">
                <a:solidFill>
                  <a:srgbClr val="ff0000"/>
                </a:solidFill>
                <a:latin typeface="Calibri"/>
              </a:rPr>
              <a:t>SWOT</a:t>
            </a:r>
            <a:r>
              <a:rPr lang="en-IN" sz="3200">
                <a:solidFill>
                  <a:srgbClr val="17375e"/>
                </a:solidFill>
                <a:latin typeface="Calibri"/>
              </a:rPr>
              <a:t> and goals of the enterprise,. etc.</a:t>
            </a:r>
            <a:endParaRPr/>
          </a:p>
          <a:p>
            <a:pPr>
              <a:lnSpc>
                <a:spcPct val="100000"/>
              </a:lnSpc>
            </a:pPr>
            <a:endParaRPr/>
          </a:p>
          <a:p>
            <a:pPr>
              <a:lnSpc>
                <a:spcPct val="100000"/>
              </a:lnSpc>
            </a:pPr>
            <a:r>
              <a:rPr lang="en-IN" sz="5100">
                <a:solidFill>
                  <a:srgbClr val="ff0000"/>
                </a:solidFill>
                <a:latin typeface="Calibri"/>
              </a:rPr>
              <a:t>3. Development of business plan</a:t>
            </a:r>
            <a:endParaRPr/>
          </a:p>
          <a:p>
            <a:pPr>
              <a:lnSpc>
                <a:spcPct val="100000"/>
              </a:lnSpc>
            </a:pPr>
            <a:r>
              <a:rPr lang="en-IN" sz="3200">
                <a:solidFill>
                  <a:srgbClr val="e46c0a"/>
                </a:solidFill>
                <a:latin typeface="Calibri"/>
              </a:rPr>
              <a:t>It includes: </a:t>
            </a:r>
            <a:endParaRPr/>
          </a:p>
          <a:p>
            <a:pPr>
              <a:lnSpc>
                <a:spcPct val="100000"/>
              </a:lnSpc>
            </a:pPr>
            <a:r>
              <a:rPr lang="en-IN" sz="3200">
                <a:solidFill>
                  <a:srgbClr val="e46c0a"/>
                </a:solidFill>
                <a:latin typeface="Calibri"/>
              </a:rPr>
              <a:t>	</a:t>
            </a:r>
            <a:r>
              <a:rPr lang="en-IN" sz="3100">
                <a:solidFill>
                  <a:srgbClr val="17375e"/>
                </a:solidFill>
                <a:latin typeface="Calibri"/>
              </a:rPr>
              <a:t>&gt; Title of the project</a:t>
            </a:r>
            <a:endParaRPr/>
          </a:p>
          <a:p>
            <a:pPr>
              <a:lnSpc>
                <a:spcPct val="100000"/>
              </a:lnSpc>
            </a:pPr>
            <a:r>
              <a:rPr lang="en-IN" sz="3100">
                <a:solidFill>
                  <a:srgbClr val="17375e"/>
                </a:solidFill>
                <a:latin typeface="Calibri"/>
              </a:rPr>
              <a:t>	</a:t>
            </a:r>
            <a:r>
              <a:rPr lang="en-IN" sz="3100">
                <a:solidFill>
                  <a:srgbClr val="17375e"/>
                </a:solidFill>
                <a:latin typeface="Calibri"/>
              </a:rPr>
              <a:t>&gt; Description of business and industry</a:t>
            </a:r>
            <a:endParaRPr/>
          </a:p>
          <a:p>
            <a:pPr>
              <a:lnSpc>
                <a:spcPct val="100000"/>
              </a:lnSpc>
            </a:pPr>
            <a:r>
              <a:rPr lang="en-IN" sz="3100">
                <a:solidFill>
                  <a:srgbClr val="17375e"/>
                </a:solidFill>
                <a:latin typeface="Calibri"/>
              </a:rPr>
              <a:t>	</a:t>
            </a:r>
            <a:r>
              <a:rPr lang="en-IN" sz="3100">
                <a:solidFill>
                  <a:srgbClr val="17375e"/>
                </a:solidFill>
                <a:latin typeface="Calibri"/>
              </a:rPr>
              <a:t>&gt; Technology plan</a:t>
            </a:r>
            <a:endParaRPr/>
          </a:p>
          <a:p>
            <a:pPr>
              <a:lnSpc>
                <a:spcPct val="100000"/>
              </a:lnSpc>
            </a:pPr>
            <a:r>
              <a:rPr lang="en-IN" sz="3100">
                <a:solidFill>
                  <a:srgbClr val="17375e"/>
                </a:solidFill>
                <a:latin typeface="Calibri"/>
              </a:rPr>
              <a:t>	</a:t>
            </a:r>
            <a:r>
              <a:rPr lang="en-IN" sz="3100">
                <a:solidFill>
                  <a:srgbClr val="17375e"/>
                </a:solidFill>
                <a:latin typeface="Calibri"/>
              </a:rPr>
              <a:t>&gt; Financial plan</a:t>
            </a:r>
            <a:endParaRPr/>
          </a:p>
          <a:p>
            <a:pPr>
              <a:lnSpc>
                <a:spcPct val="100000"/>
              </a:lnSpc>
            </a:pPr>
            <a:r>
              <a:rPr lang="en-IN" sz="3100">
                <a:solidFill>
                  <a:srgbClr val="17375e"/>
                </a:solidFill>
                <a:latin typeface="Calibri"/>
              </a:rPr>
              <a:t>	</a:t>
            </a:r>
            <a:r>
              <a:rPr lang="en-IN" sz="3100">
                <a:solidFill>
                  <a:srgbClr val="17375e"/>
                </a:solidFill>
                <a:latin typeface="Calibri"/>
              </a:rPr>
              <a:t>&gt; Organizational plan</a:t>
            </a:r>
            <a:endParaRPr/>
          </a:p>
          <a:p>
            <a:pPr>
              <a:lnSpc>
                <a:spcPct val="100000"/>
              </a:lnSpc>
            </a:pPr>
            <a:r>
              <a:rPr lang="en-IN" sz="3100">
                <a:solidFill>
                  <a:srgbClr val="17375e"/>
                </a:solidFill>
                <a:latin typeface="Calibri"/>
              </a:rPr>
              <a:t>	</a:t>
            </a:r>
            <a:r>
              <a:rPr lang="en-IN" sz="3100">
                <a:solidFill>
                  <a:srgbClr val="17375e"/>
                </a:solidFill>
                <a:latin typeface="Calibri"/>
              </a:rPr>
              <a:t>&gt; Production and operation plan</a:t>
            </a:r>
            <a:endParaRPr/>
          </a:p>
          <a:p>
            <a:pPr>
              <a:lnSpc>
                <a:spcPct val="100000"/>
              </a:lnSpc>
            </a:pPr>
            <a:r>
              <a:rPr lang="en-IN" sz="3100">
                <a:solidFill>
                  <a:srgbClr val="17375e"/>
                </a:solidFill>
                <a:latin typeface="Calibri"/>
              </a:rPr>
              <a:t>	</a:t>
            </a:r>
            <a:r>
              <a:rPr lang="en-IN" sz="3100">
                <a:solidFill>
                  <a:srgbClr val="17375e"/>
                </a:solidFill>
                <a:latin typeface="Calibri"/>
              </a:rPr>
              <a:t>&gt; Marketing and distribution plan</a:t>
            </a:r>
            <a:endParaRPr/>
          </a:p>
          <a:p>
            <a:pPr>
              <a:lnSpc>
                <a:spcPct val="100000"/>
              </a:lnSpc>
            </a:pPr>
            <a:r>
              <a:rPr lang="en-IN" sz="3100">
                <a:solidFill>
                  <a:srgbClr val="17375e"/>
                </a:solidFill>
                <a:latin typeface="Calibri"/>
              </a:rPr>
              <a:t>	</a:t>
            </a:r>
            <a:r>
              <a:rPr lang="en-IN" sz="3100">
                <a:solidFill>
                  <a:srgbClr val="17375e"/>
                </a:solidFill>
                <a:latin typeface="Calibri"/>
              </a:rPr>
              <a:t>&gt; Summary of plans.</a:t>
            </a:r>
            <a:endParaRPr/>
          </a:p>
          <a:p>
            <a:pPr algn="ctr">
              <a:lnSpc>
                <a:spcPct val="100000"/>
              </a:lnSpc>
            </a:pPr>
            <a:endParaRPr/>
          </a:p>
        </p:txBody>
      </p:sp>
    </p:spTree>
  </p:cSld>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357120" y="1143000"/>
            <a:ext cx="8572320" cy="4495320"/>
          </a:xfrm>
          <a:prstGeom prst="rect">
            <a:avLst/>
          </a:prstGeom>
        </p:spPr>
        <p:txBody>
          <a:bodyPr/>
          <a:p>
            <a:pPr>
              <a:lnSpc>
                <a:spcPct val="100000"/>
              </a:lnSpc>
            </a:pPr>
            <a:r>
              <a:rPr lang="en-IN" sz="3500">
                <a:solidFill>
                  <a:srgbClr val="ff0000"/>
                </a:solidFill>
                <a:latin typeface="Calibri"/>
              </a:rPr>
              <a:t>4. Determination and organizing the recourses</a:t>
            </a:r>
            <a:endParaRPr/>
          </a:p>
          <a:p>
            <a:pPr>
              <a:lnSpc>
                <a:spcPct val="100000"/>
              </a:lnSpc>
            </a:pPr>
            <a:r>
              <a:rPr i="1" lang="en-IN" sz="2400">
                <a:solidFill>
                  <a:srgbClr val="7030a0"/>
                </a:solidFill>
                <a:latin typeface="Calibri"/>
              </a:rPr>
              <a:t> </a:t>
            </a:r>
            <a:r>
              <a:rPr i="1" lang="en-IN" sz="2400">
                <a:solidFill>
                  <a:srgbClr val="7030a0"/>
                </a:solidFill>
                <a:latin typeface="Calibri"/>
              </a:rPr>
              <a:t>(the assessment of present resources)</a:t>
            </a:r>
            <a:r>
              <a:rPr lang="en-IN" sz="3200">
                <a:solidFill>
                  <a:srgbClr val="000000"/>
                </a:solidFill>
                <a:latin typeface="Calibri"/>
              </a:rPr>
              <a:t> </a:t>
            </a:r>
            <a:endParaRPr/>
          </a:p>
          <a:p>
            <a:pPr algn="just">
              <a:lnSpc>
                <a:spcPct val="100000"/>
              </a:lnSpc>
            </a:pPr>
            <a:r>
              <a:rPr lang="en-IN" sz="3200">
                <a:solidFill>
                  <a:srgbClr val="000000"/>
                </a:solidFill>
                <a:latin typeface="Calibri"/>
              </a:rPr>
              <a:t>The risk involved with insufficient and incorrect resources should be calculated.</a:t>
            </a:r>
            <a:endParaRPr/>
          </a:p>
          <a:p>
            <a:pPr algn="just">
              <a:lnSpc>
                <a:spcPct val="100000"/>
              </a:lnSpc>
            </a:pPr>
            <a:r>
              <a:rPr lang="en-IN" sz="3200">
                <a:solidFill>
                  <a:srgbClr val="000000"/>
                </a:solidFill>
                <a:latin typeface="Calibri"/>
              </a:rPr>
              <a:t>Organizing the required resources in at the appropriate time is another important aspect of the entrepreneurial process.</a:t>
            </a:r>
            <a:endParaRPr/>
          </a:p>
          <a:p>
            <a:pPr algn="ctr">
              <a:lnSpc>
                <a:spcPct val="100000"/>
              </a:lnSpc>
            </a:pPr>
            <a:endParaRP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533520" y="152280"/>
            <a:ext cx="8229240" cy="1142640"/>
          </a:xfrm>
          <a:prstGeom prst="rect">
            <a:avLst/>
          </a:prstGeom>
        </p:spPr>
        <p:txBody>
          <a:bodyPr lIns="0" tIns="0" rIns="0" bIns="0" anchor="ctr"/>
          <a:lstStyle/>
          <a:p>
            <a:pPr algn="ctr">
              <a:lnSpc>
                <a:spcPct val="100000"/>
              </a:lnSpc>
            </a:pPr>
            <a:r>
              <a:rPr lang="en-US" sz="2800" b="1">
                <a:solidFill>
                  <a:srgbClr val="FF0000"/>
                </a:solidFill>
                <a:latin typeface="Times New Roman"/>
              </a:rPr>
              <a:t>ROLES OF A MANAGER</a:t>
            </a:r>
            <a:endParaRPr/>
          </a:p>
        </p:txBody>
      </p:sp>
      <p:sp>
        <p:nvSpPr>
          <p:cNvPr id="159" name="TextShape 2"/>
          <p:cNvSpPr txBox="1"/>
          <p:nvPr/>
        </p:nvSpPr>
        <p:spPr>
          <a:xfrm>
            <a:off x="380880" y="1219320"/>
            <a:ext cx="8229240" cy="5409720"/>
          </a:xfrm>
          <a:prstGeom prst="rect">
            <a:avLst/>
          </a:prstGeom>
        </p:spPr>
        <p:txBody>
          <a:bodyPr lIns="0" tIns="0" rIns="0" bIns="0"/>
          <a:lstStyle/>
          <a:p>
            <a:pPr>
              <a:lnSpc>
                <a:spcPct val="100000"/>
              </a:lnSpc>
            </a:pPr>
            <a:r>
              <a:rPr lang="en-US" sz="2400">
                <a:solidFill>
                  <a:srgbClr val="800000"/>
                </a:solidFill>
                <a:latin typeface="Times New Roman"/>
              </a:rPr>
              <a:t>- Achieve Objectives through people</a:t>
            </a:r>
            <a:endParaRPr/>
          </a:p>
        </p:txBody>
      </p:sp>
      <p:sp>
        <p:nvSpPr>
          <p:cNvPr id="160" name="CustomShape 3"/>
          <p:cNvSpPr/>
          <p:nvPr/>
        </p:nvSpPr>
        <p:spPr>
          <a:xfrm>
            <a:off x="1000080" y="2571840"/>
            <a:ext cx="1371240" cy="2514240"/>
          </a:xfrm>
          <a:prstGeom prst="rect">
            <a:avLst/>
          </a:prstGeom>
          <a:solidFill>
            <a:srgbClr val="FFFFFF"/>
          </a:solidFill>
          <a:ln w="9360">
            <a:solidFill>
              <a:srgbClr val="800000"/>
            </a:solidFill>
            <a:miter/>
          </a:ln>
        </p:spPr>
      </p:sp>
      <p:sp>
        <p:nvSpPr>
          <p:cNvPr id="161" name="CustomShape 4"/>
          <p:cNvSpPr/>
          <p:nvPr/>
        </p:nvSpPr>
        <p:spPr>
          <a:xfrm>
            <a:off x="3000240" y="2571840"/>
            <a:ext cx="1447560" cy="2514240"/>
          </a:xfrm>
          <a:prstGeom prst="rect">
            <a:avLst/>
          </a:prstGeom>
          <a:solidFill>
            <a:srgbClr val="FFFFFF"/>
          </a:solidFill>
          <a:ln w="9360">
            <a:solidFill>
              <a:srgbClr val="800000"/>
            </a:solidFill>
            <a:miter/>
          </a:ln>
        </p:spPr>
      </p:sp>
      <p:sp>
        <p:nvSpPr>
          <p:cNvPr id="162" name="Line 5"/>
          <p:cNvSpPr/>
          <p:nvPr/>
        </p:nvSpPr>
        <p:spPr>
          <a:xfrm>
            <a:off x="2428560" y="3786120"/>
            <a:ext cx="533520" cy="0"/>
          </a:xfrm>
          <a:prstGeom prst="line">
            <a:avLst/>
          </a:prstGeom>
          <a:ln w="9360">
            <a:solidFill>
              <a:srgbClr val="800000"/>
            </a:solidFill>
            <a:round/>
            <a:tailEnd type="triangle" w="med" len="med"/>
          </a:ln>
        </p:spPr>
      </p:sp>
      <p:sp>
        <p:nvSpPr>
          <p:cNvPr id="163" name="Line 6"/>
          <p:cNvSpPr/>
          <p:nvPr/>
        </p:nvSpPr>
        <p:spPr>
          <a:xfrm>
            <a:off x="4500360" y="3714480"/>
            <a:ext cx="533520" cy="0"/>
          </a:xfrm>
          <a:prstGeom prst="line">
            <a:avLst/>
          </a:prstGeom>
          <a:ln w="9360">
            <a:solidFill>
              <a:srgbClr val="800000"/>
            </a:solidFill>
            <a:round/>
            <a:tailEnd type="triangle" w="med" len="med"/>
          </a:ln>
        </p:spPr>
      </p:sp>
      <p:sp>
        <p:nvSpPr>
          <p:cNvPr id="164" name="CustomShape 7"/>
          <p:cNvSpPr/>
          <p:nvPr/>
        </p:nvSpPr>
        <p:spPr>
          <a:xfrm>
            <a:off x="931680" y="2643120"/>
            <a:ext cx="1365120" cy="577080"/>
          </a:xfrm>
          <a:prstGeom prst="rect">
            <a:avLst/>
          </a:prstGeom>
        </p:spPr>
        <p:txBody>
          <a:bodyPr wrap="none" lIns="90000" tIns="45000" rIns="90000" bIns="45000"/>
          <a:lstStyle/>
          <a:p>
            <a:pPr>
              <a:lnSpc>
                <a:spcPct val="100000"/>
              </a:lnSpc>
            </a:pPr>
            <a:r>
              <a:rPr lang="en-IN" sz="1600" b="1">
                <a:solidFill>
                  <a:srgbClr val="CC0099"/>
                </a:solidFill>
                <a:latin typeface="Times New Roman"/>
                <a:ea typeface="DejaVu Sans"/>
              </a:rPr>
              <a:t>Interpersonal</a:t>
            </a:r>
            <a:endParaRPr/>
          </a:p>
          <a:p>
            <a:pPr>
              <a:lnSpc>
                <a:spcPct val="100000"/>
              </a:lnSpc>
            </a:pPr>
            <a:r>
              <a:rPr lang="en-IN" sz="1600" b="1">
                <a:solidFill>
                  <a:srgbClr val="CC0099"/>
                </a:solidFill>
                <a:latin typeface="Times New Roman"/>
                <a:ea typeface="DejaVu Sans"/>
              </a:rPr>
              <a:t>roles</a:t>
            </a:r>
            <a:endParaRPr/>
          </a:p>
        </p:txBody>
      </p:sp>
      <p:sp>
        <p:nvSpPr>
          <p:cNvPr id="165" name="CustomShape 8"/>
          <p:cNvSpPr/>
          <p:nvPr/>
        </p:nvSpPr>
        <p:spPr>
          <a:xfrm>
            <a:off x="3146040" y="2714760"/>
            <a:ext cx="1241640" cy="577080"/>
          </a:xfrm>
          <a:prstGeom prst="rect">
            <a:avLst/>
          </a:prstGeom>
        </p:spPr>
        <p:txBody>
          <a:bodyPr wrap="none" lIns="90000" tIns="45000" rIns="90000" bIns="45000"/>
          <a:lstStyle/>
          <a:p>
            <a:pPr>
              <a:lnSpc>
                <a:spcPct val="100000"/>
              </a:lnSpc>
            </a:pPr>
            <a:r>
              <a:rPr lang="en-IN" sz="1600" b="1">
                <a:solidFill>
                  <a:srgbClr val="CC0099"/>
                </a:solidFill>
                <a:latin typeface="Times New Roman"/>
                <a:ea typeface="DejaVu Sans"/>
              </a:rPr>
              <a:t>Information</a:t>
            </a:r>
            <a:endParaRPr/>
          </a:p>
          <a:p>
            <a:pPr>
              <a:lnSpc>
                <a:spcPct val="100000"/>
              </a:lnSpc>
            </a:pPr>
            <a:r>
              <a:rPr lang="en-IN" sz="1600" b="1">
                <a:solidFill>
                  <a:srgbClr val="CC0099"/>
                </a:solidFill>
                <a:latin typeface="Times New Roman"/>
                <a:ea typeface="DejaVu Sans"/>
              </a:rPr>
              <a:t>roles</a:t>
            </a:r>
            <a:endParaRPr/>
          </a:p>
        </p:txBody>
      </p:sp>
      <p:sp>
        <p:nvSpPr>
          <p:cNvPr id="166" name="CustomShape 9"/>
          <p:cNvSpPr/>
          <p:nvPr/>
        </p:nvSpPr>
        <p:spPr>
          <a:xfrm>
            <a:off x="1074960" y="3500280"/>
            <a:ext cx="1170000" cy="1307160"/>
          </a:xfrm>
          <a:prstGeom prst="rect">
            <a:avLst/>
          </a:prstGeom>
        </p:spPr>
        <p:txBody>
          <a:bodyPr wrap="none" lIns="90000" tIns="45000" rIns="90000" bIns="45000"/>
          <a:lstStyle/>
          <a:p>
            <a:pPr>
              <a:lnSpc>
                <a:spcPct val="100000"/>
              </a:lnSpc>
            </a:pPr>
            <a:r>
              <a:rPr lang="en-IN" sz="1600" b="1">
                <a:solidFill>
                  <a:srgbClr val="800000"/>
                </a:solidFill>
                <a:latin typeface="Times New Roman"/>
                <a:ea typeface="DejaVu Sans"/>
              </a:rPr>
              <a:t>Figurehead</a:t>
            </a:r>
            <a:endParaRPr/>
          </a:p>
          <a:p>
            <a:pPr>
              <a:lnSpc>
                <a:spcPct val="100000"/>
              </a:lnSpc>
            </a:pPr>
            <a:endParaRPr/>
          </a:p>
          <a:p>
            <a:pPr>
              <a:lnSpc>
                <a:spcPct val="100000"/>
              </a:lnSpc>
            </a:pPr>
            <a:r>
              <a:rPr lang="en-IN" sz="1600" b="1">
                <a:solidFill>
                  <a:srgbClr val="800000"/>
                </a:solidFill>
                <a:latin typeface="Times New Roman"/>
                <a:ea typeface="DejaVu Sans"/>
              </a:rPr>
              <a:t>Leader</a:t>
            </a:r>
            <a:endParaRPr/>
          </a:p>
          <a:p>
            <a:pPr>
              <a:lnSpc>
                <a:spcPct val="100000"/>
              </a:lnSpc>
            </a:pPr>
            <a:endParaRPr/>
          </a:p>
          <a:p>
            <a:pPr>
              <a:lnSpc>
                <a:spcPct val="100000"/>
              </a:lnSpc>
            </a:pPr>
            <a:r>
              <a:rPr lang="en-IN" sz="1600" b="1">
                <a:solidFill>
                  <a:srgbClr val="800000"/>
                </a:solidFill>
                <a:latin typeface="Times New Roman"/>
                <a:ea typeface="DejaVu Sans"/>
              </a:rPr>
              <a:t>Liason</a:t>
            </a:r>
            <a:endParaRPr/>
          </a:p>
        </p:txBody>
      </p:sp>
      <p:sp>
        <p:nvSpPr>
          <p:cNvPr id="167" name="CustomShape 10"/>
          <p:cNvSpPr/>
          <p:nvPr/>
        </p:nvSpPr>
        <p:spPr>
          <a:xfrm>
            <a:off x="3000240" y="3500280"/>
            <a:ext cx="1491840" cy="1307160"/>
          </a:xfrm>
          <a:prstGeom prst="rect">
            <a:avLst/>
          </a:prstGeom>
        </p:spPr>
        <p:txBody>
          <a:bodyPr lIns="90000" tIns="45000" rIns="90000" bIns="45000"/>
          <a:lstStyle/>
          <a:p>
            <a:pPr>
              <a:lnSpc>
                <a:spcPct val="100000"/>
              </a:lnSpc>
            </a:pPr>
            <a:r>
              <a:rPr lang="en-IN" sz="1600" b="1">
                <a:solidFill>
                  <a:srgbClr val="800000"/>
                </a:solidFill>
                <a:latin typeface="Times New Roman"/>
                <a:ea typeface="DejaVu Sans"/>
              </a:rPr>
              <a:t>Monitoring</a:t>
            </a:r>
            <a:endParaRPr/>
          </a:p>
          <a:p>
            <a:pPr>
              <a:lnSpc>
                <a:spcPct val="100000"/>
              </a:lnSpc>
            </a:pPr>
            <a:endParaRPr/>
          </a:p>
          <a:p>
            <a:pPr>
              <a:lnSpc>
                <a:spcPct val="100000"/>
              </a:lnSpc>
            </a:pPr>
            <a:r>
              <a:rPr lang="en-IN" sz="1600" b="1">
                <a:solidFill>
                  <a:srgbClr val="800000"/>
                </a:solidFill>
                <a:latin typeface="Times New Roman"/>
                <a:ea typeface="DejaVu Sans"/>
              </a:rPr>
              <a:t>Disseminator</a:t>
            </a:r>
            <a:endParaRPr/>
          </a:p>
          <a:p>
            <a:pPr>
              <a:lnSpc>
                <a:spcPct val="100000"/>
              </a:lnSpc>
            </a:pPr>
            <a:endParaRPr/>
          </a:p>
          <a:p>
            <a:pPr>
              <a:lnSpc>
                <a:spcPct val="100000"/>
              </a:lnSpc>
            </a:pPr>
            <a:r>
              <a:rPr lang="en-IN" sz="1600" b="1">
                <a:solidFill>
                  <a:srgbClr val="800000"/>
                </a:solidFill>
                <a:latin typeface="Times New Roman"/>
                <a:ea typeface="DejaVu Sans"/>
              </a:rPr>
              <a:t>Spokesman</a:t>
            </a:r>
            <a:endParaRPr/>
          </a:p>
        </p:txBody>
      </p:sp>
      <p:sp>
        <p:nvSpPr>
          <p:cNvPr id="168" name="CustomShape 11"/>
          <p:cNvSpPr/>
          <p:nvPr/>
        </p:nvSpPr>
        <p:spPr>
          <a:xfrm>
            <a:off x="5072040" y="2643120"/>
            <a:ext cx="1999800" cy="2514240"/>
          </a:xfrm>
          <a:prstGeom prst="rect">
            <a:avLst/>
          </a:prstGeom>
          <a:solidFill>
            <a:srgbClr val="FFFFFF"/>
          </a:solidFill>
          <a:ln w="9360">
            <a:solidFill>
              <a:srgbClr val="800000"/>
            </a:solidFill>
            <a:miter/>
          </a:ln>
        </p:spPr>
      </p:sp>
      <p:sp>
        <p:nvSpPr>
          <p:cNvPr id="169" name="CustomShape 12"/>
          <p:cNvSpPr/>
          <p:nvPr/>
        </p:nvSpPr>
        <p:spPr>
          <a:xfrm>
            <a:off x="5143680" y="3286080"/>
            <a:ext cx="2209320" cy="1793880"/>
          </a:xfrm>
          <a:prstGeom prst="rect">
            <a:avLst/>
          </a:prstGeom>
        </p:spPr>
        <p:txBody>
          <a:bodyPr lIns="90000" tIns="45000" rIns="90000" bIns="45000"/>
          <a:lstStyle/>
          <a:p>
            <a:pPr>
              <a:lnSpc>
                <a:spcPct val="100000"/>
              </a:lnSpc>
            </a:pPr>
            <a:r>
              <a:rPr lang="en-IN" sz="1600" b="1">
                <a:solidFill>
                  <a:srgbClr val="800000"/>
                </a:solidFill>
                <a:latin typeface="Times New Roman"/>
                <a:ea typeface="DejaVu Sans"/>
              </a:rPr>
              <a:t>Entrepreneur</a:t>
            </a:r>
            <a:endParaRPr/>
          </a:p>
          <a:p>
            <a:pPr>
              <a:lnSpc>
                <a:spcPct val="100000"/>
              </a:lnSpc>
            </a:pPr>
            <a:endParaRPr/>
          </a:p>
          <a:p>
            <a:pPr>
              <a:lnSpc>
                <a:spcPct val="100000"/>
              </a:lnSpc>
            </a:pPr>
            <a:r>
              <a:rPr lang="en-IN" sz="1600" b="1">
                <a:solidFill>
                  <a:srgbClr val="800000"/>
                </a:solidFill>
                <a:latin typeface="Times New Roman"/>
                <a:ea typeface="DejaVu Sans"/>
              </a:rPr>
              <a:t>Disturbance handler</a:t>
            </a:r>
            <a:endParaRPr/>
          </a:p>
          <a:p>
            <a:pPr>
              <a:lnSpc>
                <a:spcPct val="100000"/>
              </a:lnSpc>
            </a:pPr>
            <a:endParaRPr/>
          </a:p>
          <a:p>
            <a:pPr>
              <a:lnSpc>
                <a:spcPct val="100000"/>
              </a:lnSpc>
            </a:pPr>
            <a:r>
              <a:rPr lang="en-IN" sz="1600" b="1">
                <a:solidFill>
                  <a:srgbClr val="800000"/>
                </a:solidFill>
                <a:latin typeface="Times New Roman"/>
                <a:ea typeface="DejaVu Sans"/>
              </a:rPr>
              <a:t>Resource allocator</a:t>
            </a:r>
            <a:endParaRPr/>
          </a:p>
          <a:p>
            <a:pPr>
              <a:lnSpc>
                <a:spcPct val="100000"/>
              </a:lnSpc>
            </a:pPr>
            <a:endParaRPr/>
          </a:p>
          <a:p>
            <a:pPr>
              <a:lnSpc>
                <a:spcPct val="100000"/>
              </a:lnSpc>
            </a:pPr>
            <a:r>
              <a:rPr lang="en-IN" sz="1600" b="1">
                <a:solidFill>
                  <a:srgbClr val="800000"/>
                </a:solidFill>
                <a:latin typeface="Times New Roman"/>
                <a:ea typeface="DejaVu Sans"/>
              </a:rPr>
              <a:t>Negotiator</a:t>
            </a:r>
            <a:endParaRPr/>
          </a:p>
        </p:txBody>
      </p:sp>
      <p:sp>
        <p:nvSpPr>
          <p:cNvPr id="170" name="CustomShape 13"/>
          <p:cNvSpPr/>
          <p:nvPr/>
        </p:nvSpPr>
        <p:spPr>
          <a:xfrm>
            <a:off x="5429160" y="2714760"/>
            <a:ext cx="1218960" cy="577080"/>
          </a:xfrm>
          <a:prstGeom prst="rect">
            <a:avLst/>
          </a:prstGeom>
        </p:spPr>
        <p:txBody>
          <a:bodyPr lIns="90000" tIns="45000" rIns="90000" bIns="45000"/>
          <a:lstStyle/>
          <a:p>
            <a:pPr>
              <a:lnSpc>
                <a:spcPct val="100000"/>
              </a:lnSpc>
            </a:pPr>
            <a:r>
              <a:rPr lang="en-IN" sz="1600" b="1">
                <a:solidFill>
                  <a:srgbClr val="CC0099"/>
                </a:solidFill>
                <a:latin typeface="Times New Roman"/>
                <a:ea typeface="DejaVu Sans"/>
              </a:rPr>
              <a:t>Decisional</a:t>
            </a:r>
            <a:endParaRPr/>
          </a:p>
          <a:p>
            <a:pPr>
              <a:lnSpc>
                <a:spcPct val="100000"/>
              </a:lnSpc>
            </a:pPr>
            <a:r>
              <a:rPr lang="en-IN" sz="1600" b="1">
                <a:solidFill>
                  <a:srgbClr val="CC0099"/>
                </a:solidFill>
                <a:latin typeface="Times New Roman"/>
                <a:ea typeface="DejaVu Sans"/>
              </a:rPr>
              <a:t> roles</a:t>
            </a:r>
            <a:endParaRP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TextShape 1"/>
          <p:cNvSpPr txBox="1"/>
          <p:nvPr/>
        </p:nvSpPr>
        <p:spPr>
          <a:xfrm>
            <a:off x="685800" y="285840"/>
            <a:ext cx="7772040" cy="213840"/>
          </a:xfrm>
          <a:prstGeom prst="rect">
            <a:avLst/>
          </a:prstGeom>
        </p:spPr>
        <p:txBody>
          <a:bodyPr anchor="ctr"/>
          <a:p>
            <a:pPr algn="ctr">
              <a:lnSpc>
                <a:spcPct val="100000"/>
              </a:lnSpc>
            </a:pPr>
            <a:r>
              <a:rPr lang="en-US" sz="4400">
                <a:solidFill>
                  <a:srgbClr val="558ed5"/>
                </a:solidFill>
                <a:latin typeface="Calibri"/>
              </a:rPr>
              <a:t>
</a:t>
            </a:r>
            <a:endParaRPr/>
          </a:p>
        </p:txBody>
      </p:sp>
      <p:sp>
        <p:nvSpPr>
          <p:cNvPr id="150" name="TextShape 2"/>
          <p:cNvSpPr txBox="1"/>
          <p:nvPr/>
        </p:nvSpPr>
        <p:spPr>
          <a:xfrm>
            <a:off x="285840" y="571320"/>
            <a:ext cx="8643600" cy="6071760"/>
          </a:xfrm>
          <a:prstGeom prst="rect">
            <a:avLst/>
          </a:prstGeom>
        </p:spPr>
        <p:txBody>
          <a:bodyPr/>
          <a:p>
            <a:pPr>
              <a:lnSpc>
                <a:spcPct val="100000"/>
              </a:lnSpc>
            </a:pPr>
            <a:r>
              <a:rPr b="1" lang="en-IN" sz="4000">
                <a:solidFill>
                  <a:srgbClr val="ff0000"/>
                </a:solidFill>
                <a:latin typeface="Calibri"/>
              </a:rPr>
              <a:t>5.Creation and actual management of the enterprise:</a:t>
            </a:r>
            <a:endParaRPr/>
          </a:p>
          <a:p>
            <a:pPr>
              <a:lnSpc>
                <a:spcPct val="100000"/>
              </a:lnSpc>
            </a:pPr>
            <a:r>
              <a:rPr i="1" lang="en-IN" sz="2400">
                <a:solidFill>
                  <a:srgbClr val="7030a0"/>
                </a:solidFill>
                <a:latin typeface="Calibri"/>
              </a:rPr>
              <a:t>(The implementation of the BP)</a:t>
            </a:r>
            <a:endParaRPr/>
          </a:p>
          <a:p>
            <a:pPr algn="just">
              <a:lnSpc>
                <a:spcPct val="100000"/>
              </a:lnSpc>
            </a:pPr>
            <a:r>
              <a:rPr lang="en-IN" sz="3200">
                <a:solidFill>
                  <a:srgbClr val="000000"/>
                </a:solidFill>
                <a:latin typeface="Calibri"/>
              </a:rPr>
              <a:t>The operational problems of the growing enterprise must be examined. This calls for the management with all the functions like planning , organizing , staffing, directing and controlling.</a:t>
            </a:r>
            <a:endParaRPr/>
          </a:p>
        </p:txBody>
      </p:sp>
    </p:spTree>
  </p:cSld>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TextShape 1"/>
          <p:cNvSpPr txBox="1"/>
          <p:nvPr/>
        </p:nvSpPr>
        <p:spPr>
          <a:xfrm>
            <a:off x="685800" y="800280"/>
            <a:ext cx="7772040" cy="761760"/>
          </a:xfrm>
          <a:prstGeom prst="rect">
            <a:avLst/>
          </a:prstGeom>
        </p:spPr>
        <p:txBody>
          <a:bodyPr anchor="ctr"/>
          <a:p>
            <a:pPr algn="ctr">
              <a:lnSpc>
                <a:spcPct val="100000"/>
              </a:lnSpc>
            </a:pPr>
            <a:r>
              <a:rPr b="1" lang="en-US" sz="4400">
                <a:solidFill>
                  <a:srgbClr val="ff0000"/>
                </a:solidFill>
                <a:latin typeface="Calibri"/>
              </a:rPr>
              <a:t>Role of the Entrepreneur</a:t>
            </a:r>
            <a:endParaRPr/>
          </a:p>
        </p:txBody>
      </p:sp>
      <p:sp>
        <p:nvSpPr>
          <p:cNvPr id="152" name="TextShape 2"/>
          <p:cNvSpPr txBox="1"/>
          <p:nvPr/>
        </p:nvSpPr>
        <p:spPr>
          <a:xfrm>
            <a:off x="457200" y="1600200"/>
            <a:ext cx="8229240" cy="4525560"/>
          </a:xfrm>
          <a:prstGeom prst="rect">
            <a:avLst/>
          </a:prstGeom>
        </p:spPr>
        <p:txBody>
          <a:bodyPr/>
          <a:p>
            <a:pPr algn="just">
              <a:lnSpc>
                <a:spcPct val="100000"/>
              </a:lnSpc>
              <a:buFont typeface="Arial"/>
              <a:buChar char="•"/>
            </a:pPr>
            <a:r>
              <a:rPr lang="en-US" sz="2800">
                <a:solidFill>
                  <a:srgbClr val="000000"/>
                </a:solidFill>
                <a:latin typeface="Calibri"/>
              </a:rPr>
              <a:t>Important role in producing competitive products, processes, and services.</a:t>
            </a:r>
            <a:endParaRPr/>
          </a:p>
          <a:p>
            <a:pPr algn="just">
              <a:lnSpc>
                <a:spcPct val="100000"/>
              </a:lnSpc>
              <a:buFont typeface="Arial"/>
              <a:buChar char="•"/>
            </a:pPr>
            <a:r>
              <a:rPr lang="en-US" sz="2800">
                <a:solidFill>
                  <a:srgbClr val="000000"/>
                </a:solidFill>
                <a:latin typeface="Calibri"/>
              </a:rPr>
              <a:t>Generation of new employment.</a:t>
            </a:r>
            <a:endParaRPr/>
          </a:p>
          <a:p>
            <a:pPr algn="just">
              <a:lnSpc>
                <a:spcPct val="100000"/>
              </a:lnSpc>
              <a:buFont typeface="Arial"/>
              <a:buChar char="•"/>
            </a:pPr>
            <a:r>
              <a:rPr lang="en-US" sz="2800">
                <a:solidFill>
                  <a:srgbClr val="000000"/>
                </a:solidFill>
                <a:latin typeface="Calibri"/>
              </a:rPr>
              <a:t>Local and regional economic development.</a:t>
            </a:r>
            <a:endParaRPr/>
          </a:p>
          <a:p>
            <a:pPr algn="just">
              <a:lnSpc>
                <a:spcPct val="100000"/>
              </a:lnSpc>
              <a:buFont typeface="Arial"/>
              <a:buChar char="•"/>
            </a:pPr>
            <a:r>
              <a:rPr lang="en-US" sz="2800">
                <a:solidFill>
                  <a:srgbClr val="000000"/>
                </a:solidFill>
                <a:latin typeface="Calibri"/>
              </a:rPr>
              <a:t>Improved allocation of resources and transfer of technologies.</a:t>
            </a:r>
            <a:endParaRPr/>
          </a:p>
          <a:p>
            <a:pPr algn="just">
              <a:lnSpc>
                <a:spcPct val="100000"/>
              </a:lnSpc>
              <a:buFont typeface="Arial"/>
              <a:buChar char="•"/>
            </a:pPr>
            <a:r>
              <a:rPr lang="en-US" sz="2800">
                <a:solidFill>
                  <a:srgbClr val="000000"/>
                </a:solidFill>
                <a:latin typeface="Calibri"/>
              </a:rPr>
              <a:t>It encourages effective resources mobilization of capital and skill which might otherwise remain unutilized and idle.</a:t>
            </a:r>
            <a:endParaRPr/>
          </a:p>
        </p:txBody>
      </p:sp>
    </p:spTree>
  </p:cSld>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TextShape 1"/>
          <p:cNvSpPr txBox="1"/>
          <p:nvPr/>
        </p:nvSpPr>
        <p:spPr>
          <a:xfrm>
            <a:off x="457200" y="274680"/>
            <a:ext cx="8229240" cy="867960"/>
          </a:xfrm>
          <a:prstGeom prst="rect">
            <a:avLst/>
          </a:prstGeom>
        </p:spPr>
        <p:txBody>
          <a:bodyPr anchor="ctr"/>
          <a:p>
            <a:pPr algn="ctr">
              <a:lnSpc>
                <a:spcPct val="100000"/>
              </a:lnSpc>
            </a:pPr>
            <a:r>
              <a:rPr b="1" lang="en-US" sz="4400">
                <a:solidFill>
                  <a:srgbClr val="ff0000"/>
                </a:solidFill>
                <a:latin typeface="Calibri"/>
              </a:rPr>
              <a:t>ENTREPRENEURSHIP IN INDIA</a:t>
            </a:r>
            <a:endParaRPr/>
          </a:p>
        </p:txBody>
      </p:sp>
      <p:sp>
        <p:nvSpPr>
          <p:cNvPr id="154" name="TextShape 2"/>
          <p:cNvSpPr txBox="1"/>
          <p:nvPr/>
        </p:nvSpPr>
        <p:spPr>
          <a:xfrm>
            <a:off x="214200" y="1285920"/>
            <a:ext cx="8572320" cy="5143320"/>
          </a:xfrm>
          <a:prstGeom prst="rect">
            <a:avLst/>
          </a:prstGeom>
        </p:spPr>
        <p:txBody>
          <a:bodyPr/>
          <a:p>
            <a:pPr>
              <a:lnSpc>
                <a:spcPct val="100000"/>
              </a:lnSpc>
              <a:buFont typeface="Arial"/>
              <a:buAutoNum type="arabicPeriod"/>
            </a:pPr>
            <a:r>
              <a:rPr lang="en-US" sz="3200">
                <a:solidFill>
                  <a:srgbClr val="000000"/>
                </a:solidFill>
                <a:latin typeface="Calibri"/>
              </a:rPr>
              <a:t>Pre-Christian Era          Metal Handicrafts</a:t>
            </a:r>
            <a:endParaRPr/>
          </a:p>
          <a:p>
            <a:pPr>
              <a:lnSpc>
                <a:spcPct val="100000"/>
              </a:lnSpc>
              <a:buFont typeface="Arial"/>
              <a:buAutoNum type="arabicPeriod"/>
            </a:pPr>
            <a:r>
              <a:rPr lang="en-US" sz="3200">
                <a:solidFill>
                  <a:srgbClr val="000000"/>
                </a:solidFill>
                <a:latin typeface="Calibri"/>
              </a:rPr>
              <a:t>Post Christian Era         Kharkhanas, Guilds</a:t>
            </a:r>
            <a:endParaRPr/>
          </a:p>
          <a:p>
            <a:pPr>
              <a:lnSpc>
                <a:spcPct val="100000"/>
              </a:lnSpc>
              <a:buFont typeface="Arial"/>
              <a:buAutoNum type="arabicPeriod"/>
            </a:pPr>
            <a:r>
              <a:rPr lang="en-US" sz="3200">
                <a:solidFill>
                  <a:srgbClr val="000000"/>
                </a:solidFill>
                <a:latin typeface="Calibri"/>
              </a:rPr>
              <a:t>Modern Era(BEIC) </a:t>
            </a:r>
            <a:r>
              <a:rPr lang="en-US" sz="3200">
                <a:solidFill>
                  <a:srgbClr val="000000"/>
                </a:solidFill>
                <a:latin typeface="Calibri"/>
              </a:rPr>
              <a:t>	</a:t>
            </a:r>
            <a:r>
              <a:rPr lang="en-US" sz="3200">
                <a:solidFill>
                  <a:srgbClr val="000000"/>
                </a:solidFill>
                <a:latin typeface="Calibri"/>
              </a:rPr>
              <a:t>    Ship &amp; Gun Powder</a:t>
            </a:r>
            <a:endParaRPr/>
          </a:p>
          <a:p>
            <a:pPr lvl="2">
              <a:buSzPct val="45000"/>
              <a:buFont typeface="StarSymbol"/>
              <a:buChar char=""/>
            </a:pPr>
            <a:r>
              <a:rPr lang="en-US" sz="2000">
                <a:solidFill>
                  <a:srgbClr val="000000"/>
                </a:solidFill>
                <a:latin typeface="Calibri"/>
              </a:rPr>
              <a:t>	</a:t>
            </a:r>
            <a:r>
              <a:rPr lang="en-US" sz="20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2200">
                <a:solidFill>
                  <a:srgbClr val="ff0000"/>
                </a:solidFill>
                <a:latin typeface="Calibri"/>
              </a:rPr>
              <a:t>- L. Nushirwan &amp; M. Dhanjee</a:t>
            </a:r>
            <a:endParaRPr/>
          </a:p>
          <a:p>
            <a:pPr lvl="2">
              <a:buSzPct val="45000"/>
              <a:buFont typeface="StarSymbol"/>
              <a:buChar char=""/>
            </a:pPr>
            <a:r>
              <a:rPr lang="en-US" sz="3200">
                <a:solidFill>
                  <a:srgbClr val="000000"/>
                </a:solidFill>
                <a:latin typeface="Calibri"/>
              </a:rPr>
              <a:t>4. 1847</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Textile Industry</a:t>
            </a:r>
            <a:endParaRPr/>
          </a:p>
          <a:p>
            <a:pPr lvl="2">
              <a:buSzPct val="45000"/>
              <a:buFont typeface="StarSymbol"/>
              <a:buChar char=""/>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2200">
                <a:solidFill>
                  <a:srgbClr val="ff0000"/>
                </a:solidFill>
                <a:latin typeface="Calibri"/>
              </a:rPr>
              <a:t>- Ranchod Lal Chotalal </a:t>
            </a:r>
            <a:endParaRPr/>
          </a:p>
          <a:p>
            <a:pPr lvl="2">
              <a:buSzPct val="45000"/>
              <a:buFont typeface="StarSymbol"/>
              <a:buChar char=""/>
            </a:pPr>
            <a:r>
              <a:rPr lang="en-US" sz="3200">
                <a:solidFill>
                  <a:srgbClr val="000000"/>
                </a:solidFill>
                <a:latin typeface="Calibri"/>
              </a:rPr>
              <a:t>5. 1911</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1st Steel Industry</a:t>
            </a:r>
            <a:endParaRPr/>
          </a:p>
          <a:p>
            <a:pPr lvl="2">
              <a:buSzPct val="45000"/>
              <a:buFont typeface="StarSymbol"/>
              <a:buChar char=""/>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2200">
                <a:solidFill>
                  <a:srgbClr val="ff0000"/>
                </a:solidFill>
                <a:latin typeface="Calibri"/>
              </a:rPr>
              <a:t>- J. TATA</a:t>
            </a:r>
            <a:endParaRPr/>
          </a:p>
          <a:p>
            <a:pPr lvl="2">
              <a:buSzPct val="45000"/>
              <a:buFont typeface="StarSymbol"/>
              <a:buChar char=""/>
            </a:pPr>
            <a:r>
              <a:rPr lang="en-US" sz="3200">
                <a:solidFill>
                  <a:srgbClr val="000000"/>
                </a:solidFill>
                <a:latin typeface="Calibri"/>
              </a:rPr>
              <a:t>6. 1919</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Jute Mill</a:t>
            </a:r>
            <a:endParaRPr/>
          </a:p>
          <a:p>
            <a:pPr lvl="2">
              <a:buSzPct val="45000"/>
              <a:buFont typeface="StarSymbol"/>
              <a:buChar char=""/>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2200">
                <a:solidFill>
                  <a:srgbClr val="ff0000"/>
                </a:solidFill>
                <a:latin typeface="Calibri"/>
              </a:rPr>
              <a:t>- Birla Family  </a:t>
            </a:r>
            <a:endParaRPr/>
          </a:p>
        </p:txBody>
      </p:sp>
    </p:spTree>
  </p:cSld>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214200" y="357120"/>
            <a:ext cx="8472240" cy="5768640"/>
          </a:xfrm>
          <a:prstGeom prst="rect">
            <a:avLst/>
          </a:prstGeom>
        </p:spPr>
        <p:txBody>
          <a:bodyPr/>
          <a:p>
            <a:pPr>
              <a:lnSpc>
                <a:spcPct val="100000"/>
              </a:lnSpc>
            </a:pPr>
            <a:endParaRPr/>
          </a:p>
          <a:p>
            <a:pPr>
              <a:lnSpc>
                <a:spcPct val="100000"/>
              </a:lnSpc>
            </a:pPr>
            <a:r>
              <a:rPr lang="en-US" sz="3200">
                <a:solidFill>
                  <a:srgbClr val="000000"/>
                </a:solidFill>
                <a:latin typeface="Calibri"/>
              </a:rPr>
              <a:t>7. Swadeshi Campaign by </a:t>
            </a:r>
            <a:r>
              <a:rPr lang="en-US" sz="3200">
                <a:solidFill>
                  <a:srgbClr val="ff0000"/>
                </a:solidFill>
                <a:latin typeface="Calibri"/>
              </a:rPr>
              <a:t>M. Gandhi</a:t>
            </a:r>
            <a:endParaRPr/>
          </a:p>
          <a:p>
            <a:pPr>
              <a:lnSpc>
                <a:spcPct val="100000"/>
              </a:lnSpc>
            </a:pPr>
            <a:r>
              <a:rPr lang="en-US" sz="3200">
                <a:solidFill>
                  <a:srgbClr val="000000"/>
                </a:solidFill>
                <a:latin typeface="Calibri"/>
              </a:rPr>
              <a:t>8. </a:t>
            </a:r>
            <a:r>
              <a:rPr b="1" lang="en-US" sz="3200">
                <a:solidFill>
                  <a:srgbClr val="ff0000"/>
                </a:solidFill>
                <a:latin typeface="Calibri"/>
              </a:rPr>
              <a:t>Nehru Govt.</a:t>
            </a:r>
            <a:r>
              <a:rPr lang="en-US" sz="3200">
                <a:solidFill>
                  <a:srgbClr val="000000"/>
                </a:solidFill>
                <a:latin typeface="Calibri"/>
              </a:rPr>
              <a:t> help Indian Entrepreneur</a:t>
            </a:r>
            <a:endParaRPr/>
          </a:p>
          <a:p>
            <a:pPr>
              <a:lnSpc>
                <a:spcPct val="100000"/>
              </a:lnSpc>
            </a:pPr>
            <a:r>
              <a:rPr lang="en-US" sz="3200">
                <a:solidFill>
                  <a:srgbClr val="000000"/>
                </a:solidFill>
                <a:latin typeface="Calibri"/>
              </a:rPr>
              <a:t>9. 1991 onwards…..</a:t>
            </a:r>
            <a:endParaRPr/>
          </a:p>
          <a:p>
            <a:pPr>
              <a:lnSpc>
                <a:spcPct val="100000"/>
              </a:lnSpc>
            </a:pPr>
            <a:r>
              <a:rPr lang="en-US" sz="2400">
                <a:solidFill>
                  <a:srgbClr val="ff0000"/>
                </a:solidFill>
                <a:latin typeface="Calibri"/>
              </a:rPr>
              <a:t>	</a:t>
            </a:r>
            <a:r>
              <a:rPr lang="en-US" sz="2400">
                <a:solidFill>
                  <a:srgbClr val="ff0000"/>
                </a:solidFill>
                <a:latin typeface="Calibri"/>
              </a:rPr>
              <a:t>- Azim Premjee</a:t>
            </a:r>
            <a:endParaRPr/>
          </a:p>
          <a:p>
            <a:pPr>
              <a:lnSpc>
                <a:spcPct val="100000"/>
              </a:lnSpc>
            </a:pPr>
            <a:r>
              <a:rPr lang="en-US" sz="2400">
                <a:solidFill>
                  <a:srgbClr val="ff0000"/>
                </a:solidFill>
                <a:latin typeface="Calibri"/>
              </a:rPr>
              <a:t>	</a:t>
            </a:r>
            <a:r>
              <a:rPr lang="en-US" sz="2400">
                <a:solidFill>
                  <a:srgbClr val="ff0000"/>
                </a:solidFill>
                <a:latin typeface="Calibri"/>
              </a:rPr>
              <a:t>- N. R. Murthy</a:t>
            </a:r>
            <a:endParaRPr/>
          </a:p>
          <a:p>
            <a:pPr>
              <a:lnSpc>
                <a:spcPct val="100000"/>
              </a:lnSpc>
            </a:pPr>
            <a:r>
              <a:rPr lang="en-US" sz="2400">
                <a:solidFill>
                  <a:srgbClr val="ff0000"/>
                </a:solidFill>
                <a:latin typeface="Calibri"/>
              </a:rPr>
              <a:t>	</a:t>
            </a:r>
            <a:r>
              <a:rPr lang="en-US" sz="2400">
                <a:solidFill>
                  <a:srgbClr val="ff0000"/>
                </a:solidFill>
                <a:latin typeface="Calibri"/>
              </a:rPr>
              <a:t>- Subhasha Chandra </a:t>
            </a:r>
            <a:r>
              <a:rPr lang="en-US" sz="3200">
                <a:solidFill>
                  <a:srgbClr val="000000"/>
                </a:solidFill>
                <a:latin typeface="Calibri"/>
              </a:rPr>
              <a:t>etc.,</a:t>
            </a:r>
            <a:endParaRPr/>
          </a:p>
        </p:txBody>
      </p:sp>
    </p:spTree>
  </p:cSld>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TextShape 1"/>
          <p:cNvSpPr txBox="1"/>
          <p:nvPr/>
        </p:nvSpPr>
        <p:spPr>
          <a:xfrm>
            <a:off x="214200" y="274680"/>
            <a:ext cx="8472240" cy="1296720"/>
          </a:xfrm>
          <a:prstGeom prst="rect">
            <a:avLst/>
          </a:prstGeom>
        </p:spPr>
        <p:txBody>
          <a:bodyPr anchor="ctr"/>
          <a:p>
            <a:pPr algn="ctr">
              <a:lnSpc>
                <a:spcPct val="100000"/>
              </a:lnSpc>
            </a:pPr>
            <a:r>
              <a:rPr b="1" lang="en-US" sz="4400">
                <a:solidFill>
                  <a:srgbClr val="000000"/>
                </a:solidFill>
                <a:latin typeface="Calibri"/>
              </a:rPr>
              <a:t>BARRIERS TO ENTREPRENEURSHIP</a:t>
            </a:r>
            <a:r>
              <a:rPr b="1" lang="en-US" sz="4400">
                <a:solidFill>
                  <a:srgbClr val="000000"/>
                </a:solidFill>
                <a:latin typeface="Calibri"/>
              </a:rPr>
              <a:t>
</a:t>
            </a:r>
            <a:r>
              <a:rPr lang="en-US" sz="2000">
                <a:solidFill>
                  <a:srgbClr val="ff0000"/>
                </a:solidFill>
                <a:latin typeface="Andalus"/>
              </a:rPr>
              <a:t>A large number of entrepreneurs particularly in the small enterprises fail due to several</a:t>
            </a:r>
            <a:r>
              <a:rPr lang="en-US" sz="2000">
                <a:solidFill>
                  <a:srgbClr val="ff0000"/>
                </a:solidFill>
                <a:latin typeface="Andalus"/>
              </a:rPr>
              <a:t>
</a:t>
            </a:r>
            <a:r>
              <a:rPr lang="en-US" sz="2000">
                <a:solidFill>
                  <a:srgbClr val="ff0000"/>
                </a:solidFill>
                <a:latin typeface="Andalus"/>
              </a:rPr>
              <a:t>problems and barriers. The greatest barrier to entrepreneurship is the failure of success.</a:t>
            </a:r>
            <a:r>
              <a:rPr lang="en-US" sz="4400">
                <a:solidFill>
                  <a:srgbClr val="000000"/>
                </a:solidFill>
                <a:latin typeface="Calibri"/>
              </a:rPr>
              <a:t>
</a:t>
            </a:r>
            <a:endParaRPr/>
          </a:p>
        </p:txBody>
      </p:sp>
      <p:sp>
        <p:nvSpPr>
          <p:cNvPr id="157" name="TextShape 2"/>
          <p:cNvSpPr txBox="1"/>
          <p:nvPr/>
        </p:nvSpPr>
        <p:spPr>
          <a:xfrm>
            <a:off x="214200" y="1357200"/>
            <a:ext cx="8715240" cy="5285880"/>
          </a:xfrm>
          <a:prstGeom prst="rect">
            <a:avLst/>
          </a:prstGeom>
        </p:spPr>
        <p:txBody>
          <a:bodyPr/>
          <a:p>
            <a:pPr>
              <a:lnSpc>
                <a:spcPct val="100000"/>
              </a:lnSpc>
            </a:pPr>
            <a:r>
              <a:rPr b="1" lang="en-US" sz="2600">
                <a:solidFill>
                  <a:srgbClr val="7030a0"/>
                </a:solidFill>
                <a:latin typeface="Calibri"/>
              </a:rPr>
              <a:t>Karl. H. Vesper has identified the following entrepreneurship barriers:</a:t>
            </a:r>
            <a:endParaRPr/>
          </a:p>
          <a:p>
            <a:pPr>
              <a:lnSpc>
                <a:spcPct val="100000"/>
              </a:lnSpc>
            </a:pPr>
            <a:r>
              <a:rPr lang="en-US" sz="3200">
                <a:solidFill>
                  <a:srgbClr val="000000"/>
                </a:solidFill>
                <a:latin typeface="Calibri"/>
              </a:rPr>
              <a:t>1. Lack of a viable concept</a:t>
            </a:r>
            <a:endParaRPr/>
          </a:p>
          <a:p>
            <a:pPr>
              <a:lnSpc>
                <a:spcPct val="100000"/>
              </a:lnSpc>
            </a:pPr>
            <a:r>
              <a:rPr lang="en-US" sz="3200">
                <a:solidFill>
                  <a:srgbClr val="000000"/>
                </a:solidFill>
                <a:latin typeface="Calibri"/>
              </a:rPr>
              <a:t>2. Lack of market knowledge</a:t>
            </a:r>
            <a:endParaRPr/>
          </a:p>
          <a:p>
            <a:pPr>
              <a:lnSpc>
                <a:spcPct val="100000"/>
              </a:lnSpc>
            </a:pPr>
            <a:r>
              <a:rPr lang="en-US" sz="3200">
                <a:solidFill>
                  <a:srgbClr val="000000"/>
                </a:solidFill>
                <a:latin typeface="Calibri"/>
              </a:rPr>
              <a:t>3. Lack of technical skills</a:t>
            </a:r>
            <a:endParaRPr/>
          </a:p>
          <a:p>
            <a:pPr>
              <a:lnSpc>
                <a:spcPct val="100000"/>
              </a:lnSpc>
            </a:pPr>
            <a:r>
              <a:rPr lang="en-US" sz="3200">
                <a:solidFill>
                  <a:srgbClr val="000000"/>
                </a:solidFill>
                <a:latin typeface="Calibri"/>
              </a:rPr>
              <a:t>4. Lack of seed capital</a:t>
            </a:r>
            <a:endParaRPr/>
          </a:p>
          <a:p>
            <a:pPr>
              <a:lnSpc>
                <a:spcPct val="100000"/>
              </a:lnSpc>
            </a:pPr>
            <a:r>
              <a:rPr lang="en-US" sz="3200">
                <a:solidFill>
                  <a:srgbClr val="000000"/>
                </a:solidFill>
                <a:latin typeface="Calibri"/>
              </a:rPr>
              <a:t>5. Lack of business know how</a:t>
            </a:r>
            <a:endParaRPr/>
          </a:p>
          <a:p>
            <a:pPr>
              <a:lnSpc>
                <a:spcPct val="100000"/>
              </a:lnSpc>
            </a:pPr>
            <a:r>
              <a:rPr lang="en-US" sz="3200">
                <a:solidFill>
                  <a:srgbClr val="000000"/>
                </a:solidFill>
                <a:latin typeface="Calibri"/>
              </a:rPr>
              <a:t>6. Complacency—lack of motivation</a:t>
            </a:r>
            <a:endParaRPr/>
          </a:p>
          <a:p>
            <a:pPr>
              <a:lnSpc>
                <a:spcPct val="100000"/>
              </a:lnSpc>
            </a:pPr>
            <a:r>
              <a:rPr lang="en-US" sz="3200">
                <a:solidFill>
                  <a:srgbClr val="000000"/>
                </a:solidFill>
                <a:latin typeface="Calibri"/>
              </a:rPr>
              <a:t>7. Social stigma</a:t>
            </a:r>
            <a:endParaRPr/>
          </a:p>
          <a:p>
            <a:pPr>
              <a:lnSpc>
                <a:spcPct val="100000"/>
              </a:lnSpc>
            </a:pPr>
            <a:r>
              <a:rPr lang="en-US" sz="3200">
                <a:solidFill>
                  <a:srgbClr val="000000"/>
                </a:solidFill>
                <a:latin typeface="Calibri"/>
              </a:rPr>
              <a:t>8. Time presence and distractions</a:t>
            </a:r>
            <a:endParaRPr/>
          </a:p>
          <a:p>
            <a:pPr>
              <a:lnSpc>
                <a:spcPct val="100000"/>
              </a:lnSpc>
            </a:pPr>
            <a:r>
              <a:rPr lang="en-US" sz="3200">
                <a:solidFill>
                  <a:srgbClr val="000000"/>
                </a:solidFill>
                <a:latin typeface="Calibri"/>
              </a:rPr>
              <a:t>9. Inability to invest in R &amp; D and Innovate</a:t>
            </a:r>
            <a:endParaRPr/>
          </a:p>
          <a:p>
            <a:pPr>
              <a:lnSpc>
                <a:spcPct val="100000"/>
              </a:lnSpc>
            </a:pPr>
            <a:r>
              <a:rPr lang="en-US" sz="3200">
                <a:solidFill>
                  <a:srgbClr val="000000"/>
                </a:solidFill>
                <a:latin typeface="Calibri"/>
              </a:rPr>
              <a:t>10. Inhibitions due to patents</a:t>
            </a:r>
            <a:endParaRPr/>
          </a:p>
        </p:txBody>
      </p:sp>
    </p:spTree>
  </p:cSld>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TextShape 1"/>
          <p:cNvSpPr txBox="1"/>
          <p:nvPr/>
        </p:nvSpPr>
        <p:spPr>
          <a:xfrm>
            <a:off x="457200" y="274680"/>
            <a:ext cx="8229240" cy="1142640"/>
          </a:xfrm>
          <a:prstGeom prst="rect">
            <a:avLst/>
          </a:prstGeom>
        </p:spPr>
        <p:txBody>
          <a:bodyPr anchor="ctr"/>
          <a:p>
            <a:pPr>
              <a:lnSpc>
                <a:spcPct val="100000"/>
              </a:lnSpc>
            </a:pPr>
            <a:r>
              <a:rPr b="1" lang="en-US" sz="4400">
                <a:solidFill>
                  <a:srgbClr val="ff0000"/>
                </a:solidFill>
                <a:latin typeface="Calibri"/>
              </a:rPr>
              <a:t>INTRODUCTION</a:t>
            </a:r>
            <a:endParaRPr/>
          </a:p>
        </p:txBody>
      </p:sp>
      <p:sp>
        <p:nvSpPr>
          <p:cNvPr id="75" name="TextShape 2"/>
          <p:cNvSpPr txBox="1"/>
          <p:nvPr/>
        </p:nvSpPr>
        <p:spPr>
          <a:xfrm>
            <a:off x="457200" y="1600200"/>
            <a:ext cx="8229240" cy="4525560"/>
          </a:xfrm>
          <a:prstGeom prst="rect">
            <a:avLst/>
          </a:prstGeom>
        </p:spPr>
        <p:txBody>
          <a:bodyPr/>
          <a:p>
            <a:pPr algn="just">
              <a:lnSpc>
                <a:spcPct val="100000"/>
              </a:lnSpc>
              <a:buFont typeface="Arial"/>
              <a:buChar char="•"/>
            </a:pPr>
            <a:r>
              <a:rPr lang="en-US" sz="3200">
                <a:solidFill>
                  <a:srgbClr val="000000"/>
                </a:solidFill>
                <a:latin typeface="Calibri"/>
              </a:rPr>
              <a:t>Entrepreneurs who wish to start a business or industrial units require various resources and facility apart from appropriate information related to their business.</a:t>
            </a:r>
            <a:endParaRPr/>
          </a:p>
          <a:p>
            <a:pPr algn="just">
              <a:lnSpc>
                <a:spcPct val="100000"/>
              </a:lnSpc>
              <a:buFont typeface="Arial"/>
              <a:buChar char="•"/>
            </a:pPr>
            <a:r>
              <a:rPr lang="en-US" sz="3200">
                <a:solidFill>
                  <a:srgbClr val="000000"/>
                </a:solidFill>
                <a:latin typeface="Calibri"/>
              </a:rPr>
              <a:t>Recognizing the need to help budding entrepreneurs, both central and state govt. have started and initiated varies Agencies, Institutes, Banks, Boards etc, through out the country.</a:t>
            </a:r>
            <a:endParaRPr/>
          </a:p>
        </p:txBody>
      </p:sp>
    </p:spTree>
  </p:cSld>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TextShape 1"/>
          <p:cNvSpPr txBox="1"/>
          <p:nvPr/>
        </p:nvSpPr>
        <p:spPr>
          <a:xfrm>
            <a:off x="214200" y="0"/>
            <a:ext cx="8643600" cy="1142640"/>
          </a:xfrm>
          <a:prstGeom prst="rect">
            <a:avLst/>
          </a:prstGeom>
        </p:spPr>
        <p:txBody>
          <a:bodyPr anchor="ctr"/>
          <a:p>
            <a:pPr algn="ctr">
              <a:lnSpc>
                <a:spcPct val="100000"/>
              </a:lnSpc>
            </a:pPr>
            <a:r>
              <a:rPr b="1" lang="en-US" sz="4400">
                <a:solidFill>
                  <a:srgbClr val="ff0000"/>
                </a:solidFill>
                <a:latin typeface="Calibri"/>
              </a:rPr>
              <a:t>D I C  </a:t>
            </a:r>
            <a:r>
              <a:rPr b="1" lang="en-US" sz="2200">
                <a:solidFill>
                  <a:srgbClr val="7030a0"/>
                </a:solidFill>
                <a:latin typeface="Calibri"/>
              </a:rPr>
              <a:t>A Single Window Agency</a:t>
            </a:r>
            <a:r>
              <a:rPr lang="en-US" sz="4400">
                <a:solidFill>
                  <a:srgbClr val="000000"/>
                </a:solidFill>
                <a:latin typeface="Calibri"/>
              </a:rPr>
              <a:t> </a:t>
            </a:r>
            <a:endParaRPr/>
          </a:p>
        </p:txBody>
      </p:sp>
      <p:sp>
        <p:nvSpPr>
          <p:cNvPr id="77" name="TextShape 2"/>
          <p:cNvSpPr txBox="1"/>
          <p:nvPr/>
        </p:nvSpPr>
        <p:spPr>
          <a:xfrm>
            <a:off x="457200" y="1600200"/>
            <a:ext cx="8229240" cy="4828680"/>
          </a:xfrm>
          <a:prstGeom prst="rect">
            <a:avLst/>
          </a:prstGeom>
        </p:spPr>
        <p:txBody>
          <a:bodyPr/>
          <a:p>
            <a:pPr algn="just">
              <a:lnSpc>
                <a:spcPct val="100000"/>
              </a:lnSpc>
              <a:buFont typeface="Arial"/>
              <a:buChar char="•"/>
            </a:pPr>
            <a:r>
              <a:rPr b="1" lang="en-US" sz="3800">
                <a:solidFill>
                  <a:srgbClr val="ff0000"/>
                </a:solidFill>
                <a:latin typeface="Calibri"/>
              </a:rPr>
              <a:t>Meaning:</a:t>
            </a:r>
            <a:endParaRPr/>
          </a:p>
          <a:p>
            <a:pPr algn="just" lvl="1">
              <a:lnSpc>
                <a:spcPct val="100000"/>
              </a:lnSpc>
              <a:buFont typeface="Arial"/>
              <a:buChar char="–"/>
            </a:pPr>
            <a:r>
              <a:rPr lang="en-US" sz="3500">
                <a:solidFill>
                  <a:srgbClr val="000000"/>
                </a:solidFill>
                <a:latin typeface="Calibri"/>
              </a:rPr>
              <a:t>The District Industries Centres (DIC’s) programme was started in </a:t>
            </a:r>
            <a:r>
              <a:rPr b="1" lang="en-US" sz="3500">
                <a:solidFill>
                  <a:srgbClr val="000000"/>
                </a:solidFill>
                <a:latin typeface="Calibri"/>
              </a:rPr>
              <a:t>1978</a:t>
            </a:r>
            <a:r>
              <a:rPr lang="en-US" sz="3500">
                <a:solidFill>
                  <a:srgbClr val="000000"/>
                </a:solidFill>
                <a:latin typeface="Calibri"/>
              </a:rPr>
              <a:t> in all district of each state.</a:t>
            </a:r>
            <a:endParaRPr/>
          </a:p>
          <a:p>
            <a:pPr algn="just" lvl="1">
              <a:lnSpc>
                <a:spcPct val="100000"/>
              </a:lnSpc>
              <a:buFont typeface="Arial"/>
              <a:buChar char="–"/>
            </a:pPr>
            <a:r>
              <a:rPr lang="en-US" sz="3500">
                <a:solidFill>
                  <a:srgbClr val="000000"/>
                </a:solidFill>
                <a:latin typeface="Calibri"/>
              </a:rPr>
              <a:t>There are about </a:t>
            </a:r>
            <a:r>
              <a:rPr b="1" lang="en-US" sz="3500">
                <a:solidFill>
                  <a:srgbClr val="000000"/>
                </a:solidFill>
                <a:latin typeface="Calibri"/>
              </a:rPr>
              <a:t>400</a:t>
            </a:r>
            <a:r>
              <a:rPr lang="en-US" sz="3500">
                <a:solidFill>
                  <a:srgbClr val="000000"/>
                </a:solidFill>
                <a:latin typeface="Calibri"/>
              </a:rPr>
              <a:t> DIC’s in India.</a:t>
            </a:r>
            <a:endParaRPr/>
          </a:p>
          <a:p>
            <a:endParaRPr/>
          </a:p>
          <a:p>
            <a:pPr algn="just">
              <a:lnSpc>
                <a:spcPct val="100000"/>
              </a:lnSpc>
              <a:buFont typeface="Arial"/>
              <a:buChar char="•"/>
            </a:pPr>
            <a:r>
              <a:rPr b="1" lang="en-US" sz="3800">
                <a:solidFill>
                  <a:srgbClr val="ff0000"/>
                </a:solidFill>
                <a:latin typeface="Calibri"/>
              </a:rPr>
              <a:t>Nature of Support:</a:t>
            </a:r>
            <a:endParaRPr/>
          </a:p>
          <a:p>
            <a:pPr algn="just" lvl="1">
              <a:lnSpc>
                <a:spcPct val="100000"/>
              </a:lnSpc>
              <a:buFont typeface="Arial"/>
              <a:buChar char="–"/>
            </a:pPr>
            <a:r>
              <a:rPr lang="en-US" sz="3500">
                <a:solidFill>
                  <a:srgbClr val="000000"/>
                </a:solidFill>
                <a:latin typeface="Calibri"/>
              </a:rPr>
              <a:t>Information &amp; consultancy services, Industrial inputs.</a:t>
            </a:r>
            <a:endParaRPr/>
          </a:p>
          <a:p>
            <a:endParaRPr/>
          </a:p>
          <a:p>
            <a:r>
              <a:rPr lang="en-US" sz="2800">
                <a:solidFill>
                  <a:srgbClr val="000000"/>
                </a:solidFill>
                <a:latin typeface="Calibri"/>
              </a:rPr>
              <a:t> </a:t>
            </a:r>
            <a:endParaRPr/>
          </a:p>
        </p:txBody>
      </p:sp>
    </p:spTree>
  </p:cSld>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214200" y="214200"/>
            <a:ext cx="8929440" cy="6357600"/>
          </a:xfrm>
          <a:prstGeom prst="rect">
            <a:avLst/>
          </a:prstGeom>
        </p:spPr>
        <p:txBody>
          <a:bodyPr/>
          <a:p>
            <a:pPr>
              <a:lnSpc>
                <a:spcPct val="100000"/>
              </a:lnSpc>
              <a:buFont typeface="Arial"/>
              <a:buChar char="•"/>
            </a:pPr>
            <a:r>
              <a:rPr b="1" lang="en-US" sz="3000">
                <a:solidFill>
                  <a:srgbClr val="ff0000"/>
                </a:solidFill>
                <a:latin typeface="Calibri"/>
              </a:rPr>
              <a:t>Objectives:</a:t>
            </a:r>
            <a:endParaRPr/>
          </a:p>
          <a:p>
            <a:pPr lvl="1">
              <a:lnSpc>
                <a:spcPct val="100000"/>
              </a:lnSpc>
              <a:buFont typeface="Arial"/>
              <a:buChar char="–"/>
            </a:pPr>
            <a:r>
              <a:rPr lang="en-US" sz="3000">
                <a:solidFill>
                  <a:srgbClr val="000000"/>
                </a:solidFill>
                <a:latin typeface="Calibri"/>
              </a:rPr>
              <a:t>To effectively promote cottage industry and SSI’s in rural areas and small towns.</a:t>
            </a:r>
            <a:endParaRPr/>
          </a:p>
          <a:p>
            <a:pPr algn="just" lvl="1">
              <a:lnSpc>
                <a:spcPct val="100000"/>
              </a:lnSpc>
              <a:buFont typeface="Arial"/>
              <a:buChar char="–"/>
            </a:pPr>
            <a:r>
              <a:rPr lang="en-US" sz="3000">
                <a:solidFill>
                  <a:srgbClr val="000000"/>
                </a:solidFill>
                <a:latin typeface="Calibri"/>
              </a:rPr>
              <a:t>To act as single window agency to help the entrepreneurs with all the information under one roof.</a:t>
            </a:r>
            <a:endParaRPr/>
          </a:p>
          <a:p>
            <a:pPr lvl="1">
              <a:lnSpc>
                <a:spcPct val="100000"/>
              </a:lnSpc>
              <a:buFont typeface="Arial"/>
              <a:buChar char="–"/>
            </a:pPr>
            <a:r>
              <a:rPr lang="en-US" sz="3000">
                <a:solidFill>
                  <a:srgbClr val="000000"/>
                </a:solidFill>
                <a:latin typeface="Calibri"/>
              </a:rPr>
              <a:t>To serve as an integrated administrative frame work at the district level for industrial development.</a:t>
            </a:r>
            <a:endParaRPr/>
          </a:p>
          <a:p>
            <a:pPr>
              <a:lnSpc>
                <a:spcPct val="100000"/>
              </a:lnSpc>
              <a:buFont typeface="Arial"/>
              <a:buChar char="•"/>
            </a:pPr>
            <a:r>
              <a:rPr b="1" lang="en-US" sz="3000">
                <a:solidFill>
                  <a:srgbClr val="ff0000"/>
                </a:solidFill>
                <a:latin typeface="Calibri"/>
              </a:rPr>
              <a:t>Functions:</a:t>
            </a:r>
            <a:endParaRPr/>
          </a:p>
          <a:p>
            <a:pPr>
              <a:lnSpc>
                <a:spcPct val="100000"/>
              </a:lnSpc>
              <a:buFont typeface="Arial"/>
              <a:buAutoNum type="romanLcParenR"/>
            </a:pPr>
            <a:r>
              <a:rPr b="1" lang="en-US" sz="3000">
                <a:solidFill>
                  <a:srgbClr val="1f497d"/>
                </a:solidFill>
                <a:latin typeface="Calibri"/>
              </a:rPr>
              <a:t>Surveys:</a:t>
            </a:r>
            <a:r>
              <a:rPr lang="en-US" sz="3000">
                <a:solidFill>
                  <a:srgbClr val="000000"/>
                </a:solidFill>
                <a:latin typeface="Calibri"/>
              </a:rPr>
              <a:t> The survey provides the basis for advising budding entrepreneurs.</a:t>
            </a:r>
            <a:endParaRPr/>
          </a:p>
          <a:p>
            <a:pPr>
              <a:lnSpc>
                <a:spcPct val="100000"/>
              </a:lnSpc>
            </a:pPr>
            <a:r>
              <a:rPr lang="en-US" sz="3000">
                <a:solidFill>
                  <a:srgbClr val="000000"/>
                </a:solidFill>
                <a:latin typeface="Calibri"/>
              </a:rPr>
              <a:t>	</a:t>
            </a:r>
            <a:r>
              <a:rPr lang="en-US" sz="3000">
                <a:solidFill>
                  <a:srgbClr val="000000"/>
                </a:solidFill>
                <a:latin typeface="Calibri"/>
              </a:rPr>
              <a:t>- Raw material, Man power, Infrastructure, demand for a product etc.,</a:t>
            </a:r>
            <a:endParaRPr/>
          </a:p>
          <a:p>
            <a:endParaRPr/>
          </a:p>
        </p:txBody>
      </p:sp>
    </p:spTree>
  </p:cSld>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214200" y="285840"/>
            <a:ext cx="8472240" cy="6143400"/>
          </a:xfrm>
          <a:prstGeom prst="rect">
            <a:avLst/>
          </a:prstGeom>
        </p:spPr>
        <p:txBody>
          <a:bodyPr/>
          <a:p>
            <a:pPr algn="just">
              <a:lnSpc>
                <a:spcPct val="100000"/>
              </a:lnSpc>
            </a:pPr>
            <a:r>
              <a:rPr b="1" lang="en-US" sz="3200">
                <a:solidFill>
                  <a:srgbClr val="1f497d"/>
                </a:solidFill>
                <a:latin typeface="Calibri"/>
              </a:rPr>
              <a:t>(ii) Action Plan: </a:t>
            </a:r>
            <a:r>
              <a:rPr lang="en-US" sz="3200">
                <a:solidFill>
                  <a:srgbClr val="000000"/>
                </a:solidFill>
                <a:latin typeface="Calibri"/>
              </a:rPr>
              <a:t>To prepare action plan to implement the schemes effectively already identified. </a:t>
            </a:r>
            <a:endParaRPr/>
          </a:p>
          <a:p>
            <a:pPr algn="just">
              <a:lnSpc>
                <a:spcPct val="100000"/>
              </a:lnSpc>
            </a:pPr>
            <a:r>
              <a:rPr b="1" lang="en-US" sz="3200">
                <a:solidFill>
                  <a:srgbClr val="17375e"/>
                </a:solidFill>
                <a:latin typeface="Calibri"/>
              </a:rPr>
              <a:t>(iii) Appraisal: </a:t>
            </a:r>
            <a:r>
              <a:rPr lang="en-US" sz="3200">
                <a:solidFill>
                  <a:srgbClr val="000000"/>
                </a:solidFill>
                <a:latin typeface="Calibri"/>
              </a:rPr>
              <a:t>To appraise various investment proposals received from entrepreneurs.</a:t>
            </a:r>
            <a:endParaRPr/>
          </a:p>
          <a:p>
            <a:pPr algn="just">
              <a:lnSpc>
                <a:spcPct val="100000"/>
              </a:lnSpc>
            </a:pPr>
            <a:r>
              <a:rPr b="1" lang="en-US" sz="3200">
                <a:solidFill>
                  <a:srgbClr val="17375e"/>
                </a:solidFill>
                <a:latin typeface="Calibri"/>
              </a:rPr>
              <a:t>(iv) Guidance: </a:t>
            </a:r>
            <a:r>
              <a:rPr lang="en-US" sz="3200">
                <a:solidFill>
                  <a:srgbClr val="000000"/>
                </a:solidFill>
                <a:latin typeface="Calibri"/>
              </a:rPr>
              <a:t>To guide entrepreneur in selecting machinery and equipment.</a:t>
            </a:r>
            <a:endParaRPr/>
          </a:p>
          <a:p>
            <a:pPr algn="just">
              <a:lnSpc>
                <a:spcPct val="100000"/>
              </a:lnSpc>
            </a:pPr>
            <a:r>
              <a:rPr b="1" lang="en-US" sz="3200">
                <a:solidFill>
                  <a:srgbClr val="17375e"/>
                </a:solidFill>
                <a:latin typeface="Calibri"/>
              </a:rPr>
              <a:t>(v) Marketing:</a:t>
            </a:r>
            <a:r>
              <a:rPr lang="en-US" sz="3200">
                <a:solidFill>
                  <a:srgbClr val="000000"/>
                </a:solidFill>
                <a:latin typeface="Calibri"/>
              </a:rPr>
              <a:t> To assist entrepreneur in marketing their products and access the possibility of export promotion.</a:t>
            </a:r>
            <a:endParaRPr/>
          </a:p>
          <a:p>
            <a:pPr algn="just">
              <a:lnSpc>
                <a:spcPct val="100000"/>
              </a:lnSpc>
            </a:pPr>
            <a:r>
              <a:rPr b="1" lang="en-US" sz="3200">
                <a:solidFill>
                  <a:srgbClr val="17375e"/>
                </a:solidFill>
                <a:latin typeface="Calibri"/>
              </a:rPr>
              <a:t>(vi) R &amp; D: </a:t>
            </a:r>
            <a:r>
              <a:rPr lang="en-US" sz="3200">
                <a:solidFill>
                  <a:srgbClr val="000000"/>
                </a:solidFill>
                <a:latin typeface="Calibri"/>
              </a:rPr>
              <a:t>To link R &amp; D institutes with entrepreneurial activities for product innovation.</a:t>
            </a:r>
            <a:endParaRPr/>
          </a:p>
          <a:p>
            <a:pPr algn="just">
              <a:lnSpc>
                <a:spcPct val="100000"/>
              </a:lnSpc>
            </a:pPr>
            <a:r>
              <a:rPr b="1" lang="en-US" sz="3200">
                <a:solidFill>
                  <a:srgbClr val="17375e"/>
                </a:solidFill>
                <a:latin typeface="Calibri"/>
              </a:rPr>
              <a:t>(vii) Training: </a:t>
            </a:r>
            <a:r>
              <a:rPr lang="en-US" sz="3200">
                <a:solidFill>
                  <a:srgbClr val="000000"/>
                </a:solidFill>
                <a:latin typeface="Calibri"/>
              </a:rPr>
              <a:t>To conduct training programmes.</a:t>
            </a:r>
            <a:endParaRP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357120" y="500040"/>
            <a:ext cx="8514360" cy="1142640"/>
          </a:xfrm>
          <a:prstGeom prst="rect">
            <a:avLst/>
          </a:prstGeom>
        </p:spPr>
        <p:txBody>
          <a:bodyPr lIns="0" tIns="0" rIns="0" bIns="0" anchor="ctr"/>
          <a:lstStyle/>
          <a:p>
            <a:pPr algn="ctr">
              <a:lnSpc>
                <a:spcPct val="100000"/>
              </a:lnSpc>
            </a:pPr>
            <a:r>
              <a:rPr lang="en-US" sz="2800" b="1">
                <a:solidFill>
                  <a:srgbClr val="FF0000"/>
                </a:solidFill>
                <a:latin typeface="Times New Roman"/>
              </a:rPr>
              <a:t>INTERPERSONAL ROLE</a:t>
            </a:r>
            <a:endParaRPr/>
          </a:p>
        </p:txBody>
      </p:sp>
      <p:sp>
        <p:nvSpPr>
          <p:cNvPr id="172" name="TextShape 2"/>
          <p:cNvSpPr txBox="1"/>
          <p:nvPr/>
        </p:nvSpPr>
        <p:spPr>
          <a:xfrm>
            <a:off x="457200" y="1935000"/>
            <a:ext cx="8229240" cy="4389120"/>
          </a:xfrm>
          <a:prstGeom prst="rect">
            <a:avLst/>
          </a:prstGeom>
        </p:spPr>
        <p:txBody>
          <a:bodyPr lIns="0" tIns="0" rIns="0" bIns="0"/>
          <a:lstStyle/>
          <a:p>
            <a:pPr algn="just">
              <a:lnSpc>
                <a:spcPct val="100000"/>
              </a:lnSpc>
            </a:pPr>
            <a:r>
              <a:rPr lang="en-US" sz="2800" b="1" u="sng" dirty="0">
                <a:solidFill>
                  <a:srgbClr val="FF0000"/>
                </a:solidFill>
              </a:rPr>
              <a:t>Figurehead</a:t>
            </a:r>
            <a:r>
              <a:rPr lang="en-US" sz="2800" b="1" dirty="0">
                <a:solidFill>
                  <a:srgbClr val="FF0000"/>
                </a:solidFill>
              </a:rPr>
              <a:t> </a:t>
            </a:r>
            <a:r>
              <a:rPr lang="en-US" sz="2800" dirty="0">
                <a:solidFill>
                  <a:srgbClr val="FF0000"/>
                </a:solidFill>
              </a:rPr>
              <a:t>– responsible for representing the </a:t>
            </a:r>
            <a:endParaRPr dirty="0"/>
          </a:p>
          <a:p>
            <a:pPr algn="just">
              <a:lnSpc>
                <a:spcPct val="100000"/>
              </a:lnSpc>
            </a:pPr>
            <a:r>
              <a:rPr lang="en-US" sz="2800" dirty="0">
                <a:solidFill>
                  <a:srgbClr val="FF0000"/>
                </a:solidFill>
              </a:rPr>
              <a:t>management (ceremonial duties).</a:t>
            </a:r>
            <a:endParaRPr dirty="0"/>
          </a:p>
          <a:p>
            <a:r>
              <a:rPr lang="en-US" sz="2800" b="1" u="sng" dirty="0">
                <a:solidFill>
                  <a:srgbClr val="FF0000"/>
                </a:solidFill>
              </a:rPr>
              <a:t>Leader</a:t>
            </a:r>
            <a:r>
              <a:rPr lang="en-US" sz="2800" b="1" dirty="0">
                <a:solidFill>
                  <a:srgbClr val="FF0000"/>
                </a:solidFill>
              </a:rPr>
              <a:t> </a:t>
            </a:r>
            <a:r>
              <a:rPr lang="en-US" sz="2800" dirty="0">
                <a:solidFill>
                  <a:srgbClr val="FF0000"/>
                </a:solidFill>
              </a:rPr>
              <a:t>– responsible for creating an environment</a:t>
            </a:r>
            <a:endParaRPr dirty="0"/>
          </a:p>
          <a:p>
            <a:r>
              <a:rPr lang="en-US" sz="2800" dirty="0">
                <a:solidFill>
                  <a:srgbClr val="FF0000"/>
                </a:solidFill>
              </a:rPr>
              <a:t>that will motivate the staff.</a:t>
            </a:r>
            <a:endParaRPr dirty="0"/>
          </a:p>
          <a:p>
            <a:r>
              <a:rPr lang="en-US" sz="2800" b="1" u="sng" dirty="0">
                <a:solidFill>
                  <a:srgbClr val="FF0000"/>
                </a:solidFill>
              </a:rPr>
              <a:t>Liaison</a:t>
            </a:r>
            <a:r>
              <a:rPr lang="en-US" sz="2800" dirty="0">
                <a:solidFill>
                  <a:srgbClr val="FF0000"/>
                </a:solidFill>
              </a:rPr>
              <a:t> – responsible for dealing with people both </a:t>
            </a:r>
            <a:endParaRPr dirty="0"/>
          </a:p>
          <a:p>
            <a:r>
              <a:rPr lang="en-US" sz="2800" dirty="0">
                <a:solidFill>
                  <a:srgbClr val="FF0000"/>
                </a:solidFill>
              </a:rPr>
              <a:t>inside &amp; outside the organization.</a:t>
            </a:r>
            <a:endParaRPr dirty="0"/>
          </a:p>
          <a:p>
            <a:pPr algn="just">
              <a:lnSpc>
                <a:spcPct val="100000"/>
              </a:lnSpc>
            </a:pPr>
            <a:endParaRPr dirty="0"/>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0" presetClass="entr"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wedge">
                                      <p:cBhvr additive="repl">
                                        <p:cTn id="7" dur="2000" fill="freeze"/>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fill="hold" nodeType="clickEffect">
                                  <p:stCondLst>
                                    <p:cond delay="0"/>
                                  </p:stCondLst>
                                  <p:childTnLst>
                                    <p:set>
                                      <p:cBhvr>
                                        <p:cTn id="11" dur="1" fill="hold">
                                          <p:stCondLst>
                                            <p:cond delay="0"/>
                                          </p:stCondLst>
                                        </p:cTn>
                                        <p:tgtEl>
                                          <p:spTgt spid="172">
                                            <p:txEl>
                                              <p:pRg st="0" end="47"/>
                                            </p:txEl>
                                          </p:spTgt>
                                        </p:tgtEl>
                                        <p:attrNameLst>
                                          <p:attrName>style.visibility</p:attrName>
                                        </p:attrNameLst>
                                      </p:cBhvr>
                                      <p:to>
                                        <p:strVal val="visible"/>
                                      </p:to>
                                    </p:set>
                                    <p:animEffect transition="in" filter="wedge">
                                      <p:cBhvr additive="repl">
                                        <p:cTn id="12" dur="2000" fill="freeze"/>
                                        <p:tgtEl>
                                          <p:spTgt spid="172">
                                            <p:txEl>
                                              <p:pRg st="0" end="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fill="hold" nodeType="clickEffect">
                                  <p:stCondLst>
                                    <p:cond delay="0"/>
                                  </p:stCondLst>
                                  <p:childTnLst>
                                    <p:set>
                                      <p:cBhvr>
                                        <p:cTn id="16" dur="1" fill="hold">
                                          <p:stCondLst>
                                            <p:cond delay="0"/>
                                          </p:stCondLst>
                                        </p:cTn>
                                        <p:tgtEl>
                                          <p:spTgt spid="172">
                                            <p:txEl>
                                              <p:pRg st="47" end="79"/>
                                            </p:txEl>
                                          </p:spTgt>
                                        </p:tgtEl>
                                        <p:attrNameLst>
                                          <p:attrName>style.visibility</p:attrName>
                                        </p:attrNameLst>
                                      </p:cBhvr>
                                      <p:to>
                                        <p:strVal val="visible"/>
                                      </p:to>
                                    </p:set>
                                    <p:animEffect transition="in" filter="wedge">
                                      <p:cBhvr additive="repl">
                                        <p:cTn id="17" dur="2000" fill="freeze"/>
                                        <p:tgtEl>
                                          <p:spTgt spid="172">
                                            <p:txEl>
                                              <p:pRg st="47" end="7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fill="hold" nodeType="clickEffect">
                                  <p:stCondLst>
                                    <p:cond delay="0"/>
                                  </p:stCondLst>
                                  <p:childTnLst>
                                    <p:set>
                                      <p:cBhvr>
                                        <p:cTn id="21" dur="1" fill="hold">
                                          <p:stCondLst>
                                            <p:cond delay="0"/>
                                          </p:stCondLst>
                                        </p:cTn>
                                        <p:tgtEl>
                                          <p:spTgt spid="172">
                                            <p:txEl>
                                              <p:pRg st="79" end="128"/>
                                            </p:txEl>
                                          </p:spTgt>
                                        </p:tgtEl>
                                        <p:attrNameLst>
                                          <p:attrName>style.visibility</p:attrName>
                                        </p:attrNameLst>
                                      </p:cBhvr>
                                      <p:to>
                                        <p:strVal val="visible"/>
                                      </p:to>
                                    </p:set>
                                    <p:animEffect transition="in" filter="wedge">
                                      <p:cBhvr additive="repl">
                                        <p:cTn id="22" dur="2000" fill="freeze"/>
                                        <p:tgtEl>
                                          <p:spTgt spid="172">
                                            <p:txEl>
                                              <p:pRg st="79" end="12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fill="hold" nodeType="clickEffect">
                                  <p:stCondLst>
                                    <p:cond delay="0"/>
                                  </p:stCondLst>
                                  <p:childTnLst>
                                    <p:set>
                                      <p:cBhvr>
                                        <p:cTn id="26" dur="1" fill="hold">
                                          <p:stCondLst>
                                            <p:cond delay="0"/>
                                          </p:stCondLst>
                                        </p:cTn>
                                        <p:tgtEl>
                                          <p:spTgt spid="172">
                                            <p:txEl>
                                              <p:pRg st="128" end="158"/>
                                            </p:txEl>
                                          </p:spTgt>
                                        </p:tgtEl>
                                        <p:attrNameLst>
                                          <p:attrName>style.visibility</p:attrName>
                                        </p:attrNameLst>
                                      </p:cBhvr>
                                      <p:to>
                                        <p:strVal val="visible"/>
                                      </p:to>
                                    </p:set>
                                    <p:animEffect transition="in" filter="wedge">
                                      <p:cBhvr additive="repl">
                                        <p:cTn id="27" dur="2000" fill="freeze"/>
                                        <p:tgtEl>
                                          <p:spTgt spid="172">
                                            <p:txEl>
                                              <p:pRg st="128" end="15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fill="hold" nodeType="clickEffect">
                                  <p:stCondLst>
                                    <p:cond delay="0"/>
                                  </p:stCondLst>
                                  <p:childTnLst>
                                    <p:set>
                                      <p:cBhvr>
                                        <p:cTn id="31" dur="1" fill="hold">
                                          <p:stCondLst>
                                            <p:cond delay="0"/>
                                          </p:stCondLst>
                                        </p:cTn>
                                        <p:tgtEl>
                                          <p:spTgt spid="172">
                                            <p:txEl>
                                              <p:pRg st="158" end="210"/>
                                            </p:txEl>
                                          </p:spTgt>
                                        </p:tgtEl>
                                        <p:attrNameLst>
                                          <p:attrName>style.visibility</p:attrName>
                                        </p:attrNameLst>
                                      </p:cBhvr>
                                      <p:to>
                                        <p:strVal val="visible"/>
                                      </p:to>
                                    </p:set>
                                    <p:animEffect transition="in" filter="wedge">
                                      <p:cBhvr additive="repl">
                                        <p:cTn id="32" dur="2000" fill="freeze"/>
                                        <p:tgtEl>
                                          <p:spTgt spid="172">
                                            <p:txEl>
                                              <p:pRg st="158" end="2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fill="hold" nodeType="clickEffect">
                                  <p:stCondLst>
                                    <p:cond delay="0"/>
                                  </p:stCondLst>
                                  <p:childTnLst>
                                    <p:set>
                                      <p:cBhvr>
                                        <p:cTn id="36" dur="1" fill="hold">
                                          <p:stCondLst>
                                            <p:cond delay="0"/>
                                          </p:stCondLst>
                                        </p:cTn>
                                        <p:tgtEl>
                                          <p:spTgt spid="172">
                                            <p:txEl>
                                              <p:pRg st="210" end="245"/>
                                            </p:txEl>
                                          </p:spTgt>
                                        </p:tgtEl>
                                        <p:attrNameLst>
                                          <p:attrName>style.visibility</p:attrName>
                                        </p:attrNameLst>
                                      </p:cBhvr>
                                      <p:to>
                                        <p:strVal val="visible"/>
                                      </p:to>
                                    </p:set>
                                    <p:animEffect transition="in" filter="wedge">
                                      <p:cBhvr additive="repl">
                                        <p:cTn id="37" dur="2000" fill="freeze"/>
                                        <p:tgtEl>
                                          <p:spTgt spid="172">
                                            <p:txEl>
                                              <p:pRg st="210" end="2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TextShape 1"/>
          <p:cNvSpPr txBox="1"/>
          <p:nvPr/>
        </p:nvSpPr>
        <p:spPr>
          <a:xfrm>
            <a:off x="457200" y="274680"/>
            <a:ext cx="8229240" cy="653760"/>
          </a:xfrm>
          <a:prstGeom prst="rect">
            <a:avLst/>
          </a:prstGeom>
        </p:spPr>
        <p:txBody>
          <a:bodyPr anchor="ctr"/>
          <a:p>
            <a:pPr algn="ctr">
              <a:lnSpc>
                <a:spcPct val="100000"/>
              </a:lnSpc>
            </a:pPr>
            <a:r>
              <a:rPr b="1" lang="en-US" sz="4400">
                <a:solidFill>
                  <a:srgbClr val="ff0000"/>
                </a:solidFill>
                <a:latin typeface="Calibri"/>
              </a:rPr>
              <a:t>S I S I</a:t>
            </a:r>
            <a:endParaRPr/>
          </a:p>
        </p:txBody>
      </p:sp>
      <p:sp>
        <p:nvSpPr>
          <p:cNvPr id="81" name="TextShape 2"/>
          <p:cNvSpPr txBox="1"/>
          <p:nvPr/>
        </p:nvSpPr>
        <p:spPr>
          <a:xfrm>
            <a:off x="214200" y="1071720"/>
            <a:ext cx="9143640" cy="5785920"/>
          </a:xfrm>
          <a:prstGeom prst="rect">
            <a:avLst/>
          </a:prstGeom>
        </p:spPr>
        <p:txBody>
          <a:bodyPr/>
          <a:p>
            <a:pPr>
              <a:lnSpc>
                <a:spcPct val="100000"/>
              </a:lnSpc>
            </a:pPr>
            <a:r>
              <a:rPr b="1" lang="en-US" sz="3200">
                <a:solidFill>
                  <a:srgbClr val="ff0000"/>
                </a:solidFill>
                <a:latin typeface="Calibri"/>
              </a:rPr>
              <a:t>MEANING</a:t>
            </a:r>
            <a:r>
              <a:rPr lang="en-US" sz="3200">
                <a:solidFill>
                  <a:srgbClr val="000000"/>
                </a:solidFill>
                <a:latin typeface="Calibri"/>
              </a:rPr>
              <a:t> –SMALL INDUSTRIES SERVICE INSTITUTE</a:t>
            </a:r>
            <a:endParaRPr/>
          </a:p>
          <a:p>
            <a:pPr>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There are 58 SISIs all over the country including </a:t>
            </a:r>
            <a:r>
              <a:rPr lang="en-US" sz="3200">
                <a:solidFill>
                  <a:srgbClr val="000000"/>
                </a:solidFill>
                <a:latin typeface="Calibri"/>
              </a:rPr>
              <a:t>	</a:t>
            </a:r>
            <a:r>
              <a:rPr lang="en-US" sz="3200">
                <a:solidFill>
                  <a:srgbClr val="000000"/>
                </a:solidFill>
                <a:latin typeface="Calibri"/>
              </a:rPr>
              <a:t>in each state capital.</a:t>
            </a:r>
            <a:endParaRPr/>
          </a:p>
          <a:p>
            <a:pPr>
              <a:lnSpc>
                <a:spcPct val="100000"/>
              </a:lnSpc>
            </a:pPr>
            <a:r>
              <a:rPr b="1" lang="en-US" sz="3200">
                <a:solidFill>
                  <a:srgbClr val="ff0000"/>
                </a:solidFill>
                <a:latin typeface="Calibri"/>
              </a:rPr>
              <a:t>NATURE OF SUPPORT:</a:t>
            </a:r>
            <a:endParaRPr/>
          </a:p>
          <a:p>
            <a:pPr>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 Entrepreneurship development, consultancy and   </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training.</a:t>
            </a:r>
            <a:endParaRPr/>
          </a:p>
          <a:p>
            <a:pPr>
              <a:lnSpc>
                <a:spcPct val="100000"/>
              </a:lnSpc>
            </a:pPr>
            <a:r>
              <a:rPr b="1" lang="en-US" sz="3200">
                <a:solidFill>
                  <a:srgbClr val="ff0000"/>
                </a:solidFill>
                <a:latin typeface="Calibri"/>
              </a:rPr>
              <a:t>OBJECTIVES: </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To provide consultancy and training to small  </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entrepreneurs.</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To serve as an interface between state and </a:t>
            </a:r>
            <a:r>
              <a:rPr lang="en-US" sz="3200">
                <a:solidFill>
                  <a:srgbClr val="000000"/>
                </a:solidFill>
                <a:latin typeface="Calibri"/>
              </a:rPr>
              <a:t>	</a:t>
            </a:r>
            <a:r>
              <a:rPr lang="en-US" sz="3200">
                <a:solidFill>
                  <a:srgbClr val="000000"/>
                </a:solidFill>
                <a:latin typeface="Calibri"/>
              </a:rPr>
              <a:t>central govt.</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To initiate entrepreneurial promotion programmes.</a:t>
            </a:r>
            <a:endParaRPr/>
          </a:p>
        </p:txBody>
      </p:sp>
    </p:spTree>
  </p:cSld>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TextShape 1"/>
          <p:cNvSpPr txBox="1"/>
          <p:nvPr/>
        </p:nvSpPr>
        <p:spPr>
          <a:xfrm>
            <a:off x="428760" y="714240"/>
            <a:ext cx="8229240" cy="1010880"/>
          </a:xfrm>
          <a:prstGeom prst="rect">
            <a:avLst/>
          </a:prstGeom>
        </p:spPr>
        <p:txBody>
          <a:bodyPr anchor="ctr"/>
          <a:p>
            <a:pPr>
              <a:lnSpc>
                <a:spcPct val="100000"/>
              </a:lnSpc>
            </a:pPr>
            <a:r>
              <a:rPr b="1" lang="en-US" sz="5300">
                <a:solidFill>
                  <a:srgbClr val="ff0000"/>
                </a:solidFill>
                <a:latin typeface="Calibri"/>
              </a:rPr>
              <a:t>Functions</a:t>
            </a:r>
            <a:r>
              <a:rPr lang="en-US" sz="4400">
                <a:solidFill>
                  <a:srgbClr val="000000"/>
                </a:solidFill>
                <a:latin typeface="Calibri"/>
              </a:rPr>
              <a:t>
</a:t>
            </a:r>
            <a:endParaRPr/>
          </a:p>
        </p:txBody>
      </p:sp>
      <p:sp>
        <p:nvSpPr>
          <p:cNvPr id="83"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To render technical support services.</a:t>
            </a:r>
            <a:endParaRPr/>
          </a:p>
          <a:p>
            <a:pPr>
              <a:lnSpc>
                <a:spcPct val="100000"/>
              </a:lnSpc>
              <a:buFont typeface="Arial"/>
              <a:buChar char="•"/>
            </a:pPr>
            <a:r>
              <a:rPr lang="en-US" sz="3200">
                <a:solidFill>
                  <a:srgbClr val="000000"/>
                </a:solidFill>
                <a:latin typeface="Calibri"/>
              </a:rPr>
              <a:t> </a:t>
            </a:r>
            <a:r>
              <a:rPr lang="en-US" sz="3200">
                <a:solidFill>
                  <a:srgbClr val="000000"/>
                </a:solidFill>
                <a:latin typeface="Calibri"/>
              </a:rPr>
              <a:t>To conduct entrepreneurship technical programmes.</a:t>
            </a:r>
            <a:endParaRPr/>
          </a:p>
          <a:p>
            <a:pPr>
              <a:lnSpc>
                <a:spcPct val="100000"/>
              </a:lnSpc>
              <a:buFont typeface="Arial"/>
              <a:buChar char="•"/>
            </a:pPr>
            <a:r>
              <a:rPr lang="en-US" sz="3200">
                <a:solidFill>
                  <a:srgbClr val="000000"/>
                </a:solidFill>
                <a:latin typeface="Calibri"/>
              </a:rPr>
              <a:t>To collect trade and market information and share it with entrepreneurs.</a:t>
            </a:r>
            <a:endParaRPr/>
          </a:p>
          <a:p>
            <a:pPr>
              <a:lnSpc>
                <a:spcPct val="100000"/>
              </a:lnSpc>
              <a:buFont typeface="Arial"/>
              <a:buChar char="•"/>
            </a:pPr>
            <a:r>
              <a:rPr lang="en-US" sz="3200">
                <a:solidFill>
                  <a:srgbClr val="000000"/>
                </a:solidFill>
                <a:latin typeface="Calibri"/>
              </a:rPr>
              <a:t>To provide consultancy services.</a:t>
            </a:r>
            <a:endParaRPr/>
          </a:p>
          <a:p>
            <a:pPr>
              <a:lnSpc>
                <a:spcPct val="100000"/>
              </a:lnSpc>
              <a:buFont typeface="Arial"/>
              <a:buChar char="•"/>
            </a:pPr>
            <a:r>
              <a:rPr lang="en-US" sz="3200">
                <a:solidFill>
                  <a:srgbClr val="000000"/>
                </a:solidFill>
                <a:latin typeface="Calibri"/>
              </a:rPr>
              <a:t>To provide training in various activities.</a:t>
            </a:r>
            <a:endParaRPr/>
          </a:p>
        </p:txBody>
      </p:sp>
    </p:spTree>
  </p:cSld>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TextShape 1"/>
          <p:cNvSpPr txBox="1"/>
          <p:nvPr/>
        </p:nvSpPr>
        <p:spPr>
          <a:xfrm>
            <a:off x="685800" y="214200"/>
            <a:ext cx="7772040" cy="713880"/>
          </a:xfrm>
          <a:prstGeom prst="rect">
            <a:avLst/>
          </a:prstGeom>
        </p:spPr>
        <p:txBody>
          <a:bodyPr anchor="ctr"/>
          <a:p>
            <a:pPr algn="ctr">
              <a:lnSpc>
                <a:spcPct val="100000"/>
              </a:lnSpc>
            </a:pPr>
            <a:r>
              <a:rPr b="1" lang="en-US" sz="4400">
                <a:solidFill>
                  <a:srgbClr val="ff0000"/>
                </a:solidFill>
                <a:latin typeface="Calibri"/>
              </a:rPr>
              <a:t>N S I C</a:t>
            </a:r>
            <a:endParaRPr/>
          </a:p>
        </p:txBody>
      </p:sp>
      <p:sp>
        <p:nvSpPr>
          <p:cNvPr id="85" name="TextShape 2"/>
          <p:cNvSpPr txBox="1"/>
          <p:nvPr/>
        </p:nvSpPr>
        <p:spPr>
          <a:xfrm>
            <a:off x="357120" y="1071720"/>
            <a:ext cx="8572320" cy="5643360"/>
          </a:xfrm>
          <a:prstGeom prst="rect">
            <a:avLst/>
          </a:prstGeom>
        </p:spPr>
        <p:txBody>
          <a:bodyPr/>
          <a:p>
            <a:pPr>
              <a:lnSpc>
                <a:spcPct val="100000"/>
              </a:lnSpc>
            </a:pPr>
            <a:r>
              <a:rPr b="1" lang="en-IN" sz="3200">
                <a:solidFill>
                  <a:srgbClr val="ff0000"/>
                </a:solidFill>
                <a:latin typeface="Calibri"/>
              </a:rPr>
              <a:t>Meaning:</a:t>
            </a:r>
            <a:r>
              <a:rPr lang="en-IN" sz="3200">
                <a:solidFill>
                  <a:srgbClr val="000000"/>
                </a:solidFill>
                <a:latin typeface="Calibri"/>
              </a:rPr>
              <a:t> </a:t>
            </a:r>
            <a:r>
              <a:rPr b="1" lang="en-IN" sz="2800">
                <a:solidFill>
                  <a:srgbClr val="7030a0"/>
                </a:solidFill>
                <a:latin typeface="Calibri"/>
              </a:rPr>
              <a:t>National Small Industries Corporation, Ltd.</a:t>
            </a:r>
            <a:endParaRPr/>
          </a:p>
          <a:p>
            <a:pPr lvl="1">
              <a:lnSpc>
                <a:spcPct val="100000"/>
              </a:lnSpc>
              <a:buFont typeface="Arial"/>
              <a:buChar char="-"/>
            </a:pPr>
            <a:r>
              <a:rPr lang="en-IN" sz="2800">
                <a:solidFill>
                  <a:srgbClr val="000000"/>
                </a:solidFill>
                <a:latin typeface="Calibri"/>
              </a:rPr>
              <a:t>Set by the central govt. in 1955 </a:t>
            </a:r>
            <a:endParaRPr/>
          </a:p>
          <a:p>
            <a:pPr>
              <a:lnSpc>
                <a:spcPct val="100000"/>
              </a:lnSpc>
            </a:pPr>
            <a:endParaRPr/>
          </a:p>
          <a:p>
            <a:pPr>
              <a:lnSpc>
                <a:spcPct val="100000"/>
              </a:lnSpc>
            </a:pPr>
            <a:r>
              <a:rPr b="1" lang="en-IN" sz="3200">
                <a:solidFill>
                  <a:srgbClr val="ff0000"/>
                </a:solidFill>
                <a:latin typeface="Calibri"/>
              </a:rPr>
              <a:t>Nature of support :</a:t>
            </a:r>
            <a:endParaRPr/>
          </a:p>
          <a:p>
            <a:pPr>
              <a:lnSpc>
                <a:spcPct val="100000"/>
              </a:lnSpc>
            </a:pPr>
            <a:r>
              <a:rPr lang="en-IN" sz="3200">
                <a:solidFill>
                  <a:srgbClr val="000000"/>
                </a:solidFill>
                <a:latin typeface="Calibri"/>
              </a:rPr>
              <a:t>	</a:t>
            </a:r>
            <a:r>
              <a:rPr lang="en-IN" sz="3200">
                <a:solidFill>
                  <a:srgbClr val="000000"/>
                </a:solidFill>
                <a:latin typeface="Calibri"/>
              </a:rPr>
              <a:t>- Wide ranging industrial inputs.</a:t>
            </a:r>
            <a:endParaRPr/>
          </a:p>
          <a:p>
            <a:pPr>
              <a:lnSpc>
                <a:spcPct val="100000"/>
              </a:lnSpc>
            </a:pPr>
            <a:r>
              <a:rPr b="1" lang="en-IN" sz="3200">
                <a:solidFill>
                  <a:srgbClr val="ff0000"/>
                </a:solidFill>
                <a:latin typeface="Calibri"/>
              </a:rPr>
              <a:t>Objectives:</a:t>
            </a:r>
            <a:r>
              <a:rPr lang="en-IN" sz="3200">
                <a:solidFill>
                  <a:srgbClr val="000000"/>
                </a:solidFill>
                <a:latin typeface="Calibri"/>
              </a:rPr>
              <a:t> </a:t>
            </a:r>
            <a:endParaRPr/>
          </a:p>
          <a:p>
            <a:pPr algn="just">
              <a:lnSpc>
                <a:spcPct val="100000"/>
              </a:lnSpc>
            </a:pPr>
            <a:r>
              <a:rPr lang="en-IN" sz="3200">
                <a:solidFill>
                  <a:srgbClr val="000000"/>
                </a:solidFill>
                <a:latin typeface="Calibri"/>
              </a:rPr>
              <a:t>(i) To promote, aid and faster the growth of SSIs in the country with a focus on commercial activities.</a:t>
            </a:r>
            <a:endParaRPr/>
          </a:p>
          <a:p>
            <a:pPr algn="just">
              <a:lnSpc>
                <a:spcPct val="100000"/>
              </a:lnSpc>
            </a:pPr>
            <a:r>
              <a:rPr lang="en-IN" sz="3200">
                <a:solidFill>
                  <a:srgbClr val="000000"/>
                </a:solidFill>
                <a:latin typeface="Calibri"/>
              </a:rPr>
              <a:t>(ii) To enable SSIs to gain competitive advantage and to contribute effectively to the development of the country.</a:t>
            </a:r>
            <a:endParaRPr/>
          </a:p>
          <a:p>
            <a:pPr>
              <a:lnSpc>
                <a:spcPct val="100000"/>
              </a:lnSpc>
            </a:pPr>
            <a:endParaRPr/>
          </a:p>
        </p:txBody>
      </p:sp>
    </p:spTree>
  </p:cSld>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214200" y="214200"/>
            <a:ext cx="8929440" cy="6643440"/>
          </a:xfrm>
          <a:prstGeom prst="rect">
            <a:avLst/>
          </a:prstGeom>
        </p:spPr>
        <p:txBody>
          <a:bodyPr/>
          <a:p>
            <a:pPr>
              <a:lnSpc>
                <a:spcPct val="100000"/>
              </a:lnSpc>
              <a:buFont typeface="Arial"/>
              <a:buAutoNum type="romanLcParenR"/>
            </a:pPr>
            <a:r>
              <a:rPr lang="en-IN" sz="2800">
                <a:solidFill>
                  <a:srgbClr val="000000"/>
                </a:solidFill>
                <a:latin typeface="Calibri"/>
              </a:rPr>
              <a:t>To evolve special/schemes to meet the needs of </a:t>
            </a:r>
            <a:r>
              <a:rPr lang="en-IN" sz="2800">
                <a:solidFill>
                  <a:srgbClr val="000000"/>
                </a:solidFill>
                <a:latin typeface="Calibri"/>
              </a:rPr>
              <a:t>	</a:t>
            </a:r>
            <a:r>
              <a:rPr lang="en-IN" sz="2800">
                <a:solidFill>
                  <a:srgbClr val="000000"/>
                </a:solidFill>
                <a:latin typeface="Calibri"/>
              </a:rPr>
              <a:t>handicapped ,SC/ST entrepreneurs.</a:t>
            </a:r>
            <a:endParaRPr/>
          </a:p>
          <a:p>
            <a:pPr>
              <a:lnSpc>
                <a:spcPct val="100000"/>
              </a:lnSpc>
            </a:pPr>
            <a:endParaRPr/>
          </a:p>
          <a:p>
            <a:pPr>
              <a:lnSpc>
                <a:spcPct val="100000"/>
              </a:lnSpc>
            </a:pPr>
            <a:r>
              <a:rPr b="1" lang="en-IN" sz="3200">
                <a:solidFill>
                  <a:srgbClr val="ff0000"/>
                </a:solidFill>
                <a:latin typeface="Calibri"/>
              </a:rPr>
              <a:t>Functions:</a:t>
            </a:r>
            <a:r>
              <a:rPr lang="en-IN" sz="3200">
                <a:solidFill>
                  <a:srgbClr val="000000"/>
                </a:solidFill>
                <a:latin typeface="Calibri"/>
              </a:rPr>
              <a:t> </a:t>
            </a:r>
            <a:endParaRPr/>
          </a:p>
          <a:p>
            <a:pPr>
              <a:lnSpc>
                <a:spcPct val="100000"/>
              </a:lnSpc>
            </a:pPr>
            <a:r>
              <a:rPr lang="en-IN" sz="2800">
                <a:solidFill>
                  <a:srgbClr val="000000"/>
                </a:solidFill>
                <a:latin typeface="Calibri"/>
              </a:rPr>
              <a:t>      </a:t>
            </a:r>
            <a:r>
              <a:rPr lang="en-IN" sz="2800">
                <a:solidFill>
                  <a:srgbClr val="000000"/>
                </a:solidFill>
                <a:latin typeface="Calibri"/>
              </a:rPr>
              <a:t>-   To provide machinery on a hire-purchase scheme to </a:t>
            </a:r>
            <a:r>
              <a:rPr lang="en-IN" sz="2800">
                <a:solidFill>
                  <a:srgbClr val="000000"/>
                </a:solidFill>
                <a:latin typeface="Calibri"/>
              </a:rPr>
              <a:t>	</a:t>
            </a:r>
            <a:r>
              <a:rPr lang="en-IN" sz="2800">
                <a:solidFill>
                  <a:srgbClr val="000000"/>
                </a:solidFill>
                <a:latin typeface="Calibri"/>
              </a:rPr>
              <a:t>SSIs.</a:t>
            </a:r>
            <a:endParaRPr/>
          </a:p>
          <a:p>
            <a:pPr lvl="1">
              <a:lnSpc>
                <a:spcPct val="100000"/>
              </a:lnSpc>
              <a:buFont typeface="Arial"/>
              <a:buChar char="-"/>
            </a:pPr>
            <a:r>
              <a:rPr lang="en-IN" sz="2800">
                <a:solidFill>
                  <a:srgbClr val="0070c0"/>
                </a:solidFill>
                <a:latin typeface="Calibri"/>
              </a:rPr>
              <a:t>   </a:t>
            </a:r>
            <a:r>
              <a:rPr lang="en-IN" sz="2800">
                <a:solidFill>
                  <a:srgbClr val="0070c0"/>
                </a:solidFill>
                <a:latin typeface="Calibri"/>
              </a:rPr>
              <a:t>To procure govt. orders to small scale units.</a:t>
            </a:r>
            <a:endParaRPr/>
          </a:p>
          <a:p>
            <a:pPr lvl="1">
              <a:lnSpc>
                <a:spcPct val="100000"/>
              </a:lnSpc>
              <a:buFont typeface="Arial"/>
              <a:buChar char="-"/>
            </a:pPr>
            <a:r>
              <a:rPr lang="en-IN" sz="2800">
                <a:solidFill>
                  <a:srgbClr val="000000"/>
                </a:solidFill>
                <a:latin typeface="Calibri"/>
              </a:rPr>
              <a:t>   </a:t>
            </a:r>
            <a:r>
              <a:rPr lang="en-IN" sz="2800">
                <a:solidFill>
                  <a:srgbClr val="000000"/>
                </a:solidFill>
                <a:latin typeface="Calibri"/>
              </a:rPr>
              <a:t>To develop small-scale units as ancillaries to large </a:t>
            </a:r>
            <a:r>
              <a:rPr lang="en-IN" sz="2800">
                <a:solidFill>
                  <a:srgbClr val="000000"/>
                </a:solidFill>
                <a:latin typeface="Calibri"/>
              </a:rPr>
              <a:t>	</a:t>
            </a:r>
            <a:r>
              <a:rPr lang="en-IN" sz="2800">
                <a:solidFill>
                  <a:srgbClr val="000000"/>
                </a:solidFill>
                <a:latin typeface="Calibri"/>
              </a:rPr>
              <a:t>industries.</a:t>
            </a:r>
            <a:endParaRPr/>
          </a:p>
          <a:p>
            <a:pPr lvl="1">
              <a:lnSpc>
                <a:spcPct val="100000"/>
              </a:lnSpc>
              <a:buFont typeface="Arial"/>
              <a:buChar char="-"/>
            </a:pPr>
            <a:r>
              <a:rPr lang="en-IN" sz="2800">
                <a:solidFill>
                  <a:srgbClr val="7030a0"/>
                </a:solidFill>
                <a:latin typeface="Calibri"/>
              </a:rPr>
              <a:t>  </a:t>
            </a:r>
            <a:r>
              <a:rPr lang="en-IN" sz="2800">
                <a:solidFill>
                  <a:srgbClr val="7030a0"/>
                </a:solidFill>
                <a:latin typeface="Calibri"/>
              </a:rPr>
              <a:t>To undertake construction of industrial estates.</a:t>
            </a:r>
            <a:endParaRPr/>
          </a:p>
          <a:p>
            <a:pPr lvl="1">
              <a:lnSpc>
                <a:spcPct val="100000"/>
              </a:lnSpc>
              <a:buFont typeface="Arial"/>
              <a:buChar char="-"/>
            </a:pPr>
            <a:r>
              <a:rPr lang="en-IN" sz="2800">
                <a:solidFill>
                  <a:srgbClr val="000000"/>
                </a:solidFill>
                <a:latin typeface="Calibri"/>
              </a:rPr>
              <a:t>  </a:t>
            </a:r>
            <a:r>
              <a:rPr lang="en-IN" sz="2800">
                <a:solidFill>
                  <a:srgbClr val="000000"/>
                </a:solidFill>
                <a:latin typeface="Calibri"/>
              </a:rPr>
              <a:t>To help exporting products of SSIs.</a:t>
            </a:r>
            <a:endParaRPr/>
          </a:p>
          <a:p>
            <a:pPr lvl="1">
              <a:lnSpc>
                <a:spcPct val="100000"/>
              </a:lnSpc>
              <a:buFont typeface="Arial"/>
              <a:buChar char="-"/>
            </a:pPr>
            <a:r>
              <a:rPr lang="en-IN" sz="2800">
                <a:solidFill>
                  <a:srgbClr val="00b050"/>
                </a:solidFill>
                <a:latin typeface="Calibri"/>
              </a:rPr>
              <a:t>  </a:t>
            </a:r>
            <a:r>
              <a:rPr lang="en-IN" sz="2800">
                <a:solidFill>
                  <a:srgbClr val="00b050"/>
                </a:solidFill>
                <a:latin typeface="Calibri"/>
              </a:rPr>
              <a:t>To develop prototypes of machines and equipments    </a:t>
            </a:r>
            <a:endParaRPr/>
          </a:p>
          <a:p>
            <a:pPr>
              <a:lnSpc>
                <a:spcPct val="100000"/>
              </a:lnSpc>
            </a:pPr>
            <a:r>
              <a:rPr lang="en-IN" sz="2800">
                <a:solidFill>
                  <a:srgbClr val="00b050"/>
                </a:solidFill>
                <a:latin typeface="Calibri"/>
              </a:rPr>
              <a:t>    </a:t>
            </a:r>
            <a:r>
              <a:rPr lang="en-IN" sz="2800">
                <a:solidFill>
                  <a:srgbClr val="00b050"/>
                </a:solidFill>
                <a:latin typeface="Calibri"/>
              </a:rPr>
              <a:t>and pass-on the ‘know-how’ to SSIs.</a:t>
            </a:r>
            <a:endParaRPr/>
          </a:p>
          <a:p>
            <a:pPr lvl="1">
              <a:lnSpc>
                <a:spcPct val="100000"/>
              </a:lnSpc>
              <a:buFont typeface="Arial"/>
              <a:buChar char="-"/>
            </a:pPr>
            <a:r>
              <a:rPr lang="en-IN" sz="2800">
                <a:solidFill>
                  <a:srgbClr val="000000"/>
                </a:solidFill>
                <a:latin typeface="Calibri"/>
              </a:rPr>
              <a:t>  </a:t>
            </a:r>
            <a:r>
              <a:rPr lang="en-IN" sz="2800">
                <a:solidFill>
                  <a:srgbClr val="000000"/>
                </a:solidFill>
                <a:latin typeface="Calibri"/>
              </a:rPr>
              <a:t>To set up SSIs in  other developing countries.</a:t>
            </a:r>
            <a:endParaRPr/>
          </a:p>
        </p:txBody>
      </p:sp>
    </p:spTree>
  </p:cSld>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685800" y="214200"/>
            <a:ext cx="7772040" cy="928440"/>
          </a:xfrm>
          <a:prstGeom prst="rect">
            <a:avLst/>
          </a:prstGeom>
        </p:spPr>
        <p:txBody>
          <a:bodyPr anchor="ctr"/>
          <a:p>
            <a:pPr algn="ctr">
              <a:lnSpc>
                <a:spcPct val="100000"/>
              </a:lnSpc>
            </a:pPr>
            <a:r>
              <a:rPr b="1" lang="en-US" sz="4400">
                <a:solidFill>
                  <a:srgbClr val="ff0000"/>
                </a:solidFill>
                <a:latin typeface="Calibri"/>
              </a:rPr>
              <a:t>S I D B I</a:t>
            </a:r>
            <a:r>
              <a:rPr i="1" lang="en-US" sz="4400">
                <a:solidFill>
                  <a:srgbClr val="17375e"/>
                </a:solidFill>
                <a:latin typeface="Calibri"/>
              </a:rPr>
              <a:t>
</a:t>
            </a:r>
            <a:r>
              <a:rPr i="1" lang="en-US" sz="2700">
                <a:solidFill>
                  <a:srgbClr val="17375e"/>
                </a:solidFill>
                <a:latin typeface="Calibri"/>
              </a:rPr>
              <a:t>(disbursed more than 50,000 crores as financial assistance</a:t>
            </a:r>
            <a:endParaRPr/>
          </a:p>
        </p:txBody>
      </p:sp>
      <p:sp>
        <p:nvSpPr>
          <p:cNvPr id="88" name="TextShape 2"/>
          <p:cNvSpPr txBox="1"/>
          <p:nvPr/>
        </p:nvSpPr>
        <p:spPr>
          <a:xfrm>
            <a:off x="285840" y="1214280"/>
            <a:ext cx="8643600" cy="5643360"/>
          </a:xfrm>
          <a:prstGeom prst="rect">
            <a:avLst/>
          </a:prstGeom>
        </p:spPr>
        <p:txBody>
          <a:bodyPr/>
          <a:p>
            <a:pPr>
              <a:lnSpc>
                <a:spcPct val="100000"/>
              </a:lnSpc>
            </a:pPr>
            <a:r>
              <a:rPr b="1" lang="en-IN" sz="3200">
                <a:solidFill>
                  <a:srgbClr val="ff0000"/>
                </a:solidFill>
                <a:latin typeface="Calibri"/>
              </a:rPr>
              <a:t>Meaning:</a:t>
            </a:r>
            <a:r>
              <a:rPr lang="en-IN" sz="3200">
                <a:solidFill>
                  <a:srgbClr val="000000"/>
                </a:solidFill>
                <a:latin typeface="Calibri"/>
              </a:rPr>
              <a:t> </a:t>
            </a:r>
            <a:r>
              <a:rPr lang="en-IN" sz="2800">
                <a:solidFill>
                  <a:srgbClr val="000000"/>
                </a:solidFill>
                <a:latin typeface="Calibri"/>
              </a:rPr>
              <a:t>Small Industries Development Bank of India. </a:t>
            </a: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          Set Up in 1990. head office is in Lucknow.</a:t>
            </a:r>
            <a:endParaRPr/>
          </a:p>
          <a:p>
            <a:pPr>
              <a:lnSpc>
                <a:spcPct val="100000"/>
              </a:lnSpc>
            </a:pPr>
            <a:r>
              <a:rPr b="1" lang="en-IN" sz="3200">
                <a:solidFill>
                  <a:srgbClr val="ff0000"/>
                </a:solidFill>
                <a:latin typeface="Calibri"/>
              </a:rPr>
              <a:t>Nature of support:</a:t>
            </a:r>
            <a:endParaRPr/>
          </a:p>
          <a:p>
            <a:pPr>
              <a:lnSpc>
                <a:spcPct val="100000"/>
              </a:lnSpc>
            </a:pP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Financial services and other support services.</a:t>
            </a:r>
            <a:endParaRPr/>
          </a:p>
          <a:p>
            <a:pPr>
              <a:lnSpc>
                <a:spcPct val="100000"/>
              </a:lnSpc>
            </a:pPr>
            <a:r>
              <a:rPr b="1" lang="en-IN" sz="3200">
                <a:solidFill>
                  <a:srgbClr val="ff0000"/>
                </a:solidFill>
                <a:latin typeface="Calibri"/>
              </a:rPr>
              <a:t>Objectives:</a:t>
            </a:r>
            <a:endParaRPr/>
          </a:p>
          <a:p>
            <a:pPr>
              <a:lnSpc>
                <a:spcPct val="100000"/>
              </a:lnSpc>
            </a:pPr>
            <a:r>
              <a:rPr b="1" lang="en-IN" sz="3200">
                <a:solidFill>
                  <a:srgbClr val="ff0000"/>
                </a:solidFill>
                <a:latin typeface="Calibri"/>
              </a:rPr>
              <a:t> </a:t>
            </a:r>
            <a:r>
              <a:rPr b="1" lang="en-IN" sz="3200">
                <a:solidFill>
                  <a:srgbClr val="ff0000"/>
                </a:solidFill>
                <a:latin typeface="Calibri"/>
              </a:rPr>
              <a:t>	</a:t>
            </a:r>
            <a:r>
              <a:rPr b="1" lang="en-IN" sz="3200">
                <a:solidFill>
                  <a:srgbClr val="ff0000"/>
                </a:solidFill>
                <a:latin typeface="Calibri"/>
              </a:rPr>
              <a:t>     </a:t>
            </a:r>
            <a:r>
              <a:rPr b="1" lang="en-IN" sz="2800">
                <a:solidFill>
                  <a:srgbClr val="000000"/>
                </a:solidFill>
                <a:latin typeface="Calibri"/>
              </a:rPr>
              <a:t>- </a:t>
            </a:r>
            <a:r>
              <a:rPr lang="en-IN" sz="2800">
                <a:solidFill>
                  <a:srgbClr val="000000"/>
                </a:solidFill>
                <a:latin typeface="Calibri"/>
              </a:rPr>
              <a:t>To promote, finance and develop small scale </a:t>
            </a: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        sectors in India.</a:t>
            </a: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      - To contribute the functions of other institutes </a:t>
            </a:r>
            <a:r>
              <a:rPr lang="en-IN" sz="2800">
                <a:solidFill>
                  <a:srgbClr val="000000"/>
                </a:solidFill>
                <a:latin typeface="Calibri"/>
              </a:rPr>
              <a:t>	</a:t>
            </a:r>
            <a:r>
              <a:rPr lang="en-IN" sz="2800">
                <a:solidFill>
                  <a:srgbClr val="000000"/>
                </a:solidFill>
                <a:latin typeface="Calibri"/>
              </a:rPr>
              <a:t>        engaged in similar activities.</a:t>
            </a:r>
            <a:r>
              <a:rPr lang="en-IN" sz="2800">
                <a:solidFill>
                  <a:srgbClr val="000000"/>
                </a:solidFill>
                <a:latin typeface="Calibri"/>
              </a:rPr>
              <a:t>	</a:t>
            </a:r>
            <a:endParaRPr/>
          </a:p>
          <a:p>
            <a:pPr>
              <a:lnSpc>
                <a:spcPct val="100000"/>
              </a:lnSpc>
            </a:pPr>
            <a:r>
              <a:rPr lang="en-IN" sz="2800">
                <a:solidFill>
                  <a:srgbClr val="000000"/>
                </a:solidFill>
                <a:latin typeface="Calibri"/>
              </a:rPr>
              <a:t>	</a:t>
            </a:r>
            <a:r>
              <a:rPr lang="en-IN" sz="2800">
                <a:solidFill>
                  <a:srgbClr val="000000"/>
                </a:solidFill>
                <a:latin typeface="Calibri"/>
              </a:rPr>
              <a:t>      </a:t>
            </a:r>
            <a:r>
              <a:rPr lang="en-IN" sz="2800">
                <a:solidFill>
                  <a:srgbClr val="000000"/>
                </a:solidFill>
                <a:latin typeface="Calibri"/>
              </a:rPr>
              <a:t>- To finance industrial infrastructure projects.</a:t>
            </a:r>
            <a:endParaRPr/>
          </a:p>
          <a:p>
            <a:pPr>
              <a:lnSpc>
                <a:spcPct val="100000"/>
              </a:lnSpc>
            </a:pPr>
            <a:endParaRPr/>
          </a:p>
          <a:p>
            <a:pPr>
              <a:lnSpc>
                <a:spcPct val="100000"/>
              </a:lnSpc>
            </a:pPr>
            <a:endParaRPr/>
          </a:p>
        </p:txBody>
      </p:sp>
    </p:spTree>
  </p:cSld>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457200" y="274680"/>
            <a:ext cx="8229240" cy="510840"/>
          </a:xfrm>
          <a:prstGeom prst="rect">
            <a:avLst/>
          </a:prstGeom>
        </p:spPr>
        <p:txBody>
          <a:bodyPr anchor="ctr"/>
          <a:p>
            <a:pPr>
              <a:lnSpc>
                <a:spcPct val="100000"/>
              </a:lnSpc>
            </a:pPr>
            <a:r>
              <a:rPr b="1" lang="en-US" sz="4400">
                <a:solidFill>
                  <a:srgbClr val="ff0000"/>
                </a:solidFill>
                <a:latin typeface="Calibri"/>
              </a:rPr>
              <a:t>Functions</a:t>
            </a:r>
            <a:endParaRPr/>
          </a:p>
        </p:txBody>
      </p:sp>
      <p:sp>
        <p:nvSpPr>
          <p:cNvPr id="90" name="TextShape 2"/>
          <p:cNvSpPr txBox="1"/>
          <p:nvPr/>
        </p:nvSpPr>
        <p:spPr>
          <a:xfrm>
            <a:off x="285840" y="785880"/>
            <a:ext cx="8643600" cy="5786280"/>
          </a:xfrm>
          <a:prstGeom prst="rect">
            <a:avLst/>
          </a:prstGeom>
        </p:spPr>
        <p:txBody>
          <a:bodyPr/>
          <a:p>
            <a:pPr>
              <a:lnSpc>
                <a:spcPct val="100000"/>
              </a:lnSpc>
              <a:buFont typeface="Arial"/>
              <a:buChar char="•"/>
            </a:pPr>
            <a:r>
              <a:rPr b="1" lang="en-US" sz="3000">
                <a:solidFill>
                  <a:srgbClr val="000000"/>
                </a:solidFill>
                <a:latin typeface="Calibri"/>
              </a:rPr>
              <a:t>To provide finance assistance to </a:t>
            </a:r>
            <a:endParaRPr/>
          </a:p>
          <a:p>
            <a:pPr>
              <a:lnSpc>
                <a:spcPct val="100000"/>
              </a:lnSpc>
            </a:pPr>
            <a:r>
              <a:rPr b="1" lang="en-US" sz="3000">
                <a:solidFill>
                  <a:srgbClr val="000000"/>
                </a:solidFill>
                <a:latin typeface="Calibri"/>
              </a:rPr>
              <a:t>	</a:t>
            </a:r>
            <a:r>
              <a:rPr b="1" lang="en-US" sz="3000">
                <a:solidFill>
                  <a:srgbClr val="000000"/>
                </a:solidFill>
                <a:latin typeface="Calibri"/>
              </a:rPr>
              <a:t>- new projects</a:t>
            </a:r>
            <a:endParaRPr/>
          </a:p>
          <a:p>
            <a:pPr>
              <a:lnSpc>
                <a:spcPct val="100000"/>
              </a:lnSpc>
            </a:pPr>
            <a:r>
              <a:rPr b="1" lang="en-US" sz="3000">
                <a:solidFill>
                  <a:srgbClr val="000000"/>
                </a:solidFill>
                <a:latin typeface="Calibri"/>
              </a:rPr>
              <a:t>	</a:t>
            </a:r>
            <a:r>
              <a:rPr b="1" lang="en-US" sz="3000">
                <a:solidFill>
                  <a:srgbClr val="000000"/>
                </a:solidFill>
                <a:latin typeface="Calibri"/>
              </a:rPr>
              <a:t>- expansion/diversification of projects</a:t>
            </a:r>
            <a:endParaRPr/>
          </a:p>
          <a:p>
            <a:pPr>
              <a:lnSpc>
                <a:spcPct val="100000"/>
              </a:lnSpc>
            </a:pPr>
            <a:r>
              <a:rPr b="1" lang="en-US" sz="3000">
                <a:solidFill>
                  <a:srgbClr val="000000"/>
                </a:solidFill>
                <a:latin typeface="Calibri"/>
              </a:rPr>
              <a:t>	</a:t>
            </a:r>
            <a:r>
              <a:rPr b="1" lang="en-US" sz="3000">
                <a:solidFill>
                  <a:srgbClr val="000000"/>
                </a:solidFill>
                <a:latin typeface="Calibri"/>
              </a:rPr>
              <a:t>- modernization of projects</a:t>
            </a:r>
            <a:endParaRPr/>
          </a:p>
          <a:p>
            <a:pPr>
              <a:lnSpc>
                <a:spcPct val="100000"/>
              </a:lnSpc>
              <a:buFont typeface="Arial"/>
              <a:buChar char="•"/>
            </a:pPr>
            <a:r>
              <a:rPr b="1" lang="en-US" sz="3000">
                <a:solidFill>
                  <a:srgbClr val="4a452a"/>
                </a:solidFill>
                <a:latin typeface="Calibri"/>
              </a:rPr>
              <a:t>To initiate steps for technological upgradation and modernization of existing units.</a:t>
            </a:r>
            <a:endParaRPr/>
          </a:p>
          <a:p>
            <a:pPr>
              <a:lnSpc>
                <a:spcPct val="100000"/>
              </a:lnSpc>
              <a:buFont typeface="Arial"/>
              <a:buChar char="•"/>
            </a:pPr>
            <a:r>
              <a:rPr b="1" lang="en-US" sz="3000">
                <a:solidFill>
                  <a:srgbClr val="7030a0"/>
                </a:solidFill>
                <a:latin typeface="Calibri"/>
              </a:rPr>
              <a:t>To promote rural industrialization.</a:t>
            </a:r>
            <a:endParaRPr/>
          </a:p>
          <a:p>
            <a:pPr>
              <a:lnSpc>
                <a:spcPct val="100000"/>
              </a:lnSpc>
              <a:buFont typeface="Arial"/>
              <a:buChar char="•"/>
            </a:pPr>
            <a:r>
              <a:rPr b="1" lang="en-US" sz="3000">
                <a:solidFill>
                  <a:srgbClr val="984807"/>
                </a:solidFill>
                <a:latin typeface="Calibri"/>
              </a:rPr>
              <a:t>To provide channels for marketing SSI products in India and abroad.</a:t>
            </a:r>
            <a:endParaRPr/>
          </a:p>
          <a:p>
            <a:pPr>
              <a:lnSpc>
                <a:spcPct val="100000"/>
              </a:lnSpc>
              <a:buFont typeface="Arial"/>
              <a:buChar char="•"/>
            </a:pPr>
            <a:r>
              <a:rPr b="1" lang="en-US" sz="3000">
                <a:solidFill>
                  <a:srgbClr val="000000"/>
                </a:solidFill>
                <a:latin typeface="Calibri"/>
              </a:rPr>
              <a:t>To foster HRD to suit SSI sector needs.</a:t>
            </a:r>
            <a:endParaRPr/>
          </a:p>
          <a:p>
            <a:pPr>
              <a:lnSpc>
                <a:spcPct val="100000"/>
              </a:lnSpc>
              <a:buFont typeface="Arial"/>
              <a:buChar char="•"/>
            </a:pPr>
            <a:r>
              <a:rPr b="1" lang="en-US" sz="3000">
                <a:solidFill>
                  <a:srgbClr val="0070c0"/>
                </a:solidFill>
                <a:latin typeface="Calibri"/>
              </a:rPr>
              <a:t>To disseminate appropriate information to budding and existing end. </a:t>
            </a:r>
            <a:endParaRPr/>
          </a:p>
          <a:p>
            <a:pPr>
              <a:lnSpc>
                <a:spcPct val="100000"/>
              </a:lnSpc>
            </a:pPr>
            <a:endParaRPr/>
          </a:p>
        </p:txBody>
      </p:sp>
    </p:spTree>
  </p:cSld>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685800" y="142920"/>
            <a:ext cx="7772040" cy="642600"/>
          </a:xfrm>
          <a:prstGeom prst="rect">
            <a:avLst/>
          </a:prstGeom>
        </p:spPr>
        <p:txBody>
          <a:bodyPr anchor="ctr"/>
          <a:p>
            <a:pPr algn="ctr">
              <a:lnSpc>
                <a:spcPct val="100000"/>
              </a:lnSpc>
            </a:pPr>
            <a:r>
              <a:rPr b="1" lang="en-US" sz="4400">
                <a:solidFill>
                  <a:srgbClr val="ff0000"/>
                </a:solidFill>
                <a:latin typeface="Calibri"/>
              </a:rPr>
              <a:t>K S F C</a:t>
            </a:r>
            <a:endParaRPr/>
          </a:p>
        </p:txBody>
      </p:sp>
      <p:sp>
        <p:nvSpPr>
          <p:cNvPr id="92" name="TextShape 2"/>
          <p:cNvSpPr txBox="1"/>
          <p:nvPr/>
        </p:nvSpPr>
        <p:spPr>
          <a:xfrm>
            <a:off x="214200" y="714240"/>
            <a:ext cx="8715240" cy="5928840"/>
          </a:xfrm>
          <a:prstGeom prst="rect">
            <a:avLst/>
          </a:prstGeom>
        </p:spPr>
        <p:txBody>
          <a:bodyPr/>
          <a:p>
            <a:pPr>
              <a:lnSpc>
                <a:spcPct val="100000"/>
              </a:lnSpc>
            </a:pPr>
            <a:r>
              <a:rPr b="1" lang="en-IN" sz="3200">
                <a:solidFill>
                  <a:srgbClr val="7030a0"/>
                </a:solidFill>
                <a:latin typeface="Calibri"/>
              </a:rPr>
              <a:t>MEANING : </a:t>
            </a:r>
            <a:endParaRPr/>
          </a:p>
          <a:p>
            <a:pPr>
              <a:lnSpc>
                <a:spcPct val="100000"/>
              </a:lnSpc>
            </a:pPr>
            <a:r>
              <a:rPr b="1" i="1" lang="en-IN" sz="2800">
                <a:solidFill>
                  <a:srgbClr val="0070c0"/>
                </a:solidFill>
                <a:latin typeface="Calibri"/>
              </a:rPr>
              <a:t>Karnataka state financial corporation.</a:t>
            </a:r>
            <a:endParaRPr/>
          </a:p>
          <a:p>
            <a:pPr algn="just">
              <a:lnSpc>
                <a:spcPct val="100000"/>
              </a:lnSpc>
            </a:pPr>
            <a:r>
              <a:rPr lang="en-IN" sz="3200">
                <a:solidFill>
                  <a:srgbClr val="000000"/>
                </a:solidFill>
                <a:latin typeface="Calibri"/>
              </a:rPr>
              <a:t>Established in 1951 through a state financial corporation .</a:t>
            </a:r>
            <a:endParaRPr/>
          </a:p>
          <a:p>
            <a:pPr>
              <a:lnSpc>
                <a:spcPct val="100000"/>
              </a:lnSpc>
            </a:pPr>
            <a:r>
              <a:rPr b="1" lang="en-IN" sz="3200">
                <a:solidFill>
                  <a:srgbClr val="7030a0"/>
                </a:solidFill>
                <a:latin typeface="Calibri"/>
              </a:rPr>
              <a:t>OBJECTIVES:</a:t>
            </a:r>
            <a:endParaRPr/>
          </a:p>
          <a:p>
            <a:pPr algn="just">
              <a:lnSpc>
                <a:spcPct val="100000"/>
              </a:lnSpc>
              <a:buFont typeface="Arial"/>
              <a:buChar char="•"/>
            </a:pPr>
            <a:r>
              <a:rPr lang="en-IN" sz="3200">
                <a:solidFill>
                  <a:srgbClr val="000000"/>
                </a:solidFill>
                <a:latin typeface="Calibri"/>
              </a:rPr>
              <a:t>To cater to financial requirements to SSIs.</a:t>
            </a:r>
            <a:endParaRPr/>
          </a:p>
          <a:p>
            <a:pPr algn="just">
              <a:lnSpc>
                <a:spcPct val="100000"/>
              </a:lnSpc>
              <a:buFont typeface="Arial"/>
              <a:buChar char="•"/>
            </a:pPr>
            <a:r>
              <a:rPr lang="en-IN" sz="3200">
                <a:solidFill>
                  <a:srgbClr val="000000"/>
                </a:solidFill>
                <a:latin typeface="Calibri"/>
              </a:rPr>
              <a:t>To extend medium and long term credits to units which fall outside the purview of industrial financial corporation and public sector banks.</a:t>
            </a:r>
            <a:endParaRPr/>
          </a:p>
          <a:p>
            <a:pPr>
              <a:lnSpc>
                <a:spcPct val="100000"/>
              </a:lnSpc>
            </a:pPr>
            <a:endParaRPr/>
          </a:p>
          <a:p>
            <a:pPr>
              <a:lnSpc>
                <a:spcPct val="100000"/>
              </a:lnSpc>
            </a:pPr>
            <a:endParaRPr/>
          </a:p>
          <a:p>
            <a:pPr>
              <a:lnSpc>
                <a:spcPct val="100000"/>
              </a:lnSpc>
            </a:pPr>
            <a:endParaRPr/>
          </a:p>
        </p:txBody>
      </p:sp>
    </p:spTree>
  </p:cSld>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685800" y="285840"/>
            <a:ext cx="7772040" cy="713880"/>
          </a:xfrm>
          <a:prstGeom prst="rect">
            <a:avLst/>
          </a:prstGeom>
        </p:spPr>
        <p:txBody>
          <a:bodyPr anchor="ctr"/>
          <a:p>
            <a:pPr>
              <a:lnSpc>
                <a:spcPct val="100000"/>
              </a:lnSpc>
            </a:pPr>
            <a:r>
              <a:rPr b="1" lang="en-US" sz="4400">
                <a:solidFill>
                  <a:srgbClr val="ff0000"/>
                </a:solidFill>
                <a:latin typeface="Calibri"/>
              </a:rPr>
              <a:t>FUNCTIONS</a:t>
            </a:r>
            <a:endParaRPr/>
          </a:p>
        </p:txBody>
      </p:sp>
      <p:sp>
        <p:nvSpPr>
          <p:cNvPr id="94" name="TextShape 2"/>
          <p:cNvSpPr txBox="1"/>
          <p:nvPr/>
        </p:nvSpPr>
        <p:spPr>
          <a:xfrm>
            <a:off x="142920" y="928800"/>
            <a:ext cx="8786520" cy="5714640"/>
          </a:xfrm>
          <a:prstGeom prst="rect">
            <a:avLst/>
          </a:prstGeom>
        </p:spPr>
        <p:txBody>
          <a:bodyPr/>
          <a:p>
            <a:pPr algn="just">
              <a:lnSpc>
                <a:spcPct val="150000"/>
              </a:lnSpc>
              <a:buFont typeface="Arial"/>
              <a:buChar char="-"/>
            </a:pPr>
            <a:r>
              <a:rPr lang="en-IN" sz="3200">
                <a:solidFill>
                  <a:srgbClr val="000000"/>
                </a:solidFill>
                <a:latin typeface="Calibri"/>
              </a:rPr>
              <a:t>To provide long term finance to small and medium sized industrial units organized on different ownerships( proprietorship,  partnership, cooperative, public or private company concerns).</a:t>
            </a:r>
            <a:endParaRPr/>
          </a:p>
          <a:p>
            <a:pPr algn="just">
              <a:lnSpc>
                <a:spcPct val="150000"/>
              </a:lnSpc>
              <a:buFont typeface="Arial"/>
              <a:buChar char="-"/>
            </a:pPr>
            <a:r>
              <a:rPr lang="en-IN" sz="3200">
                <a:solidFill>
                  <a:srgbClr val="002060"/>
                </a:solidFill>
                <a:latin typeface="Calibri"/>
              </a:rPr>
              <a:t>To provide finance to service oriented enterprise</a:t>
            </a:r>
            <a:endParaRPr/>
          </a:p>
          <a:p>
            <a:pPr algn="just">
              <a:lnSpc>
                <a:spcPct val="150000"/>
              </a:lnSpc>
            </a:pPr>
            <a:r>
              <a:rPr lang="en-IN" sz="3200">
                <a:solidFill>
                  <a:srgbClr val="002060"/>
                </a:solidFill>
                <a:latin typeface="Calibri"/>
              </a:rPr>
              <a:t>(Hotels, nursing homes, hospitals , car rental agencies, tourism etc).</a:t>
            </a:r>
            <a:endParaRPr/>
          </a:p>
          <a:p>
            <a:pPr algn="just">
              <a:lnSpc>
                <a:spcPct val="150000"/>
              </a:lnSpc>
              <a:buFont typeface="Arial"/>
              <a:buChar char="-"/>
            </a:pPr>
            <a:r>
              <a:rPr lang="en-IN" sz="3200">
                <a:solidFill>
                  <a:srgbClr val="000000"/>
                </a:solidFill>
                <a:latin typeface="Calibri"/>
              </a:rPr>
              <a:t> </a:t>
            </a:r>
            <a:r>
              <a:rPr lang="en-IN" sz="3200">
                <a:solidFill>
                  <a:srgbClr val="000000"/>
                </a:solidFill>
                <a:latin typeface="Calibri"/>
              </a:rPr>
              <a:t>To take over sick SSI units and auction them to entrepreneurs willing to rebuild.</a:t>
            </a:r>
            <a:endParaRPr/>
          </a:p>
        </p:txBody>
      </p:sp>
    </p:spTree>
  </p:cSld>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457200" y="274680"/>
            <a:ext cx="8229240" cy="582120"/>
          </a:xfrm>
          <a:prstGeom prst="rect">
            <a:avLst/>
          </a:prstGeom>
        </p:spPr>
        <p:txBody>
          <a:bodyPr anchor="ctr"/>
          <a:p>
            <a:pPr algn="ctr">
              <a:lnSpc>
                <a:spcPct val="100000"/>
              </a:lnSpc>
            </a:pPr>
            <a:r>
              <a:rPr b="1" lang="en-US" sz="4400">
                <a:solidFill>
                  <a:srgbClr val="ff0000"/>
                </a:solidFill>
                <a:latin typeface="Calibri"/>
              </a:rPr>
              <a:t>T E C S O K</a:t>
            </a:r>
            <a:endParaRPr/>
          </a:p>
        </p:txBody>
      </p:sp>
      <p:sp>
        <p:nvSpPr>
          <p:cNvPr id="96" name="TextShape 2"/>
          <p:cNvSpPr txBox="1"/>
          <p:nvPr/>
        </p:nvSpPr>
        <p:spPr>
          <a:xfrm>
            <a:off x="214200" y="785880"/>
            <a:ext cx="8929440" cy="6071760"/>
          </a:xfrm>
          <a:prstGeom prst="rect">
            <a:avLst/>
          </a:prstGeom>
        </p:spPr>
        <p:txBody>
          <a:bodyPr/>
          <a:p>
            <a:pPr>
              <a:lnSpc>
                <a:spcPct val="100000"/>
              </a:lnSpc>
            </a:pPr>
            <a:r>
              <a:rPr b="1" lang="en-US" sz="3200">
                <a:solidFill>
                  <a:srgbClr val="ff0000"/>
                </a:solidFill>
                <a:latin typeface="Calibri"/>
              </a:rPr>
              <a:t>Meaning: </a:t>
            </a:r>
            <a:r>
              <a:rPr i="1" lang="en-US" sz="2800">
                <a:solidFill>
                  <a:srgbClr val="7030a0"/>
                </a:solidFill>
                <a:latin typeface="Calibri"/>
              </a:rPr>
              <a:t>Technical consultancy services of Karnataka</a:t>
            </a:r>
            <a:r>
              <a:rPr lang="en-US" sz="3200">
                <a:solidFill>
                  <a:srgbClr val="000000"/>
                </a:solidFill>
                <a:latin typeface="Calibri"/>
              </a:rPr>
              <a:t>.</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It was established in 1976 by govt of karnataka.</a:t>
            </a:r>
            <a:endParaRPr/>
          </a:p>
          <a:p>
            <a:pPr>
              <a:lnSpc>
                <a:spcPct val="100000"/>
              </a:lnSpc>
            </a:pPr>
            <a:r>
              <a:rPr b="1" lang="en-US" sz="3200">
                <a:solidFill>
                  <a:srgbClr val="ff0000"/>
                </a:solidFill>
                <a:latin typeface="Calibri"/>
              </a:rPr>
              <a:t>Nature of support : </a:t>
            </a:r>
            <a:endParaRPr/>
          </a:p>
          <a:p>
            <a:pPr>
              <a:lnSpc>
                <a:spcPct val="100000"/>
              </a:lnSpc>
            </a:pPr>
            <a:r>
              <a:rPr lang="en-US" sz="3200">
                <a:solidFill>
                  <a:srgbClr val="000000"/>
                </a:solidFill>
                <a:latin typeface="Calibri"/>
              </a:rPr>
              <a:t>Multi disciplinary technical industrial and management consultancy.</a:t>
            </a:r>
            <a:endParaRPr/>
          </a:p>
          <a:p>
            <a:pPr>
              <a:lnSpc>
                <a:spcPct val="100000"/>
              </a:lnSpc>
            </a:pPr>
            <a:endParaRPr/>
          </a:p>
          <a:p>
            <a:pPr>
              <a:lnSpc>
                <a:spcPct val="100000"/>
              </a:lnSpc>
            </a:pPr>
            <a:r>
              <a:rPr b="1" lang="en-US" sz="3200">
                <a:solidFill>
                  <a:srgbClr val="ff0000"/>
                </a:solidFill>
                <a:latin typeface="Calibri"/>
              </a:rPr>
              <a:t>Objectives:</a:t>
            </a:r>
            <a:endParaRPr/>
          </a:p>
          <a:p>
            <a:pPr algn="just">
              <a:lnSpc>
                <a:spcPct val="100000"/>
              </a:lnSpc>
            </a:pPr>
            <a:r>
              <a:rPr lang="en-US" sz="3200">
                <a:solidFill>
                  <a:srgbClr val="000000"/>
                </a:solidFill>
                <a:latin typeface="Calibri"/>
              </a:rPr>
              <a:t>-To provide reliable consultancy support for entrepreneurs to start up self employment ventures in karnataka.</a:t>
            </a:r>
            <a:endParaRPr/>
          </a:p>
          <a:p>
            <a:pPr algn="just">
              <a:lnSpc>
                <a:spcPct val="100000"/>
              </a:lnSpc>
            </a:pPr>
            <a:r>
              <a:rPr lang="en-US" sz="3200">
                <a:solidFill>
                  <a:srgbClr val="000000"/>
                </a:solidFill>
                <a:latin typeface="Calibri"/>
              </a:rPr>
              <a:t>-To provide consultancy services to various departments and agencies of state and central govt.</a:t>
            </a:r>
            <a:r>
              <a:rPr lang="en-US" sz="3200">
                <a:solidFill>
                  <a:srgbClr val="000000"/>
                </a:solidFill>
                <a:latin typeface="Calibri"/>
              </a:rPr>
              <a:t>
</a:t>
            </a:r>
            <a:endParaRPr/>
          </a:p>
        </p:txBody>
      </p:sp>
    </p:spTree>
  </p:cSld>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685800" y="285840"/>
            <a:ext cx="7772040" cy="499680"/>
          </a:xfrm>
          <a:prstGeom prst="rect">
            <a:avLst/>
          </a:prstGeom>
        </p:spPr>
        <p:txBody>
          <a:bodyPr anchor="ctr"/>
          <a:p>
            <a:pPr>
              <a:lnSpc>
                <a:spcPct val="100000"/>
              </a:lnSpc>
            </a:pPr>
            <a:r>
              <a:rPr b="1" lang="en-US" sz="4400">
                <a:solidFill>
                  <a:srgbClr val="ff0000"/>
                </a:solidFill>
                <a:latin typeface="Calibri"/>
              </a:rPr>
              <a:t>FUNCTIONS</a:t>
            </a:r>
            <a:endParaRPr/>
          </a:p>
        </p:txBody>
      </p:sp>
      <p:sp>
        <p:nvSpPr>
          <p:cNvPr id="98" name="TextShape 2"/>
          <p:cNvSpPr txBox="1"/>
          <p:nvPr/>
        </p:nvSpPr>
        <p:spPr>
          <a:xfrm>
            <a:off x="214200" y="1071360"/>
            <a:ext cx="8643600" cy="5786280"/>
          </a:xfrm>
          <a:prstGeom prst="rect">
            <a:avLst/>
          </a:prstGeom>
        </p:spPr>
        <p:txBody>
          <a:bodyPr/>
          <a:p>
            <a:pPr algn="just">
              <a:lnSpc>
                <a:spcPct val="100000"/>
              </a:lnSpc>
              <a:buFont typeface="Arial"/>
              <a:buChar char="-"/>
            </a:pPr>
            <a:r>
              <a:rPr lang="en-IN" sz="3200">
                <a:solidFill>
                  <a:srgbClr val="002060"/>
                </a:solidFill>
                <a:latin typeface="Calibri"/>
              </a:rPr>
              <a:t>To identify investment opportunities which are location specific.</a:t>
            </a:r>
            <a:endParaRPr/>
          </a:p>
          <a:p>
            <a:pPr algn="just">
              <a:lnSpc>
                <a:spcPct val="100000"/>
              </a:lnSpc>
              <a:buFont typeface="Arial"/>
              <a:buChar char="-"/>
            </a:pPr>
            <a:r>
              <a:rPr lang="en-IN" sz="3200">
                <a:solidFill>
                  <a:srgbClr val="000000"/>
                </a:solidFill>
                <a:latin typeface="Calibri"/>
              </a:rPr>
              <a:t> </a:t>
            </a:r>
            <a:r>
              <a:rPr lang="en-IN" sz="3200">
                <a:solidFill>
                  <a:srgbClr val="000000"/>
                </a:solidFill>
                <a:latin typeface="Calibri"/>
              </a:rPr>
              <a:t>To assist entrepreneurs in obtaining statutory and procedural clearances.</a:t>
            </a:r>
            <a:endParaRPr/>
          </a:p>
          <a:p>
            <a:pPr algn="just">
              <a:lnSpc>
                <a:spcPct val="100000"/>
              </a:lnSpc>
              <a:buFont typeface="Arial"/>
              <a:buChar char="-"/>
            </a:pPr>
            <a:r>
              <a:rPr lang="en-IN" sz="3200">
                <a:solidFill>
                  <a:srgbClr val="000000"/>
                </a:solidFill>
                <a:latin typeface="Calibri"/>
              </a:rPr>
              <a:t> </a:t>
            </a:r>
            <a:r>
              <a:rPr lang="en-IN" sz="3200">
                <a:solidFill>
                  <a:srgbClr val="7030a0"/>
                </a:solidFill>
                <a:latin typeface="Calibri"/>
              </a:rPr>
              <a:t>To carry out feasibility studies.</a:t>
            </a:r>
            <a:endParaRPr/>
          </a:p>
          <a:p>
            <a:pPr algn="just">
              <a:lnSpc>
                <a:spcPct val="100000"/>
              </a:lnSpc>
              <a:buFont typeface="Arial"/>
              <a:buChar char="-"/>
            </a:pPr>
            <a:r>
              <a:rPr lang="en-IN" sz="3200">
                <a:solidFill>
                  <a:srgbClr val="7030a0"/>
                </a:solidFill>
                <a:latin typeface="Calibri"/>
              </a:rPr>
              <a:t> </a:t>
            </a:r>
            <a:r>
              <a:rPr lang="en-IN" sz="3200">
                <a:solidFill>
                  <a:srgbClr val="000000"/>
                </a:solidFill>
                <a:latin typeface="Calibri"/>
              </a:rPr>
              <a:t>To assist preparation project reports as per investment norms and financial norms.</a:t>
            </a:r>
            <a:endParaRPr/>
          </a:p>
          <a:p>
            <a:pPr algn="just">
              <a:lnSpc>
                <a:spcPct val="100000"/>
              </a:lnSpc>
              <a:buFont typeface="Arial"/>
              <a:buChar char="-"/>
            </a:pPr>
            <a:r>
              <a:rPr lang="en-IN" sz="3200">
                <a:solidFill>
                  <a:srgbClr val="000000"/>
                </a:solidFill>
                <a:latin typeface="Calibri"/>
              </a:rPr>
              <a:t> </a:t>
            </a:r>
            <a:r>
              <a:rPr lang="en-IN" sz="3200">
                <a:solidFill>
                  <a:srgbClr val="c00000"/>
                </a:solidFill>
                <a:latin typeface="Calibri"/>
              </a:rPr>
              <a:t>To carry out market survey.</a:t>
            </a:r>
            <a:endParaRPr/>
          </a:p>
          <a:p>
            <a:pPr algn="just">
              <a:lnSpc>
                <a:spcPct val="100000"/>
              </a:lnSpc>
              <a:buFont typeface="Arial"/>
              <a:buChar char="-"/>
            </a:pPr>
            <a:r>
              <a:rPr lang="en-IN" sz="3200">
                <a:solidFill>
                  <a:srgbClr val="c00000"/>
                </a:solidFill>
                <a:latin typeface="Calibri"/>
              </a:rPr>
              <a:t> </a:t>
            </a:r>
            <a:r>
              <a:rPr lang="en-IN" sz="3200">
                <a:solidFill>
                  <a:srgbClr val="000000"/>
                </a:solidFill>
                <a:latin typeface="Calibri"/>
              </a:rPr>
              <a:t>To assist project implementation.</a:t>
            </a:r>
            <a:endParaRPr/>
          </a:p>
          <a:p>
            <a:pPr algn="just">
              <a:lnSpc>
                <a:spcPct val="100000"/>
              </a:lnSpc>
              <a:buFont typeface="Arial"/>
              <a:buChar char="-"/>
            </a:pPr>
            <a:r>
              <a:rPr lang="en-IN" sz="3200">
                <a:solidFill>
                  <a:srgbClr val="000000"/>
                </a:solidFill>
                <a:latin typeface="Calibri"/>
              </a:rPr>
              <a:t> </a:t>
            </a:r>
            <a:r>
              <a:rPr lang="en-IN" sz="3200">
                <a:solidFill>
                  <a:srgbClr val="002060"/>
                </a:solidFill>
                <a:latin typeface="Calibri"/>
              </a:rPr>
              <a:t>To help in recognizing and rebuilding employees.</a:t>
            </a:r>
            <a:endParaRPr/>
          </a:p>
          <a:p>
            <a:pPr algn="just">
              <a:lnSpc>
                <a:spcPct val="100000"/>
              </a:lnSpc>
              <a:buFont typeface="Arial"/>
              <a:buChar char="-"/>
            </a:pPr>
            <a:r>
              <a:rPr lang="en-IN" sz="3200">
                <a:solidFill>
                  <a:srgbClr val="002060"/>
                </a:solidFill>
                <a:latin typeface="Calibri"/>
              </a:rPr>
              <a:t> </a:t>
            </a:r>
            <a:r>
              <a:rPr lang="en-IN" sz="3200">
                <a:solidFill>
                  <a:srgbClr val="000000"/>
                </a:solidFill>
                <a:latin typeface="Calibri"/>
              </a:rPr>
              <a:t>To provide consultancy in valuation of assets , man power planning and budgetary control system.</a:t>
            </a:r>
            <a:endParaRPr/>
          </a:p>
          <a:p>
            <a:pPr algn="just">
              <a:lnSpc>
                <a:spcPct val="100000"/>
              </a:lnSpc>
            </a:pPr>
            <a:endParaRPr/>
          </a:p>
          <a:p>
            <a:pPr algn="just">
              <a:lnSpc>
                <a:spcPct val="100000"/>
              </a:lnSpc>
            </a:pPr>
            <a:endParaRP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357120" y="617400"/>
            <a:ext cx="8586000" cy="1142640"/>
          </a:xfrm>
          <a:prstGeom prst="rect">
            <a:avLst/>
          </a:prstGeom>
        </p:spPr>
        <p:txBody>
          <a:bodyPr lIns="0" tIns="0" rIns="0" bIns="0" anchor="ctr"/>
          <a:lstStyle/>
          <a:p>
            <a:pPr algn="ctr">
              <a:lnSpc>
                <a:spcPct val="100000"/>
              </a:lnSpc>
            </a:pPr>
            <a:r>
              <a:rPr lang="en-US" sz="2800" b="1">
                <a:solidFill>
                  <a:srgbClr val="FF0000"/>
                </a:solidFill>
              </a:rPr>
              <a:t>INFORMATIONAL ROLE</a:t>
            </a:r>
            <a:endParaRPr/>
          </a:p>
        </p:txBody>
      </p:sp>
      <p:sp>
        <p:nvSpPr>
          <p:cNvPr id="174" name="TextShape 2"/>
          <p:cNvSpPr txBox="1"/>
          <p:nvPr/>
        </p:nvSpPr>
        <p:spPr>
          <a:xfrm>
            <a:off x="457200" y="1935000"/>
            <a:ext cx="8229240" cy="4389120"/>
          </a:xfrm>
          <a:prstGeom prst="rect">
            <a:avLst/>
          </a:prstGeom>
        </p:spPr>
        <p:txBody>
          <a:bodyPr lIns="0" tIns="0" rIns="0" bIns="0"/>
          <a:lstStyle/>
          <a:p>
            <a:r>
              <a:rPr lang="en-US" sz="2800" b="1" i="1" u="sng">
                <a:solidFill>
                  <a:srgbClr val="FF0000"/>
                </a:solidFill>
              </a:rPr>
              <a:t>Monitor</a:t>
            </a:r>
            <a:r>
              <a:rPr lang="en-US" sz="2800" b="1" i="1">
                <a:solidFill>
                  <a:srgbClr val="FF0000"/>
                </a:solidFill>
              </a:rPr>
              <a:t> – </a:t>
            </a:r>
            <a:r>
              <a:rPr lang="en-US" sz="2800">
                <a:solidFill>
                  <a:srgbClr val="FF0000"/>
                </a:solidFill>
              </a:rPr>
              <a:t>searches for information to become </a:t>
            </a:r>
            <a:endParaRPr/>
          </a:p>
          <a:p>
            <a:r>
              <a:rPr lang="en-US" sz="2800">
                <a:solidFill>
                  <a:srgbClr val="FF0000"/>
                </a:solidFill>
              </a:rPr>
              <a:t>more effective.</a:t>
            </a:r>
            <a:endParaRPr/>
          </a:p>
          <a:p>
            <a:r>
              <a:rPr lang="en-US" sz="2800" b="1" i="1" u="sng">
                <a:solidFill>
                  <a:srgbClr val="FF0000"/>
                </a:solidFill>
              </a:rPr>
              <a:t>Disseminator</a:t>
            </a:r>
            <a:r>
              <a:rPr lang="en-US" sz="2800" b="1" i="1">
                <a:solidFill>
                  <a:srgbClr val="FF0000"/>
                </a:solidFill>
              </a:rPr>
              <a:t> – </a:t>
            </a:r>
            <a:r>
              <a:rPr lang="en-US" sz="2800">
                <a:solidFill>
                  <a:srgbClr val="FF0000"/>
                </a:solidFill>
              </a:rPr>
              <a:t>transmits information to </a:t>
            </a:r>
            <a:endParaRPr/>
          </a:p>
          <a:p>
            <a:r>
              <a:rPr lang="en-US" sz="2800">
                <a:solidFill>
                  <a:srgbClr val="FF0000"/>
                </a:solidFill>
              </a:rPr>
              <a:t>subordinates.</a:t>
            </a:r>
            <a:endParaRPr/>
          </a:p>
          <a:p>
            <a:r>
              <a:rPr lang="en-US" sz="2800" b="1" i="1" u="sng">
                <a:solidFill>
                  <a:srgbClr val="FF0000"/>
                </a:solidFill>
              </a:rPr>
              <a:t>Spokesperson</a:t>
            </a:r>
            <a:r>
              <a:rPr lang="en-US" sz="2800" b="1" i="1">
                <a:solidFill>
                  <a:srgbClr val="FF0000"/>
                </a:solidFill>
              </a:rPr>
              <a:t> –</a:t>
            </a:r>
            <a:r>
              <a:rPr lang="en-US" sz="2800">
                <a:solidFill>
                  <a:srgbClr val="FF0000"/>
                </a:solidFill>
              </a:rPr>
              <a:t> transmits information to people </a:t>
            </a:r>
            <a:endParaRPr/>
          </a:p>
          <a:p>
            <a:r>
              <a:rPr lang="en-US" sz="2800">
                <a:solidFill>
                  <a:srgbClr val="FF0000"/>
                </a:solidFill>
              </a:rPr>
              <a:t>inside &amp; outside the organization or unit.</a:t>
            </a:r>
            <a:endParaRPr/>
          </a:p>
          <a:p>
            <a:pPr>
              <a:lnSpc>
                <a:spcPct val="100000"/>
              </a:lnSpc>
            </a:pPr>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0" presetClass="entr"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edge">
                                      <p:cBhvr additive="repl">
                                        <p:cTn id="7" dur="2000" fill="freeze"/>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fill="hold" nodeType="clickEffect">
                                  <p:stCondLst>
                                    <p:cond delay="0"/>
                                  </p:stCondLst>
                                  <p:childTnLst>
                                    <p:set>
                                      <p:cBhvr>
                                        <p:cTn id="11" dur="1" fill="hold">
                                          <p:stCondLst>
                                            <p:cond delay="0"/>
                                          </p:stCondLst>
                                        </p:cTn>
                                        <p:tgtEl>
                                          <p:spTgt spid="174">
                                            <p:txEl>
                                              <p:pRg st="0" end="46"/>
                                            </p:txEl>
                                          </p:spTgt>
                                        </p:tgtEl>
                                        <p:attrNameLst>
                                          <p:attrName>style.visibility</p:attrName>
                                        </p:attrNameLst>
                                      </p:cBhvr>
                                      <p:to>
                                        <p:strVal val="visible"/>
                                      </p:to>
                                    </p:set>
                                    <p:animEffect transition="in" filter="wedge">
                                      <p:cBhvr additive="repl">
                                        <p:cTn id="12" dur="2000" fill="freeze"/>
                                        <p:tgtEl>
                                          <p:spTgt spid="174">
                                            <p:txEl>
                                              <p:pRg st="0" end="4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fill="hold" nodeType="clickEffect">
                                  <p:stCondLst>
                                    <p:cond delay="0"/>
                                  </p:stCondLst>
                                  <p:childTnLst>
                                    <p:set>
                                      <p:cBhvr>
                                        <p:cTn id="16" dur="1" fill="hold">
                                          <p:stCondLst>
                                            <p:cond delay="0"/>
                                          </p:stCondLst>
                                        </p:cTn>
                                        <p:tgtEl>
                                          <p:spTgt spid="174">
                                            <p:txEl>
                                              <p:pRg st="46" end="62"/>
                                            </p:txEl>
                                          </p:spTgt>
                                        </p:tgtEl>
                                        <p:attrNameLst>
                                          <p:attrName>style.visibility</p:attrName>
                                        </p:attrNameLst>
                                      </p:cBhvr>
                                      <p:to>
                                        <p:strVal val="visible"/>
                                      </p:to>
                                    </p:set>
                                    <p:animEffect transition="in" filter="wedge">
                                      <p:cBhvr additive="repl">
                                        <p:cTn id="17" dur="2000" fill="freeze"/>
                                        <p:tgtEl>
                                          <p:spTgt spid="174">
                                            <p:txEl>
                                              <p:pRg st="46" end="62"/>
                                            </p:txEl>
                                          </p:spTgt>
                                        </p:tgtEl>
                                      </p:cBhvr>
                                    </p:animEffect>
                                  </p:childTnLst>
                                </p:cTn>
                              </p:par>
                              <p:par>
                                <p:cTn id="18" presetID="20" presetClass="entr" fill="hold" nodeType="withEffect">
                                  <p:stCondLst>
                                    <p:cond delay="0"/>
                                  </p:stCondLst>
                                  <p:childTnLst>
                                    <p:set>
                                      <p:cBhvr>
                                        <p:cTn id="19" dur="1" fill="hold">
                                          <p:stCondLst>
                                            <p:cond delay="0"/>
                                          </p:stCondLst>
                                        </p:cTn>
                                        <p:tgtEl>
                                          <p:spTgt spid="174">
                                            <p:txEl>
                                              <p:pRg st="62" end="103"/>
                                            </p:txEl>
                                          </p:spTgt>
                                        </p:tgtEl>
                                        <p:attrNameLst>
                                          <p:attrName>style.visibility</p:attrName>
                                        </p:attrNameLst>
                                      </p:cBhvr>
                                      <p:to>
                                        <p:strVal val="visible"/>
                                      </p:to>
                                    </p:set>
                                    <p:animEffect transition="in" filter="wedge">
                                      <p:cBhvr additive="repl">
                                        <p:cTn id="20" dur="2000" fill="freeze"/>
                                        <p:tgtEl>
                                          <p:spTgt spid="174">
                                            <p:txEl>
                                              <p:pRg st="62" end="103"/>
                                            </p:txEl>
                                          </p:spTgt>
                                        </p:tgtEl>
                                      </p:cBhvr>
                                    </p:animEffect>
                                  </p:childTnLst>
                                </p:cTn>
                              </p:par>
                              <p:par>
                                <p:cTn id="21" presetID="20" presetClass="entr" fill="hold" nodeType="withEffect">
                                  <p:stCondLst>
                                    <p:cond delay="0"/>
                                  </p:stCondLst>
                                  <p:childTnLst>
                                    <p:set>
                                      <p:cBhvr>
                                        <p:cTn id="22" dur="1" fill="hold">
                                          <p:stCondLst>
                                            <p:cond delay="0"/>
                                          </p:stCondLst>
                                        </p:cTn>
                                        <p:tgtEl>
                                          <p:spTgt spid="174">
                                            <p:txEl>
                                              <p:pRg st="103" end="117"/>
                                            </p:txEl>
                                          </p:spTgt>
                                        </p:tgtEl>
                                        <p:attrNameLst>
                                          <p:attrName>style.visibility</p:attrName>
                                        </p:attrNameLst>
                                      </p:cBhvr>
                                      <p:to>
                                        <p:strVal val="visible"/>
                                      </p:to>
                                    </p:set>
                                    <p:animEffect transition="in" filter="wedge">
                                      <p:cBhvr additive="repl">
                                        <p:cTn id="23" dur="2000" fill="freeze"/>
                                        <p:tgtEl>
                                          <p:spTgt spid="174">
                                            <p:txEl>
                                              <p:pRg st="103" end="117"/>
                                            </p:txEl>
                                          </p:spTgt>
                                        </p:tgtEl>
                                      </p:cBhvr>
                                    </p:animEffect>
                                  </p:childTnLst>
                                </p:cTn>
                              </p:par>
                              <p:par>
                                <p:cTn id="24" presetID="20" presetClass="entr" fill="hold" nodeType="withEffect">
                                  <p:stCondLst>
                                    <p:cond delay="0"/>
                                  </p:stCondLst>
                                  <p:childTnLst>
                                    <p:set>
                                      <p:cBhvr>
                                        <p:cTn id="25" dur="1" fill="hold">
                                          <p:stCondLst>
                                            <p:cond delay="0"/>
                                          </p:stCondLst>
                                        </p:cTn>
                                        <p:tgtEl>
                                          <p:spTgt spid="174">
                                            <p:txEl>
                                              <p:pRg st="117" end="165"/>
                                            </p:txEl>
                                          </p:spTgt>
                                        </p:tgtEl>
                                        <p:attrNameLst>
                                          <p:attrName>style.visibility</p:attrName>
                                        </p:attrNameLst>
                                      </p:cBhvr>
                                      <p:to>
                                        <p:strVal val="visible"/>
                                      </p:to>
                                    </p:set>
                                    <p:animEffect transition="in" filter="wedge">
                                      <p:cBhvr additive="repl">
                                        <p:cTn id="26" dur="2000" fill="freeze"/>
                                        <p:tgtEl>
                                          <p:spTgt spid="174">
                                            <p:txEl>
                                              <p:pRg st="117" end="165"/>
                                            </p:txEl>
                                          </p:spTgt>
                                        </p:tgtEl>
                                      </p:cBhvr>
                                    </p:animEffect>
                                  </p:childTnLst>
                                </p:cTn>
                              </p:par>
                              <p:par>
                                <p:cTn id="27" presetID="20" presetClass="entr" fill="hold" nodeType="withEffect">
                                  <p:stCondLst>
                                    <p:cond delay="0"/>
                                  </p:stCondLst>
                                  <p:childTnLst>
                                    <p:set>
                                      <p:cBhvr>
                                        <p:cTn id="28" dur="1" fill="hold">
                                          <p:stCondLst>
                                            <p:cond delay="0"/>
                                          </p:stCondLst>
                                        </p:cTn>
                                        <p:tgtEl>
                                          <p:spTgt spid="174">
                                            <p:txEl>
                                              <p:pRg st="165" end="208"/>
                                            </p:txEl>
                                          </p:spTgt>
                                        </p:tgtEl>
                                        <p:attrNameLst>
                                          <p:attrName>style.visibility</p:attrName>
                                        </p:attrNameLst>
                                      </p:cBhvr>
                                      <p:to>
                                        <p:strVal val="visible"/>
                                      </p:to>
                                    </p:set>
                                    <p:animEffect transition="in" filter="wedge">
                                      <p:cBhvr additive="repl">
                                        <p:cTn id="29" dur="2000" fill="freeze"/>
                                        <p:tgtEl>
                                          <p:spTgt spid="174">
                                            <p:txEl>
                                              <p:pRg st="165" end="2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685800" y="285840"/>
            <a:ext cx="7772040" cy="785520"/>
          </a:xfrm>
          <a:prstGeom prst="rect">
            <a:avLst/>
          </a:prstGeom>
        </p:spPr>
        <p:txBody>
          <a:bodyPr anchor="ctr"/>
          <a:p>
            <a:pPr algn="ctr">
              <a:lnSpc>
                <a:spcPct val="100000"/>
              </a:lnSpc>
            </a:pPr>
            <a:r>
              <a:rPr b="1" lang="en-US" sz="4400">
                <a:solidFill>
                  <a:srgbClr val="ff0000"/>
                </a:solidFill>
                <a:latin typeface="Calibri"/>
              </a:rPr>
              <a:t>K I A D B</a:t>
            </a:r>
            <a:endParaRPr/>
          </a:p>
        </p:txBody>
      </p:sp>
      <p:sp>
        <p:nvSpPr>
          <p:cNvPr id="100" name="TextShape 2"/>
          <p:cNvSpPr txBox="1"/>
          <p:nvPr/>
        </p:nvSpPr>
        <p:spPr>
          <a:xfrm>
            <a:off x="214200" y="857160"/>
            <a:ext cx="8715240" cy="5714640"/>
          </a:xfrm>
          <a:prstGeom prst="rect">
            <a:avLst/>
          </a:prstGeom>
        </p:spPr>
        <p:txBody>
          <a:bodyPr/>
          <a:p>
            <a:pPr algn="just">
              <a:lnSpc>
                <a:spcPct val="100000"/>
              </a:lnSpc>
            </a:pPr>
            <a:r>
              <a:rPr b="1" lang="en-IN" sz="3200">
                <a:solidFill>
                  <a:srgbClr val="7030a0"/>
                </a:solidFill>
                <a:latin typeface="Calibri"/>
              </a:rPr>
              <a:t>Meaning:</a:t>
            </a:r>
            <a:r>
              <a:rPr b="1" i="1" lang="en-IN" sz="2000">
                <a:solidFill>
                  <a:srgbClr val="00b050"/>
                </a:solidFill>
                <a:latin typeface="Andalus"/>
              </a:rPr>
              <a:t> KARANATAKA INDUSTRIAL AREA DEVELOPMENT BOARD.</a:t>
            </a:r>
            <a:r>
              <a:rPr lang="en-IN" sz="3200">
                <a:solidFill>
                  <a:srgbClr val="000000"/>
                </a:solidFill>
                <a:latin typeface="Calibri"/>
              </a:rPr>
              <a:t> </a:t>
            </a:r>
            <a:endParaRPr/>
          </a:p>
          <a:p>
            <a:pPr algn="just">
              <a:lnSpc>
                <a:spcPct val="100000"/>
              </a:lnSpc>
            </a:pPr>
            <a:r>
              <a:rPr lang="en-IN" sz="2800">
                <a:solidFill>
                  <a:srgbClr val="000000"/>
                </a:solidFill>
                <a:latin typeface="Calibri"/>
              </a:rPr>
              <a:t>	</a:t>
            </a:r>
            <a:r>
              <a:rPr lang="en-IN" sz="2800">
                <a:solidFill>
                  <a:srgbClr val="000000"/>
                </a:solidFill>
                <a:latin typeface="Calibri"/>
              </a:rPr>
              <a:t>- It is established in 1966 by govt of Karnataka.</a:t>
            </a:r>
            <a:endParaRPr/>
          </a:p>
          <a:p>
            <a:pPr algn="just">
              <a:lnSpc>
                <a:spcPct val="100000"/>
              </a:lnSpc>
            </a:pPr>
            <a:endParaRPr/>
          </a:p>
          <a:p>
            <a:pPr algn="just">
              <a:lnSpc>
                <a:spcPct val="100000"/>
              </a:lnSpc>
            </a:pPr>
            <a:r>
              <a:rPr b="1" lang="en-IN" sz="3200">
                <a:solidFill>
                  <a:srgbClr val="7030a0"/>
                </a:solidFill>
                <a:latin typeface="Calibri"/>
              </a:rPr>
              <a:t>Objectives:</a:t>
            </a:r>
            <a:endParaRPr/>
          </a:p>
          <a:p>
            <a:pPr algn="just">
              <a:lnSpc>
                <a:spcPct val="100000"/>
              </a:lnSpc>
            </a:pPr>
            <a:r>
              <a:rPr lang="en-IN" sz="3200">
                <a:solidFill>
                  <a:srgbClr val="0070c0"/>
                </a:solidFill>
                <a:latin typeface="Calibri"/>
              </a:rPr>
              <a:t>-To establish industrial areas and to promote rapid and orderly establishment of industries in the state of karnataka. </a:t>
            </a:r>
            <a:endParaRPr/>
          </a:p>
          <a:p>
            <a:pPr algn="just">
              <a:lnSpc>
                <a:spcPct val="100000"/>
              </a:lnSpc>
              <a:buFont typeface="Arial"/>
              <a:buChar char="-"/>
            </a:pPr>
            <a:r>
              <a:rPr lang="en-IN" sz="3200">
                <a:solidFill>
                  <a:srgbClr val="000000"/>
                </a:solidFill>
                <a:latin typeface="Calibri"/>
              </a:rPr>
              <a:t> </a:t>
            </a:r>
            <a:r>
              <a:rPr lang="en-IN" sz="3200">
                <a:solidFill>
                  <a:srgbClr val="000000"/>
                </a:solidFill>
                <a:latin typeface="Calibri"/>
              </a:rPr>
              <a:t>To provide infrastructural facilities  to SSIs.</a:t>
            </a:r>
            <a:endParaRPr/>
          </a:p>
          <a:p>
            <a:pPr algn="just">
              <a:lnSpc>
                <a:spcPct val="100000"/>
              </a:lnSpc>
              <a:buFont typeface="Arial"/>
              <a:buChar char="-"/>
            </a:pPr>
            <a:r>
              <a:rPr lang="en-IN" sz="3200">
                <a:solidFill>
                  <a:srgbClr val="002060"/>
                </a:solidFill>
                <a:latin typeface="Calibri"/>
              </a:rPr>
              <a:t> </a:t>
            </a:r>
            <a:r>
              <a:rPr lang="en-IN" sz="3200">
                <a:solidFill>
                  <a:srgbClr val="002060"/>
                </a:solidFill>
                <a:latin typeface="Calibri"/>
              </a:rPr>
              <a:t>To assist in implementation of govt. policies.</a:t>
            </a:r>
            <a:endParaRPr/>
          </a:p>
          <a:p>
            <a:pPr algn="just">
              <a:lnSpc>
                <a:spcPct val="100000"/>
              </a:lnSpc>
              <a:buFont typeface="Arial"/>
              <a:buChar char="-"/>
            </a:pPr>
            <a:r>
              <a:rPr lang="en-IN" sz="3200">
                <a:solidFill>
                  <a:srgbClr val="000000"/>
                </a:solidFill>
                <a:latin typeface="Calibri"/>
              </a:rPr>
              <a:t> </a:t>
            </a:r>
            <a:r>
              <a:rPr lang="en-IN" sz="3200">
                <a:solidFill>
                  <a:srgbClr val="000000"/>
                </a:solidFill>
                <a:latin typeface="Calibri"/>
              </a:rPr>
              <a:t>To function on ‘no profit-no loss’ basis.</a:t>
            </a:r>
            <a:endParaRPr/>
          </a:p>
        </p:txBody>
      </p:sp>
    </p:spTree>
  </p:cSld>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714240" y="214200"/>
            <a:ext cx="7772040" cy="571320"/>
          </a:xfrm>
          <a:prstGeom prst="rect">
            <a:avLst/>
          </a:prstGeom>
        </p:spPr>
        <p:txBody>
          <a:bodyPr anchor="ctr"/>
          <a:p>
            <a:pPr algn="ctr">
              <a:lnSpc>
                <a:spcPct val="100000"/>
              </a:lnSpc>
            </a:pPr>
            <a:r>
              <a:rPr b="1" lang="en-US" sz="4400">
                <a:solidFill>
                  <a:srgbClr val="ff0000"/>
                </a:solidFill>
                <a:latin typeface="Calibri"/>
              </a:rPr>
              <a:t>FUNCTIONS</a:t>
            </a:r>
            <a:endParaRPr/>
          </a:p>
        </p:txBody>
      </p:sp>
      <p:sp>
        <p:nvSpPr>
          <p:cNvPr id="102" name="TextShape 2"/>
          <p:cNvSpPr txBox="1"/>
          <p:nvPr/>
        </p:nvSpPr>
        <p:spPr>
          <a:xfrm>
            <a:off x="214200" y="857160"/>
            <a:ext cx="8715240" cy="5714640"/>
          </a:xfrm>
          <a:prstGeom prst="rect">
            <a:avLst/>
          </a:prstGeom>
        </p:spPr>
        <p:txBody>
          <a:bodyPr/>
          <a:p>
            <a:pPr algn="just">
              <a:lnSpc>
                <a:spcPct val="100000"/>
              </a:lnSpc>
              <a:buFont typeface="Arial"/>
              <a:buChar char="-"/>
            </a:pPr>
            <a:r>
              <a:rPr lang="en-IN" sz="3200">
                <a:solidFill>
                  <a:srgbClr val="7030a0"/>
                </a:solidFill>
                <a:latin typeface="Calibri"/>
              </a:rPr>
              <a:t>To acquire land for industrial activities at notified/identified locations. With all infrastructural facilities like road , man power , water supply.</a:t>
            </a:r>
            <a:endParaRPr/>
          </a:p>
          <a:p>
            <a:pPr algn="just">
              <a:lnSpc>
                <a:spcPct val="100000"/>
              </a:lnSpc>
              <a:buFont typeface="Arial"/>
              <a:buChar char="-"/>
            </a:pPr>
            <a:r>
              <a:rPr lang="en-IN" sz="3200">
                <a:solidFill>
                  <a:srgbClr val="000000"/>
                </a:solidFill>
                <a:latin typeface="Calibri"/>
              </a:rPr>
              <a:t> </a:t>
            </a:r>
            <a:r>
              <a:rPr lang="en-IN" sz="3200">
                <a:solidFill>
                  <a:srgbClr val="000000"/>
                </a:solidFill>
                <a:latin typeface="Calibri"/>
              </a:rPr>
              <a:t>To quire land in-favor of single unit.</a:t>
            </a:r>
            <a:endParaRPr/>
          </a:p>
          <a:p>
            <a:pPr algn="just">
              <a:lnSpc>
                <a:spcPct val="100000"/>
              </a:lnSpc>
              <a:buFont typeface="Arial"/>
              <a:buChar char="-"/>
            </a:pPr>
            <a:r>
              <a:rPr lang="en-IN" sz="3200">
                <a:solidFill>
                  <a:srgbClr val="002060"/>
                </a:solidFill>
                <a:latin typeface="Calibri"/>
              </a:rPr>
              <a:t>To provide infrastructure facilities to single unit complexes industrial area.</a:t>
            </a:r>
            <a:endParaRPr/>
          </a:p>
          <a:p>
            <a:pPr algn="just">
              <a:lnSpc>
                <a:spcPct val="100000"/>
              </a:lnSpc>
              <a:buFont typeface="Arial"/>
              <a:buChar char="-"/>
            </a:pPr>
            <a:r>
              <a:rPr lang="en-IN" sz="3200">
                <a:solidFill>
                  <a:srgbClr val="000000"/>
                </a:solidFill>
                <a:latin typeface="Calibri"/>
              </a:rPr>
              <a:t> </a:t>
            </a:r>
            <a:r>
              <a:rPr lang="en-IN" sz="3200">
                <a:solidFill>
                  <a:srgbClr val="000000"/>
                </a:solidFill>
                <a:latin typeface="Calibri"/>
              </a:rPr>
              <a:t>To maintain infrastructure facilities.</a:t>
            </a:r>
            <a:endParaRPr/>
          </a:p>
          <a:p>
            <a:pPr>
              <a:lnSpc>
                <a:spcPct val="100000"/>
              </a:lnSpc>
            </a:pPr>
            <a:endParaRPr/>
          </a:p>
        </p:txBody>
      </p:sp>
    </p:spTree>
  </p:cSld>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457200" y="274680"/>
            <a:ext cx="8229240" cy="439200"/>
          </a:xfrm>
          <a:prstGeom prst="rect">
            <a:avLst/>
          </a:prstGeom>
        </p:spPr>
        <p:txBody>
          <a:bodyPr anchor="ctr"/>
          <a:p>
            <a:pPr algn="ctr">
              <a:lnSpc>
                <a:spcPct val="100000"/>
              </a:lnSpc>
            </a:pPr>
            <a:r>
              <a:rPr b="1" lang="en-US" sz="4400">
                <a:solidFill>
                  <a:srgbClr val="ff0000"/>
                </a:solidFill>
                <a:latin typeface="Calibri"/>
              </a:rPr>
              <a:t>K S S I D C</a:t>
            </a:r>
            <a:endParaRPr/>
          </a:p>
        </p:txBody>
      </p:sp>
      <p:sp>
        <p:nvSpPr>
          <p:cNvPr id="104" name="TextShape 2"/>
          <p:cNvSpPr txBox="1"/>
          <p:nvPr/>
        </p:nvSpPr>
        <p:spPr>
          <a:xfrm>
            <a:off x="357120" y="857160"/>
            <a:ext cx="8329320" cy="5786280"/>
          </a:xfrm>
          <a:prstGeom prst="rect">
            <a:avLst/>
          </a:prstGeom>
        </p:spPr>
        <p:txBody>
          <a:bodyPr/>
          <a:p>
            <a:pPr algn="just">
              <a:lnSpc>
                <a:spcPct val="100000"/>
              </a:lnSpc>
            </a:pPr>
            <a:r>
              <a:rPr b="1" lang="en-US" sz="3200">
                <a:solidFill>
                  <a:srgbClr val="ff0000"/>
                </a:solidFill>
                <a:latin typeface="Calibri"/>
              </a:rPr>
              <a:t>Meaning :</a:t>
            </a:r>
            <a:r>
              <a:rPr lang="en-US" sz="3200">
                <a:solidFill>
                  <a:srgbClr val="000000"/>
                </a:solidFill>
                <a:latin typeface="Calibri"/>
              </a:rPr>
              <a:t> </a:t>
            </a:r>
            <a:r>
              <a:rPr b="1" i="1" lang="en-US" sz="2400">
                <a:solidFill>
                  <a:srgbClr val="00b050"/>
                </a:solidFill>
                <a:latin typeface="Andalus"/>
              </a:rPr>
              <a:t>karnataka state small industries development corporation Ltd.</a:t>
            </a:r>
            <a:endParaRPr/>
          </a:p>
          <a:p>
            <a:pPr algn="just">
              <a:lnSpc>
                <a:spcPct val="100000"/>
              </a:lnSpc>
            </a:pP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It is established in the year 1960 by govt. of Karnataka.</a:t>
            </a:r>
            <a:endParaRPr/>
          </a:p>
          <a:p>
            <a:pPr algn="just">
              <a:lnSpc>
                <a:spcPct val="100000"/>
              </a:lnSpc>
            </a:pPr>
            <a:r>
              <a:rPr b="1" lang="en-US" sz="3200">
                <a:solidFill>
                  <a:srgbClr val="ff0000"/>
                </a:solidFill>
                <a:latin typeface="Calibri"/>
              </a:rPr>
              <a:t> </a:t>
            </a:r>
            <a:r>
              <a:rPr b="1" lang="en-US" sz="3200">
                <a:solidFill>
                  <a:srgbClr val="ff0000"/>
                </a:solidFill>
                <a:latin typeface="Calibri"/>
              </a:rPr>
              <a:t>Nature Of Support :</a:t>
            </a:r>
            <a:r>
              <a:rPr lang="en-US" sz="3200">
                <a:solidFill>
                  <a:srgbClr val="000000"/>
                </a:solidFill>
                <a:latin typeface="Calibri"/>
              </a:rPr>
              <a:t> </a:t>
            </a:r>
            <a:endParaRPr/>
          </a:p>
          <a:p>
            <a:pPr algn="just">
              <a:lnSpc>
                <a:spcPct val="100000"/>
              </a:lnSpc>
            </a:pP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infrastructure and industrial inputs.</a:t>
            </a:r>
            <a:endParaRPr/>
          </a:p>
          <a:p>
            <a:pPr algn="just">
              <a:lnSpc>
                <a:spcPct val="100000"/>
              </a:lnSpc>
            </a:pPr>
            <a:r>
              <a:rPr b="1" lang="en-US" sz="3200">
                <a:solidFill>
                  <a:srgbClr val="ff0000"/>
                </a:solidFill>
                <a:latin typeface="Calibri"/>
              </a:rPr>
              <a:t>Objectives :</a:t>
            </a:r>
            <a:r>
              <a:rPr lang="en-US" sz="3200">
                <a:solidFill>
                  <a:srgbClr val="ff0000"/>
                </a:solidFill>
                <a:latin typeface="Calibri"/>
              </a:rPr>
              <a:t> </a:t>
            </a:r>
            <a:endParaRPr/>
          </a:p>
          <a:p>
            <a:pPr algn="just">
              <a:lnSpc>
                <a:spcPct val="100000"/>
              </a:lnSpc>
            </a:pPr>
            <a:r>
              <a:rPr lang="en-US" sz="3200">
                <a:solidFill>
                  <a:srgbClr val="ff0000"/>
                </a:solidFill>
                <a:latin typeface="Calibri"/>
              </a:rPr>
              <a:t>-</a:t>
            </a:r>
            <a:r>
              <a:rPr lang="en-US" sz="3200">
                <a:solidFill>
                  <a:srgbClr val="ff0000"/>
                </a:solidFill>
                <a:latin typeface="Calibri"/>
              </a:rPr>
              <a:t>	</a:t>
            </a:r>
            <a:r>
              <a:rPr lang="en-US" sz="3200">
                <a:solidFill>
                  <a:srgbClr val="000000"/>
                </a:solidFill>
                <a:latin typeface="Calibri"/>
              </a:rPr>
              <a:t>To assist SSIs in the procurement of raw materials.</a:t>
            </a:r>
            <a:endParaRPr/>
          </a:p>
          <a:p>
            <a:pPr algn="just">
              <a:lnSpc>
                <a:spcPct val="100000"/>
              </a:lnSpc>
            </a:pP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To take up any activity aimed at rapid development of small scale industries.</a:t>
            </a:r>
            <a:endParaRPr/>
          </a:p>
        </p:txBody>
      </p:sp>
    </p:spTree>
  </p:cSld>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685800" y="214200"/>
            <a:ext cx="7772040" cy="642600"/>
          </a:xfrm>
          <a:prstGeom prst="rect">
            <a:avLst/>
          </a:prstGeom>
        </p:spPr>
        <p:txBody>
          <a:bodyPr anchor="ctr"/>
          <a:p>
            <a:pPr algn="ctr">
              <a:lnSpc>
                <a:spcPct val="100000"/>
              </a:lnSpc>
            </a:pPr>
            <a:r>
              <a:rPr b="1" lang="en-US" sz="4400">
                <a:solidFill>
                  <a:srgbClr val="ff0000"/>
                </a:solidFill>
                <a:latin typeface="Calibri"/>
              </a:rPr>
              <a:t>FUNCTIONS</a:t>
            </a:r>
            <a:endParaRPr/>
          </a:p>
        </p:txBody>
      </p:sp>
      <p:sp>
        <p:nvSpPr>
          <p:cNvPr id="106" name="TextShape 2"/>
          <p:cNvSpPr txBox="1"/>
          <p:nvPr/>
        </p:nvSpPr>
        <p:spPr>
          <a:xfrm>
            <a:off x="285840" y="1000080"/>
            <a:ext cx="8500680" cy="5643360"/>
          </a:xfrm>
          <a:prstGeom prst="rect">
            <a:avLst/>
          </a:prstGeom>
        </p:spPr>
        <p:txBody>
          <a:bodyPr/>
          <a:p>
            <a:pPr algn="just">
              <a:lnSpc>
                <a:spcPct val="100000"/>
              </a:lnSpc>
              <a:buFont typeface="Arial"/>
              <a:buChar char="-"/>
            </a:pPr>
            <a:r>
              <a:rPr lang="en-IN" sz="3200">
                <a:solidFill>
                  <a:srgbClr val="002060"/>
                </a:solidFill>
                <a:latin typeface="Calibri"/>
              </a:rPr>
              <a:t> </a:t>
            </a:r>
            <a:r>
              <a:rPr lang="en-IN" sz="3200">
                <a:solidFill>
                  <a:srgbClr val="002060"/>
                </a:solidFill>
                <a:latin typeface="Calibri"/>
              </a:rPr>
              <a:t>To establish and manage industrial estates.</a:t>
            </a:r>
            <a:endParaRPr/>
          </a:p>
          <a:p>
            <a:pPr algn="just">
              <a:lnSpc>
                <a:spcPct val="100000"/>
              </a:lnSpc>
              <a:buFont typeface="Arial"/>
              <a:buChar char="-"/>
            </a:pPr>
            <a:r>
              <a:rPr lang="en-IN" sz="3200">
                <a:solidFill>
                  <a:srgbClr val="000000"/>
                </a:solidFill>
                <a:latin typeface="Calibri"/>
              </a:rPr>
              <a:t> </a:t>
            </a:r>
            <a:r>
              <a:rPr lang="en-IN" sz="3200">
                <a:solidFill>
                  <a:srgbClr val="000000"/>
                </a:solidFill>
                <a:latin typeface="Calibri"/>
              </a:rPr>
              <a:t>To procure and distribute scare and rare raw materials to various SSIs. </a:t>
            </a:r>
            <a:endParaRPr/>
          </a:p>
          <a:p>
            <a:pPr algn="just">
              <a:lnSpc>
                <a:spcPct val="100000"/>
              </a:lnSpc>
              <a:buFont typeface="Arial"/>
              <a:buChar char="-"/>
            </a:pPr>
            <a:r>
              <a:rPr lang="en-IN" sz="3200">
                <a:solidFill>
                  <a:srgbClr val="7030a0"/>
                </a:solidFill>
                <a:latin typeface="Calibri"/>
              </a:rPr>
              <a:t> </a:t>
            </a:r>
            <a:r>
              <a:rPr lang="en-IN" sz="3200">
                <a:solidFill>
                  <a:srgbClr val="7030a0"/>
                </a:solidFill>
                <a:latin typeface="Calibri"/>
              </a:rPr>
              <a:t>To provide assistance towards marketing of products form various SSIs. </a:t>
            </a:r>
            <a:endParaRPr/>
          </a:p>
          <a:p>
            <a:pPr algn="just">
              <a:lnSpc>
                <a:spcPct val="100000"/>
              </a:lnSpc>
              <a:buFont typeface="Arial"/>
              <a:buChar char="-"/>
            </a:pPr>
            <a:r>
              <a:rPr lang="en-IN" sz="3200">
                <a:solidFill>
                  <a:srgbClr val="984807"/>
                </a:solidFill>
                <a:latin typeface="Calibri"/>
              </a:rPr>
              <a:t> </a:t>
            </a:r>
            <a:r>
              <a:rPr lang="en-IN" sz="3200">
                <a:solidFill>
                  <a:srgbClr val="984807"/>
                </a:solidFill>
                <a:latin typeface="Calibri"/>
              </a:rPr>
              <a:t>To organize national and international level exhibition and to facilitate exchange of information .</a:t>
            </a:r>
            <a:endParaRPr/>
          </a:p>
          <a:p>
            <a:pPr algn="just">
              <a:lnSpc>
                <a:spcPct val="100000"/>
              </a:lnSpc>
              <a:buFont typeface="Arial"/>
              <a:buChar char="-"/>
            </a:pPr>
            <a:r>
              <a:rPr lang="en-IN" sz="3200">
                <a:solidFill>
                  <a:srgbClr val="000000"/>
                </a:solidFill>
                <a:latin typeface="Calibri"/>
              </a:rPr>
              <a:t> </a:t>
            </a:r>
            <a:r>
              <a:rPr lang="en-IN" sz="3200">
                <a:solidFill>
                  <a:srgbClr val="000000"/>
                </a:solidFill>
                <a:latin typeface="Calibri"/>
              </a:rPr>
              <a:t>To supply machinery under hire –purchase scheme.</a:t>
            </a:r>
            <a:endParaRPr/>
          </a:p>
          <a:p>
            <a:pPr>
              <a:lnSpc>
                <a:spcPct val="100000"/>
              </a:lnSpc>
            </a:pPr>
            <a:endParaRPr/>
          </a:p>
        </p:txBody>
      </p:sp>
    </p:spTree>
  </p:cSld>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 name="TextShape 1"/>
          <p:cNvSpPr txBox="1"/>
          <p:nvPr/>
        </p:nvSpPr>
        <p:spPr>
          <a:xfrm>
            <a:off x="214200" y="285840"/>
            <a:ext cx="8715240" cy="5839920"/>
          </a:xfrm>
          <a:prstGeom prst="rect">
            <a:avLst/>
          </a:prstGeom>
        </p:spPr>
        <p:txBody>
          <a:bodyPr/>
          <a:p>
            <a:pPr algn="just">
              <a:lnSpc>
                <a:spcPct val="100000"/>
              </a:lnSpc>
              <a:buFont typeface="Arial"/>
              <a:buChar char="-"/>
            </a:pPr>
            <a:r>
              <a:rPr lang="en-US" sz="3200">
                <a:solidFill>
                  <a:srgbClr val="984807"/>
                </a:solidFill>
                <a:latin typeface="Calibri"/>
              </a:rPr>
              <a:t>To provide guidance to SSI entrepreneurs.</a:t>
            </a:r>
            <a:endParaRPr/>
          </a:p>
          <a:p>
            <a:pPr algn="just">
              <a:lnSpc>
                <a:spcPct val="100000"/>
              </a:lnSpc>
              <a:buFont typeface="Arial"/>
              <a:buChar char="-"/>
            </a:pPr>
            <a:r>
              <a:rPr lang="en-US" sz="3200">
                <a:solidFill>
                  <a:srgbClr val="7030a0"/>
                </a:solidFill>
                <a:latin typeface="Calibri"/>
              </a:rPr>
              <a:t>To provide technical library facilities to help entrepreneurs in their work.</a:t>
            </a:r>
            <a:r>
              <a:rPr lang="en-US" sz="3200">
                <a:solidFill>
                  <a:srgbClr val="000000"/>
                </a:solidFill>
                <a:latin typeface="Calibri"/>
              </a:rPr>
              <a:t> </a:t>
            </a:r>
            <a:endParaRPr/>
          </a:p>
          <a:p>
            <a:pPr algn="just">
              <a:lnSpc>
                <a:spcPct val="100000"/>
              </a:lnSpc>
              <a:buFont typeface="Arial"/>
              <a:buChar char="-"/>
            </a:pPr>
            <a:r>
              <a:rPr lang="en-US" sz="3200">
                <a:solidFill>
                  <a:srgbClr val="0070c0"/>
                </a:solidFill>
                <a:latin typeface="Calibri"/>
              </a:rPr>
              <a:t>To provide laboratory facilities in coordination with ISI( Indian Standard Institute).</a:t>
            </a:r>
            <a:r>
              <a:rPr lang="en-US" sz="3200">
                <a:solidFill>
                  <a:srgbClr val="000000"/>
                </a:solidFill>
                <a:latin typeface="Calibri"/>
              </a:rPr>
              <a:t> </a:t>
            </a:r>
            <a:endParaRPr/>
          </a:p>
          <a:p>
            <a:pPr>
              <a:lnSpc>
                <a:spcPct val="100000"/>
              </a:lnSpc>
            </a:pPr>
            <a:endParaRPr/>
          </a:p>
        </p:txBody>
      </p:sp>
    </p:spTree>
  </p:cSld>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457200" y="274680"/>
            <a:ext cx="8229240" cy="582120"/>
          </a:xfrm>
          <a:prstGeom prst="rect">
            <a:avLst/>
          </a:prstGeom>
        </p:spPr>
        <p:txBody>
          <a:bodyPr anchor="ctr"/>
          <a:p>
            <a:pPr algn="ctr">
              <a:lnSpc>
                <a:spcPct val="100000"/>
              </a:lnSpc>
            </a:pPr>
            <a:r>
              <a:rPr b="1" lang="en-US" sz="4400">
                <a:solidFill>
                  <a:srgbClr val="ff0000"/>
                </a:solidFill>
                <a:latin typeface="Calibri"/>
              </a:rPr>
              <a:t>K S I M C</a:t>
            </a:r>
            <a:endParaRPr/>
          </a:p>
        </p:txBody>
      </p:sp>
      <p:sp>
        <p:nvSpPr>
          <p:cNvPr id="109" name="TextShape 2"/>
          <p:cNvSpPr txBox="1"/>
          <p:nvPr/>
        </p:nvSpPr>
        <p:spPr>
          <a:xfrm>
            <a:off x="214200" y="928800"/>
            <a:ext cx="8472240" cy="5196960"/>
          </a:xfrm>
          <a:prstGeom prst="rect">
            <a:avLst/>
          </a:prstGeom>
        </p:spPr>
        <p:txBody>
          <a:bodyPr/>
          <a:p>
            <a:pPr algn="just">
              <a:lnSpc>
                <a:spcPct val="100000"/>
              </a:lnSpc>
            </a:pPr>
            <a:r>
              <a:rPr b="1" lang="en-US" sz="3200">
                <a:solidFill>
                  <a:srgbClr val="ff0000"/>
                </a:solidFill>
                <a:latin typeface="Calibri"/>
              </a:rPr>
              <a:t>Meaning :</a:t>
            </a:r>
            <a:r>
              <a:rPr lang="en-US" sz="3200">
                <a:solidFill>
                  <a:srgbClr val="000000"/>
                </a:solidFill>
                <a:latin typeface="Calibri"/>
              </a:rPr>
              <a:t> </a:t>
            </a:r>
            <a:r>
              <a:rPr b="1" i="1" lang="en-US" sz="2000">
                <a:solidFill>
                  <a:srgbClr val="00b050"/>
                </a:solidFill>
                <a:latin typeface="Andalus"/>
              </a:rPr>
              <a:t>KARNATAKA SMALL INDUSTRIES MARKETING CORPORATION. </a:t>
            </a:r>
            <a:endParaRPr/>
          </a:p>
          <a:p>
            <a:pPr algn="just">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It is established in the year 2001. </a:t>
            </a:r>
            <a:endParaRPr/>
          </a:p>
          <a:p>
            <a:pPr algn="just">
              <a:lnSpc>
                <a:spcPct val="100000"/>
              </a:lnSpc>
            </a:pPr>
            <a:endParaRPr/>
          </a:p>
          <a:p>
            <a:pPr algn="just">
              <a:lnSpc>
                <a:spcPct val="100000"/>
              </a:lnSpc>
            </a:pPr>
            <a:r>
              <a:rPr b="1" lang="en-US" sz="3200">
                <a:solidFill>
                  <a:srgbClr val="ff0000"/>
                </a:solidFill>
                <a:latin typeface="Calibri"/>
              </a:rPr>
              <a:t>Objectives:</a:t>
            </a:r>
            <a:r>
              <a:rPr lang="en-US" sz="3200">
                <a:solidFill>
                  <a:srgbClr val="000000"/>
                </a:solidFill>
                <a:latin typeface="Calibri"/>
              </a:rPr>
              <a:t> </a:t>
            </a:r>
            <a:endParaRPr/>
          </a:p>
          <a:p>
            <a:pPr algn="just">
              <a:lnSpc>
                <a:spcPct val="100000"/>
              </a:lnSpc>
            </a:pPr>
            <a:r>
              <a:rPr lang="en-US" sz="3200">
                <a:solidFill>
                  <a:srgbClr val="000000"/>
                </a:solidFill>
                <a:latin typeface="Calibri"/>
              </a:rPr>
              <a:t>	</a:t>
            </a:r>
            <a:r>
              <a:rPr lang="en-US" sz="3200">
                <a:solidFill>
                  <a:srgbClr val="000000"/>
                </a:solidFill>
                <a:latin typeface="Calibri"/>
              </a:rPr>
              <a:t>-To extend marketing support and assistance </a:t>
            </a:r>
            <a:endParaRPr/>
          </a:p>
          <a:p>
            <a:pPr algn="just">
              <a:lnSpc>
                <a:spcPct val="100000"/>
              </a:lnSpc>
            </a:pPr>
            <a:r>
              <a:rPr lang="en-US" sz="3200">
                <a:solidFill>
                  <a:srgbClr val="000000"/>
                </a:solidFill>
                <a:latin typeface="Calibri"/>
              </a:rPr>
              <a:t>	</a:t>
            </a:r>
            <a:r>
              <a:rPr lang="en-US" sz="3200">
                <a:solidFill>
                  <a:srgbClr val="000000"/>
                </a:solidFill>
                <a:latin typeface="Calibri"/>
              </a:rPr>
              <a:t>-To procure govt. needs from SSI’s </a:t>
            </a:r>
            <a:r>
              <a:rPr lang="en-US" sz="3200">
                <a:solidFill>
                  <a:srgbClr val="000000"/>
                </a:solidFill>
                <a:latin typeface="Calibri"/>
              </a:rPr>
              <a:t>	</a:t>
            </a:r>
            <a:r>
              <a:rPr lang="en-US" sz="3200">
                <a:solidFill>
                  <a:srgbClr val="000000"/>
                </a:solidFill>
                <a:latin typeface="Calibri"/>
              </a:rPr>
              <a:t>thoroughly purchase and price preference.</a:t>
            </a:r>
            <a:endParaRPr/>
          </a:p>
          <a:p>
            <a:pPr>
              <a:lnSpc>
                <a:spcPct val="100000"/>
              </a:lnSpc>
            </a:pPr>
            <a:endParaRPr/>
          </a:p>
        </p:txBody>
      </p:sp>
    </p:spTree>
  </p:cSld>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685800" y="214200"/>
            <a:ext cx="7772040" cy="856800"/>
          </a:xfrm>
          <a:prstGeom prst="rect">
            <a:avLst/>
          </a:prstGeom>
        </p:spPr>
        <p:txBody>
          <a:bodyPr anchor="ctr"/>
          <a:p>
            <a:pPr algn="ctr">
              <a:lnSpc>
                <a:spcPct val="100000"/>
              </a:lnSpc>
            </a:pPr>
            <a:r>
              <a:rPr b="1" lang="en-US" sz="4400">
                <a:solidFill>
                  <a:srgbClr val="ff0000"/>
                </a:solidFill>
                <a:latin typeface="Calibri"/>
              </a:rPr>
              <a:t>FUNCTIONS</a:t>
            </a:r>
            <a:r>
              <a:rPr lang="en-US" sz="4400">
                <a:solidFill>
                  <a:srgbClr val="000000"/>
                </a:solidFill>
                <a:latin typeface="Calibri"/>
              </a:rPr>
              <a:t>
</a:t>
            </a:r>
            <a:endParaRPr/>
          </a:p>
        </p:txBody>
      </p:sp>
      <p:sp>
        <p:nvSpPr>
          <p:cNvPr id="111" name="TextShape 2"/>
          <p:cNvSpPr txBox="1"/>
          <p:nvPr/>
        </p:nvSpPr>
        <p:spPr>
          <a:xfrm>
            <a:off x="285840" y="785880"/>
            <a:ext cx="8857800" cy="5643360"/>
          </a:xfrm>
          <a:prstGeom prst="rect">
            <a:avLst/>
          </a:prstGeom>
        </p:spPr>
        <p:txBody>
          <a:bodyPr/>
          <a:p>
            <a:pPr>
              <a:lnSpc>
                <a:spcPct val="100000"/>
              </a:lnSpc>
            </a:pPr>
            <a:r>
              <a:rPr lang="en-IN" sz="3200">
                <a:solidFill>
                  <a:srgbClr val="000000"/>
                </a:solidFill>
                <a:latin typeface="Calibri"/>
              </a:rPr>
              <a:t>	</a:t>
            </a:r>
            <a:r>
              <a:rPr lang="en-IN" sz="3200">
                <a:solidFill>
                  <a:srgbClr val="000000"/>
                </a:solidFill>
                <a:latin typeface="Calibri"/>
              </a:rPr>
              <a:t>-</a:t>
            </a:r>
            <a:r>
              <a:rPr lang="en-IN" sz="3200">
                <a:solidFill>
                  <a:srgbClr val="000000"/>
                </a:solidFill>
                <a:latin typeface="Calibri"/>
              </a:rPr>
              <a:t>	</a:t>
            </a:r>
            <a:r>
              <a:rPr lang="en-IN" sz="3200">
                <a:solidFill>
                  <a:srgbClr val="000000"/>
                </a:solidFill>
                <a:latin typeface="Calibri"/>
              </a:rPr>
              <a:t>To improve quality of products.</a:t>
            </a:r>
            <a:endParaRPr/>
          </a:p>
          <a:p>
            <a:pPr>
              <a:lnSpc>
                <a:spcPct val="100000"/>
              </a:lnSpc>
            </a:pPr>
            <a:r>
              <a:rPr lang="en-IN" sz="3200">
                <a:solidFill>
                  <a:srgbClr val="000000"/>
                </a:solidFill>
                <a:latin typeface="Calibri"/>
              </a:rPr>
              <a:t>	</a:t>
            </a:r>
            <a:r>
              <a:rPr lang="en-IN" sz="3200">
                <a:solidFill>
                  <a:srgbClr val="000000"/>
                </a:solidFill>
                <a:latin typeface="Calibri"/>
              </a:rPr>
              <a:t>-</a:t>
            </a:r>
            <a:r>
              <a:rPr lang="en-IN" sz="3200">
                <a:solidFill>
                  <a:srgbClr val="000000"/>
                </a:solidFill>
                <a:latin typeface="Calibri"/>
              </a:rPr>
              <a:t>	</a:t>
            </a:r>
            <a:r>
              <a:rPr lang="en-IN" sz="3200">
                <a:solidFill>
                  <a:srgbClr val="000000"/>
                </a:solidFill>
                <a:latin typeface="Calibri"/>
              </a:rPr>
              <a:t>To improve production / manufacturing </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processes.</a:t>
            </a:r>
            <a:endParaRPr/>
          </a:p>
          <a:p>
            <a:pPr>
              <a:lnSpc>
                <a:spcPct val="100000"/>
              </a:lnSpc>
            </a:pPr>
            <a:r>
              <a:rPr lang="en-IN" sz="3200">
                <a:solidFill>
                  <a:srgbClr val="000000"/>
                </a:solidFill>
                <a:latin typeface="Calibri"/>
              </a:rPr>
              <a:t>	</a:t>
            </a:r>
            <a:r>
              <a:rPr lang="en-IN" sz="3200">
                <a:solidFill>
                  <a:srgbClr val="000000"/>
                </a:solidFill>
                <a:latin typeface="Calibri"/>
              </a:rPr>
              <a:t>-</a:t>
            </a:r>
            <a:r>
              <a:rPr lang="en-IN" sz="3200">
                <a:solidFill>
                  <a:srgbClr val="000000"/>
                </a:solidFill>
                <a:latin typeface="Calibri"/>
              </a:rPr>
              <a:t>	</a:t>
            </a:r>
            <a:r>
              <a:rPr lang="en-IN" sz="3200">
                <a:solidFill>
                  <a:srgbClr val="000000"/>
                </a:solidFill>
                <a:latin typeface="Calibri"/>
              </a:rPr>
              <a:t>To help in reduction of prices.</a:t>
            </a:r>
            <a:endParaRPr/>
          </a:p>
          <a:p>
            <a:pPr>
              <a:lnSpc>
                <a:spcPct val="100000"/>
              </a:lnSpc>
            </a:pPr>
            <a:r>
              <a:rPr lang="en-IN" sz="3200">
                <a:solidFill>
                  <a:srgbClr val="000000"/>
                </a:solidFill>
                <a:latin typeface="Calibri"/>
              </a:rPr>
              <a:t>	</a:t>
            </a:r>
            <a:r>
              <a:rPr lang="en-IN" sz="3200">
                <a:solidFill>
                  <a:srgbClr val="000000"/>
                </a:solidFill>
                <a:latin typeface="Calibri"/>
              </a:rPr>
              <a:t>-</a:t>
            </a:r>
            <a:r>
              <a:rPr lang="en-IN" sz="3200">
                <a:solidFill>
                  <a:srgbClr val="000000"/>
                </a:solidFill>
                <a:latin typeface="Calibri"/>
              </a:rPr>
              <a:t>	</a:t>
            </a:r>
            <a:r>
              <a:rPr lang="en-IN" sz="3200">
                <a:solidFill>
                  <a:srgbClr val="000000"/>
                </a:solidFill>
                <a:latin typeface="Calibri"/>
              </a:rPr>
              <a:t>Augment (make greater)exports.</a:t>
            </a:r>
            <a:endParaRPr/>
          </a:p>
        </p:txBody>
      </p:sp>
    </p:spTree>
  </p:cSld>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p:spPr>
        <p:txBody>
          <a:bodyPr anchor="ctr"/>
          <a:p>
            <a:pPr>
              <a:lnSpc>
                <a:spcPct val="100000"/>
              </a:lnSpc>
            </a:pPr>
            <a:r>
              <a:rPr b="1" lang="en-US" sz="4400">
                <a:solidFill>
                  <a:srgbClr val="ff0000"/>
                </a:solidFill>
                <a:latin typeface="Calibri"/>
              </a:rPr>
              <a:t>INTRODUCTION</a:t>
            </a:r>
            <a:endParaRPr/>
          </a:p>
        </p:txBody>
      </p:sp>
      <p:sp>
        <p:nvSpPr>
          <p:cNvPr id="112" name="TextShape 2"/>
          <p:cNvSpPr txBox="1"/>
          <p:nvPr/>
        </p:nvSpPr>
        <p:spPr>
          <a:xfrm>
            <a:off x="457200" y="1600200"/>
            <a:ext cx="8229240" cy="4971600"/>
          </a:xfrm>
          <a:prstGeom prst="rect">
            <a:avLst/>
          </a:prstGeom>
        </p:spPr>
        <p:txBody>
          <a:bodyPr/>
          <a:p>
            <a:pPr algn="just">
              <a:lnSpc>
                <a:spcPct val="100000"/>
              </a:lnSpc>
              <a:buFont typeface="Arial"/>
              <a:buChar char="•"/>
            </a:pPr>
            <a:r>
              <a:rPr lang="en-US" sz="3200">
                <a:solidFill>
                  <a:srgbClr val="000000"/>
                </a:solidFill>
                <a:latin typeface="Calibri"/>
              </a:rPr>
              <a:t>A project is nothing but a scheme or a design or a proposal of something intended or devised to be achieved.</a:t>
            </a:r>
            <a:endParaRPr/>
          </a:p>
          <a:p>
            <a:pPr algn="just">
              <a:lnSpc>
                <a:spcPct val="100000"/>
              </a:lnSpc>
              <a:buFont typeface="Arial"/>
              <a:buChar char="•"/>
            </a:pPr>
            <a:r>
              <a:rPr lang="en-US" sz="3200">
                <a:solidFill>
                  <a:srgbClr val="000000"/>
                </a:solidFill>
                <a:latin typeface="Calibri"/>
              </a:rPr>
              <a:t>A project is a whole complex of activities involved in using resources to gain benefits.</a:t>
            </a:r>
            <a:endParaRPr/>
          </a:p>
          <a:p>
            <a:pPr algn="just">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a:t>
            </a:r>
            <a:r>
              <a:rPr b="1" i="1" lang="en-US" sz="3200">
                <a:solidFill>
                  <a:srgbClr val="ff0000"/>
                </a:solidFill>
                <a:latin typeface="Calibri"/>
              </a:rPr>
              <a:t>   Gillinger</a:t>
            </a:r>
            <a:endParaRPr/>
          </a:p>
          <a:p>
            <a:pPr algn="just">
              <a:lnSpc>
                <a:spcPct val="100000"/>
              </a:lnSpc>
              <a:buFont typeface="Arial"/>
              <a:buChar char="•"/>
            </a:pPr>
            <a:r>
              <a:rPr lang="en-US" sz="3200">
                <a:solidFill>
                  <a:srgbClr val="000000"/>
                </a:solidFill>
                <a:latin typeface="Calibri"/>
              </a:rPr>
              <a:t>A project is an organized unit dedicated to the attainment of a goal and the successful completion of project on time, within budget, in conformance with predetermined program specification.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b="1" i="1" lang="en-US" sz="3200">
                <a:solidFill>
                  <a:srgbClr val="ff0000"/>
                </a:solidFill>
                <a:latin typeface="Calibri"/>
              </a:rPr>
              <a:t>EOM</a:t>
            </a:r>
            <a:endParaRPr/>
          </a:p>
          <a:p>
            <a:pPr>
              <a:lnSpc>
                <a:spcPct val="100000"/>
              </a:lnSpc>
            </a:pPr>
            <a:endParaRPr/>
          </a:p>
        </p:txBody>
      </p:sp>
    </p:spTree>
  </p:cSld>
</p:sld>
</file>

<file path=ppt/slides/slide1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3" name="Picture 1"/>
          <p:cNvPicPr/>
          <p:nvPr/>
        </p:nvPicPr>
        <p:blipFill>
          <a:blip r:embed="R4b700399cefa4dbd"/>
          <a:stretch>
            <a:fillRect/>
          </a:stretch>
        </p:blipFill>
        <p:spPr>
          <a:xfrm>
            <a:off x="214200" y="357120"/>
            <a:ext cx="8572320" cy="6214680"/>
          </a:xfrm>
          <a:prstGeom prst="rect">
            <a:avLst/>
          </a:prstGeom>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500040" y="285840"/>
            <a:ext cx="8443080" cy="1285560"/>
          </a:xfrm>
          <a:prstGeom prst="rect">
            <a:avLst/>
          </a:prstGeom>
        </p:spPr>
        <p:txBody>
          <a:bodyPr lIns="0" tIns="0" rIns="0" bIns="0" anchor="ctr"/>
          <a:lstStyle/>
          <a:p>
            <a:pPr algn="ctr">
              <a:lnSpc>
                <a:spcPct val="100000"/>
              </a:lnSpc>
            </a:pPr>
            <a:r>
              <a:rPr lang="en-US" sz="2800" b="1">
                <a:solidFill>
                  <a:srgbClr val="FF0000"/>
                </a:solidFill>
              </a:rPr>
              <a:t>DECISIONAL ROLE</a:t>
            </a:r>
            <a:endParaRPr/>
          </a:p>
        </p:txBody>
      </p:sp>
      <p:sp>
        <p:nvSpPr>
          <p:cNvPr id="176" name="TextShape 2"/>
          <p:cNvSpPr txBox="1"/>
          <p:nvPr/>
        </p:nvSpPr>
        <p:spPr>
          <a:xfrm>
            <a:off x="457200" y="1500120"/>
            <a:ext cx="8229240" cy="4824000"/>
          </a:xfrm>
          <a:prstGeom prst="rect">
            <a:avLst/>
          </a:prstGeom>
        </p:spPr>
        <p:txBody>
          <a:bodyPr lIns="0" tIns="0" rIns="0" bIns="0"/>
          <a:lstStyle/>
          <a:p>
            <a:r>
              <a:rPr lang="en-US" sz="2800" b="1" u="sng">
                <a:solidFill>
                  <a:srgbClr val="FF0000"/>
                </a:solidFill>
              </a:rPr>
              <a:t>Entrepreneur</a:t>
            </a:r>
            <a:r>
              <a:rPr lang="en-US" sz="2800" b="1">
                <a:solidFill>
                  <a:srgbClr val="FF0000"/>
                </a:solidFill>
              </a:rPr>
              <a:t> –    </a:t>
            </a:r>
            <a:r>
              <a:rPr lang="en-US" sz="2800">
                <a:solidFill>
                  <a:srgbClr val="FF0000"/>
                </a:solidFill>
              </a:rPr>
              <a:t>voluntary initiator of change.</a:t>
            </a:r>
            <a:endParaRPr/>
          </a:p>
          <a:p>
            <a:r>
              <a:rPr lang="en-US" sz="2800" b="1" u="sng">
                <a:solidFill>
                  <a:srgbClr val="FF0000"/>
                </a:solidFill>
              </a:rPr>
              <a:t>Disturbance handler</a:t>
            </a:r>
            <a:r>
              <a:rPr lang="en-US" sz="2800" b="1">
                <a:solidFill>
                  <a:srgbClr val="FF0000"/>
                </a:solidFill>
              </a:rPr>
              <a:t> – </a:t>
            </a:r>
            <a:r>
              <a:rPr lang="en-US" sz="2800">
                <a:solidFill>
                  <a:srgbClr val="FF0000"/>
                </a:solidFill>
              </a:rPr>
              <a:t>responds to situations that </a:t>
            </a:r>
            <a:endParaRPr/>
          </a:p>
          <a:p>
            <a:r>
              <a:rPr lang="en-US" sz="2800">
                <a:solidFill>
                  <a:srgbClr val="FF0000"/>
                </a:solidFill>
              </a:rPr>
              <a:t>  are beyond his or her control.</a:t>
            </a:r>
            <a:endParaRPr/>
          </a:p>
          <a:p>
            <a:r>
              <a:rPr lang="en-US" sz="2800" b="1" u="sng">
                <a:solidFill>
                  <a:srgbClr val="FF0000"/>
                </a:solidFill>
              </a:rPr>
              <a:t>Resource allocator</a:t>
            </a:r>
            <a:r>
              <a:rPr lang="en-US" sz="2800" b="1">
                <a:solidFill>
                  <a:srgbClr val="FF0000"/>
                </a:solidFill>
              </a:rPr>
              <a:t> – </a:t>
            </a:r>
            <a:r>
              <a:rPr lang="en-US" sz="2800">
                <a:solidFill>
                  <a:srgbClr val="FF0000"/>
                </a:solidFill>
              </a:rPr>
              <a:t>decides how &amp; to whom the </a:t>
            </a:r>
            <a:endParaRPr/>
          </a:p>
          <a:p>
            <a:r>
              <a:rPr lang="en-US" sz="2800">
                <a:solidFill>
                  <a:srgbClr val="FF0000"/>
                </a:solidFill>
              </a:rPr>
              <a:t>organization’s resources will be distributed.</a:t>
            </a:r>
            <a:endParaRPr/>
          </a:p>
          <a:p>
            <a:r>
              <a:rPr lang="en-US" sz="2800" b="1" u="sng">
                <a:solidFill>
                  <a:srgbClr val="FF0000"/>
                </a:solidFill>
              </a:rPr>
              <a:t>Negotiator</a:t>
            </a:r>
            <a:r>
              <a:rPr lang="en-US" sz="2800" b="1">
                <a:solidFill>
                  <a:srgbClr val="FF0000"/>
                </a:solidFill>
              </a:rPr>
              <a:t> – </a:t>
            </a:r>
            <a:r>
              <a:rPr lang="en-US" sz="2800">
                <a:solidFill>
                  <a:srgbClr val="FF0000"/>
                </a:solidFill>
              </a:rPr>
              <a:t>participates in a process of give </a:t>
            </a:r>
            <a:endParaRPr/>
          </a:p>
          <a:p>
            <a:r>
              <a:rPr lang="en-US" sz="2800">
                <a:solidFill>
                  <a:srgbClr val="FF0000"/>
                </a:solidFill>
              </a:rPr>
              <a:t>&amp; take until a satisfactory compromise is reached.</a:t>
            </a:r>
            <a:endParaRPr/>
          </a:p>
          <a:p>
            <a:pPr algn="just">
              <a:lnSpc>
                <a:spcPct val="150000"/>
              </a:lnSpc>
            </a:pPr>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0" presetClass="entr"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wedge">
                                      <p:cBhvr additive="repl">
                                        <p:cTn id="7" dur="2000" fill="freeze"/>
                                        <p:tgtEl>
                                          <p:spTgt spid="175"/>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20" presetClass="entr" fill="hold" nodeType="clickEffect">
                                  <p:stCondLst>
                                    <p:cond delay="0"/>
                                  </p:stCondLst>
                                  <p:childTnLst>
                                    <p:set>
                                      <p:cBhvr>
                                        <p:cTn id="11" dur="1" fill="hold">
                                          <p:stCondLst>
                                            <p:cond delay="0"/>
                                          </p:stCondLst>
                                        </p:cTn>
                                        <p:tgtEl>
                                          <p:spTgt spid="176">
                                            <p:txEl>
                                              <p:pRg st="0" end="49"/>
                                            </p:txEl>
                                          </p:spTgt>
                                        </p:tgtEl>
                                        <p:attrNameLst>
                                          <p:attrName>style.visibility</p:attrName>
                                        </p:attrNameLst>
                                      </p:cBhvr>
                                      <p:to>
                                        <p:strVal val="visible"/>
                                      </p:to>
                                    </p:set>
                                    <p:animEffect transition="in" filter="wedge">
                                      <p:cBhvr additive="repl">
                                        <p:cTn id="12" dur="2000" fill="freeze"/>
                                        <p:tgtEl>
                                          <p:spTgt spid="176">
                                            <p:txEl>
                                              <p:pRg st="0" end="4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fill="hold" nodeType="clickEffect">
                                  <p:stCondLst>
                                    <p:cond delay="0"/>
                                  </p:stCondLst>
                                  <p:childTnLst>
                                    <p:set>
                                      <p:cBhvr>
                                        <p:cTn id="16" dur="1" fill="hold">
                                          <p:stCondLst>
                                            <p:cond delay="0"/>
                                          </p:stCondLst>
                                        </p:cTn>
                                        <p:tgtEl>
                                          <p:spTgt spid="176">
                                            <p:txEl>
                                              <p:pRg st="49" end="100"/>
                                            </p:txEl>
                                          </p:spTgt>
                                        </p:tgtEl>
                                        <p:attrNameLst>
                                          <p:attrName>style.visibility</p:attrName>
                                        </p:attrNameLst>
                                      </p:cBhvr>
                                      <p:to>
                                        <p:strVal val="visible"/>
                                      </p:to>
                                    </p:set>
                                    <p:animEffect transition="in" filter="wedge">
                                      <p:cBhvr additive="repl">
                                        <p:cTn id="17" dur="2000" fill="freeze"/>
                                        <p:tgtEl>
                                          <p:spTgt spid="176">
                                            <p:txEl>
                                              <p:pRg st="49" end="10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fill="hold" nodeType="clickEffect">
                                  <p:stCondLst>
                                    <p:cond delay="0"/>
                                  </p:stCondLst>
                                  <p:childTnLst>
                                    <p:set>
                                      <p:cBhvr>
                                        <p:cTn id="21" dur="1" fill="hold">
                                          <p:stCondLst>
                                            <p:cond delay="0"/>
                                          </p:stCondLst>
                                        </p:cTn>
                                        <p:tgtEl>
                                          <p:spTgt spid="176">
                                            <p:txEl>
                                              <p:pRg st="100" end="133"/>
                                            </p:txEl>
                                          </p:spTgt>
                                        </p:tgtEl>
                                        <p:attrNameLst>
                                          <p:attrName>style.visibility</p:attrName>
                                        </p:attrNameLst>
                                      </p:cBhvr>
                                      <p:to>
                                        <p:strVal val="visible"/>
                                      </p:to>
                                    </p:set>
                                    <p:animEffect transition="in" filter="wedge">
                                      <p:cBhvr additive="repl">
                                        <p:cTn id="22" dur="2000" fill="freeze"/>
                                        <p:tgtEl>
                                          <p:spTgt spid="176">
                                            <p:txEl>
                                              <p:pRg st="100" end="13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fill="hold" nodeType="clickEffect">
                                  <p:stCondLst>
                                    <p:cond delay="0"/>
                                  </p:stCondLst>
                                  <p:childTnLst>
                                    <p:set>
                                      <p:cBhvr>
                                        <p:cTn id="26" dur="1" fill="hold">
                                          <p:stCondLst>
                                            <p:cond delay="0"/>
                                          </p:stCondLst>
                                        </p:cTn>
                                        <p:tgtEl>
                                          <p:spTgt spid="176">
                                            <p:txEl>
                                              <p:pRg st="133" end="181"/>
                                            </p:txEl>
                                          </p:spTgt>
                                        </p:tgtEl>
                                        <p:attrNameLst>
                                          <p:attrName>style.visibility</p:attrName>
                                        </p:attrNameLst>
                                      </p:cBhvr>
                                      <p:to>
                                        <p:strVal val="visible"/>
                                      </p:to>
                                    </p:set>
                                    <p:animEffect transition="in" filter="wedge">
                                      <p:cBhvr additive="repl">
                                        <p:cTn id="27" dur="2000" fill="freeze"/>
                                        <p:tgtEl>
                                          <p:spTgt spid="176">
                                            <p:txEl>
                                              <p:pRg st="133" end="18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fill="hold" nodeType="clickEffect">
                                  <p:stCondLst>
                                    <p:cond delay="0"/>
                                  </p:stCondLst>
                                  <p:childTnLst>
                                    <p:set>
                                      <p:cBhvr>
                                        <p:cTn id="31" dur="1" fill="hold">
                                          <p:stCondLst>
                                            <p:cond delay="0"/>
                                          </p:stCondLst>
                                        </p:cTn>
                                        <p:tgtEl>
                                          <p:spTgt spid="176">
                                            <p:txEl>
                                              <p:pRg st="181" end="227"/>
                                            </p:txEl>
                                          </p:spTgt>
                                        </p:tgtEl>
                                        <p:attrNameLst>
                                          <p:attrName>style.visibility</p:attrName>
                                        </p:attrNameLst>
                                      </p:cBhvr>
                                      <p:to>
                                        <p:strVal val="visible"/>
                                      </p:to>
                                    </p:set>
                                    <p:animEffect transition="in" filter="wedge">
                                      <p:cBhvr additive="repl">
                                        <p:cTn id="32" dur="2000" fill="freeze"/>
                                        <p:tgtEl>
                                          <p:spTgt spid="176">
                                            <p:txEl>
                                              <p:pRg st="181" end="22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fill="hold" nodeType="clickEffect">
                                  <p:stCondLst>
                                    <p:cond delay="0"/>
                                  </p:stCondLst>
                                  <p:childTnLst>
                                    <p:set>
                                      <p:cBhvr>
                                        <p:cTn id="36" dur="1" fill="hold">
                                          <p:stCondLst>
                                            <p:cond delay="0"/>
                                          </p:stCondLst>
                                        </p:cTn>
                                        <p:tgtEl>
                                          <p:spTgt spid="176">
                                            <p:txEl>
                                              <p:pRg st="227" end="275"/>
                                            </p:txEl>
                                          </p:spTgt>
                                        </p:tgtEl>
                                        <p:attrNameLst>
                                          <p:attrName>style.visibility</p:attrName>
                                        </p:attrNameLst>
                                      </p:cBhvr>
                                      <p:to>
                                        <p:strVal val="visible"/>
                                      </p:to>
                                    </p:set>
                                    <p:animEffect transition="in" filter="wedge">
                                      <p:cBhvr additive="repl">
                                        <p:cTn id="37" dur="2000" fill="freeze"/>
                                        <p:tgtEl>
                                          <p:spTgt spid="176">
                                            <p:txEl>
                                              <p:pRg st="227" end="27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fill="hold" nodeType="clickEffect">
                                  <p:stCondLst>
                                    <p:cond delay="0"/>
                                  </p:stCondLst>
                                  <p:childTnLst>
                                    <p:set>
                                      <p:cBhvr>
                                        <p:cTn id="41" dur="1" fill="hold">
                                          <p:stCondLst>
                                            <p:cond delay="0"/>
                                          </p:stCondLst>
                                        </p:cTn>
                                        <p:tgtEl>
                                          <p:spTgt spid="176">
                                            <p:txEl>
                                              <p:pRg st="275" end="326"/>
                                            </p:txEl>
                                          </p:spTgt>
                                        </p:tgtEl>
                                        <p:attrNameLst>
                                          <p:attrName>style.visibility</p:attrName>
                                        </p:attrNameLst>
                                      </p:cBhvr>
                                      <p:to>
                                        <p:strVal val="visible"/>
                                      </p:to>
                                    </p:set>
                                    <p:animEffect transition="in" filter="wedge">
                                      <p:cBhvr additive="repl">
                                        <p:cTn id="42" dur="2000" fill="freeze"/>
                                        <p:tgtEl>
                                          <p:spTgt spid="176">
                                            <p:txEl>
                                              <p:pRg st="275" end="3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4" name="Picture 1"/>
          <p:cNvPicPr/>
          <p:nvPr/>
        </p:nvPicPr>
        <p:blipFill>
          <a:blip r:embed="R4255e58577a84f86"/>
          <a:stretch>
            <a:fillRect/>
          </a:stretch>
        </p:blipFill>
        <p:spPr>
          <a:xfrm>
            <a:off x="214200" y="214200"/>
            <a:ext cx="8715240" cy="6428880"/>
          </a:xfrm>
          <a:prstGeom prst="rect">
            <a:avLst/>
          </a:prstGeom>
        </p:spPr>
      </p:pic>
    </p:spTree>
  </p:cSld>
</p:sld>
</file>

<file path=ppt/slides/slide1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5" name="Picture 4"/>
          <p:cNvPicPr/>
          <p:nvPr/>
        </p:nvPicPr>
        <p:blipFill>
          <a:blip r:embed="R5ec225a785254e53"/>
          <a:stretch>
            <a:fillRect/>
          </a:stretch>
        </p:blipFill>
        <p:spPr>
          <a:xfrm>
            <a:off x="357120" y="1500120"/>
            <a:ext cx="8429400" cy="5000400"/>
          </a:xfrm>
          <a:prstGeom prst="rect">
            <a:avLst/>
          </a:prstGeom>
        </p:spPr>
      </p:pic>
      <p:sp>
        <p:nvSpPr>
          <p:cNvPr id="116" name="CustomShape 1"/>
          <p:cNvSpPr/>
          <p:nvPr/>
        </p:nvSpPr>
        <p:spPr>
          <a:xfrm>
            <a:off x="357120" y="214200"/>
            <a:ext cx="8429400" cy="999720"/>
          </a:xfrm>
          <a:prstGeom prst="rect">
            <a:avLst/>
          </a:prstGeom>
        </p:spPr>
        <p:txBody>
          <a:bodyPr bIns="45000" lIns="90000" rIns="90000" tIns="45000"/>
          <a:p>
            <a:pPr>
              <a:lnSpc>
                <a:spcPct val="100000"/>
              </a:lnSpc>
            </a:pPr>
            <a:r>
              <a:rPr b="1" lang="en-IN" sz="4000">
                <a:solidFill>
                  <a:srgbClr val="ff0000"/>
                </a:solidFill>
                <a:latin typeface="Calibri"/>
              </a:rPr>
              <a:t>Roadmap also follows the PDSA cycle:</a:t>
            </a:r>
            <a:endParaRPr/>
          </a:p>
        </p:txBody>
      </p:sp>
    </p:spTree>
  </p:cSld>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7" name="Picture 1"/>
          <p:cNvPicPr/>
          <p:nvPr/>
        </p:nvPicPr>
        <p:blipFill>
          <a:blip r:embed="R58515e72353842ff"/>
          <a:stretch>
            <a:fillRect/>
          </a:stretch>
        </p:blipFill>
        <p:spPr>
          <a:xfrm>
            <a:off x="214200" y="214200"/>
            <a:ext cx="8715240" cy="6429240"/>
          </a:xfrm>
          <a:prstGeom prst="rect">
            <a:avLst/>
          </a:prstGeom>
        </p:spPr>
      </p:pic>
    </p:spTree>
  </p:cSld>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8" name="Picture 1"/>
          <p:cNvPicPr/>
          <p:nvPr/>
        </p:nvPicPr>
        <p:blipFill>
          <a:blip r:embed="R5dd18aaa0d334754"/>
          <a:stretch>
            <a:fillRect/>
          </a:stretch>
        </p:blipFill>
        <p:spPr>
          <a:xfrm>
            <a:off x="214200" y="214200"/>
            <a:ext cx="8715240" cy="6429240"/>
          </a:xfrm>
          <a:prstGeom prst="rect">
            <a:avLst/>
          </a:prstGeom>
        </p:spPr>
      </p:pic>
    </p:spTree>
  </p:cSld>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9" name="Picture 1"/>
          <p:cNvPicPr/>
          <p:nvPr/>
        </p:nvPicPr>
        <p:blipFill>
          <a:blip r:embed="Rea3fd6a17f404830"/>
          <a:stretch>
            <a:fillRect/>
          </a:stretch>
        </p:blipFill>
        <p:spPr>
          <a:xfrm>
            <a:off x="214200" y="214200"/>
            <a:ext cx="8715240" cy="6428880"/>
          </a:xfrm>
          <a:prstGeom prst="rect">
            <a:avLst/>
          </a:prstGeom>
        </p:spPr>
      </p:pic>
    </p:spTree>
  </p:cSld>
</p:sld>
</file>

<file path=ppt/slides/slide1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0" name="Picture 1"/>
          <p:cNvPicPr/>
          <p:nvPr/>
        </p:nvPicPr>
        <p:blipFill>
          <a:blip r:embed="Redde0492e12f4939"/>
          <a:stretch>
            <a:fillRect/>
          </a:stretch>
        </p:blipFill>
        <p:spPr>
          <a:xfrm>
            <a:off x="285840" y="214200"/>
            <a:ext cx="8572320" cy="6357600"/>
          </a:xfrm>
          <a:prstGeom prst="rect">
            <a:avLst/>
          </a:prstGeom>
        </p:spPr>
      </p:pic>
    </p:spTree>
  </p:cSld>
</p:sld>
</file>

<file path=ppt/slides/slide1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1" name="Picture 1"/>
          <p:cNvPicPr/>
          <p:nvPr/>
        </p:nvPicPr>
        <p:blipFill>
          <a:blip r:embed="Ra43b14769f964dfc"/>
          <a:stretch>
            <a:fillRect/>
          </a:stretch>
        </p:blipFill>
        <p:spPr>
          <a:xfrm>
            <a:off x="214200" y="214200"/>
            <a:ext cx="8643600" cy="6428880"/>
          </a:xfrm>
          <a:prstGeom prst="rect">
            <a:avLst/>
          </a:prstGeom>
        </p:spPr>
      </p:pic>
    </p:spTree>
  </p:cSld>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2" name="Picture 1"/>
          <p:cNvPicPr/>
          <p:nvPr/>
        </p:nvPicPr>
        <p:blipFill>
          <a:blip r:embed="R638ec67417cf48ce"/>
          <a:stretch>
            <a:fillRect/>
          </a:stretch>
        </p:blipFill>
        <p:spPr>
          <a:xfrm>
            <a:off x="214200" y="214200"/>
            <a:ext cx="8715240" cy="6428880"/>
          </a:xfrm>
          <a:prstGeom prst="rect">
            <a:avLst/>
          </a:prstGeom>
        </p:spPr>
      </p:pic>
    </p:spTree>
  </p:cSld>
</p:sld>
</file>

<file path=ppt/slides/slide1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3" name="Picture 1"/>
          <p:cNvPicPr/>
          <p:nvPr/>
        </p:nvPicPr>
        <p:blipFill>
          <a:blip r:embed="R18c6615a14394856"/>
          <a:stretch>
            <a:fillRect/>
          </a:stretch>
        </p:blipFill>
        <p:spPr>
          <a:xfrm>
            <a:off x="214200" y="214200"/>
            <a:ext cx="8643600" cy="6429240"/>
          </a:xfrm>
          <a:prstGeom prst="rect">
            <a:avLst/>
          </a:prstGeom>
        </p:spPr>
      </p:pic>
    </p:spTree>
  </p:cSld>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457200" y="274680"/>
            <a:ext cx="8686440" cy="1142640"/>
          </a:xfrm>
          <a:prstGeom prst="rect">
            <a:avLst/>
          </a:prstGeom>
        </p:spPr>
        <p:txBody>
          <a:bodyPr anchor="ctr"/>
          <a:p>
            <a:pPr>
              <a:lnSpc>
                <a:spcPct val="100000"/>
              </a:lnSpc>
            </a:pPr>
            <a:r>
              <a:rPr b="1" lang="en-US" sz="4400">
                <a:solidFill>
                  <a:srgbClr val="ff0000"/>
                </a:solidFill>
                <a:latin typeface="Calibri"/>
              </a:rPr>
              <a:t>Project Report – Need &amp; Significance</a:t>
            </a:r>
            <a:r>
              <a:rPr b="1" lang="en-US" sz="4400">
                <a:solidFill>
                  <a:srgbClr val="ff0000"/>
                </a:solidFill>
                <a:latin typeface="Calibri"/>
              </a:rPr>
              <a:t>
</a:t>
            </a:r>
            <a:r>
              <a:rPr b="1" lang="en-US" sz="4400">
                <a:solidFill>
                  <a:srgbClr val="ff0000"/>
                </a:solidFill>
                <a:latin typeface="Calibri"/>
              </a:rPr>
              <a:t>	</a:t>
            </a:r>
            <a:r>
              <a:rPr b="1" lang="en-US" sz="4400">
                <a:solidFill>
                  <a:srgbClr val="ff0000"/>
                </a:solidFill>
                <a:latin typeface="Calibri"/>
              </a:rPr>
              <a:t>	</a:t>
            </a:r>
            <a:r>
              <a:rPr b="1" lang="en-US" sz="4400">
                <a:solidFill>
                  <a:srgbClr val="ff0000"/>
                </a:solidFill>
                <a:latin typeface="Calibri"/>
              </a:rPr>
              <a:t>	</a:t>
            </a:r>
            <a:r>
              <a:rPr b="1" lang="en-US" sz="4400">
                <a:solidFill>
                  <a:srgbClr val="ff0000"/>
                </a:solidFill>
                <a:latin typeface="Calibri"/>
              </a:rPr>
              <a:t>	</a:t>
            </a:r>
            <a:r>
              <a:rPr b="1" lang="en-US" sz="4400">
                <a:solidFill>
                  <a:srgbClr val="ff0000"/>
                </a:solidFill>
                <a:latin typeface="Calibri"/>
              </a:rPr>
              <a:t>	</a:t>
            </a:r>
            <a:r>
              <a:rPr b="1" lang="en-US" sz="4400">
                <a:solidFill>
                  <a:srgbClr val="ff0000"/>
                </a:solidFill>
                <a:latin typeface="Calibri"/>
              </a:rPr>
              <a:t>	</a:t>
            </a:r>
            <a:r>
              <a:rPr b="1" i="1" lang="en-US" sz="3100">
                <a:solidFill>
                  <a:srgbClr val="00b050"/>
                </a:solidFill>
                <a:latin typeface="Andalus"/>
              </a:rPr>
              <a:t>(Feasibility Report)</a:t>
            </a:r>
            <a:endParaRPr/>
          </a:p>
        </p:txBody>
      </p:sp>
      <p:sp>
        <p:nvSpPr>
          <p:cNvPr id="125" name="TextShape 2"/>
          <p:cNvSpPr txBox="1"/>
          <p:nvPr/>
        </p:nvSpPr>
        <p:spPr>
          <a:xfrm>
            <a:off x="457200" y="1600200"/>
            <a:ext cx="8229240" cy="4971600"/>
          </a:xfrm>
          <a:prstGeom prst="rect">
            <a:avLst/>
          </a:prstGeom>
        </p:spPr>
        <p:txBody>
          <a:bodyPr/>
          <a:p>
            <a:pPr algn="just">
              <a:lnSpc>
                <a:spcPct val="100000"/>
              </a:lnSpc>
              <a:buFont typeface="Arial"/>
              <a:buChar char="•"/>
            </a:pPr>
            <a:r>
              <a:rPr lang="en-US" sz="3200">
                <a:solidFill>
                  <a:srgbClr val="000000"/>
                </a:solidFill>
                <a:latin typeface="Calibri"/>
              </a:rPr>
              <a:t>A PR is a road map to reach the destination which is determined by the entrepreneur.</a:t>
            </a:r>
            <a:endParaRPr/>
          </a:p>
          <a:p>
            <a:pPr algn="just">
              <a:lnSpc>
                <a:spcPct val="100000"/>
              </a:lnSpc>
              <a:buFont typeface="Arial"/>
              <a:buChar char="•"/>
            </a:pPr>
            <a:r>
              <a:rPr lang="en-US" sz="3200">
                <a:solidFill>
                  <a:srgbClr val="1f497d"/>
                </a:solidFill>
                <a:latin typeface="Calibri"/>
              </a:rPr>
              <a:t>It describes direction of business…..</a:t>
            </a:r>
            <a:endParaRPr/>
          </a:p>
          <a:p>
            <a:pPr algn="just">
              <a:lnSpc>
                <a:spcPct val="100000"/>
              </a:lnSpc>
              <a:buFont typeface="Arial"/>
              <a:buChar char="•"/>
            </a:pPr>
            <a:r>
              <a:rPr lang="en-US" sz="3200">
                <a:solidFill>
                  <a:srgbClr val="ff0000"/>
                </a:solidFill>
                <a:latin typeface="Calibri"/>
              </a:rPr>
              <a:t>It also enables an entrepreneur to know whether he is preceding in the right direction(Planning &amp; Implementation).</a:t>
            </a:r>
            <a:endParaRPr/>
          </a:p>
          <a:p>
            <a:pPr algn="just">
              <a:lnSpc>
                <a:spcPct val="100000"/>
              </a:lnSpc>
              <a:buFont typeface="Arial"/>
              <a:buChar char="•"/>
            </a:pPr>
            <a:r>
              <a:rPr lang="en-US" sz="3200">
                <a:solidFill>
                  <a:srgbClr val="000000"/>
                </a:solidFill>
                <a:latin typeface="Calibri"/>
              </a:rPr>
              <a:t>Good PR is needed to attract investors such as Banks, Financial Institutes, Venture-capitalists, and lenders.</a:t>
            </a:r>
            <a:endParaRPr/>
          </a:p>
          <a:p>
            <a:pPr algn="just">
              <a:lnSpc>
                <a:spcPct val="100000"/>
              </a:lnSpc>
            </a:pPr>
            <a:endParaRP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285840" y="2000160"/>
            <a:ext cx="8857800" cy="4857480"/>
          </a:xfrm>
          <a:prstGeom prst="rect">
            <a:avLst/>
          </a:prstGeom>
        </p:spPr>
        <p:txBody>
          <a:bodyPr lIns="0" tIns="0" rIns="0" bIns="0" anchor="ctr"/>
          <a:lstStyle/>
          <a:p>
            <a:pPr>
              <a:lnSpc>
                <a:spcPct val="100000"/>
              </a:lnSpc>
            </a:pPr>
            <a:endParaRPr/>
          </a:p>
          <a:p>
            <a:pPr>
              <a:lnSpc>
                <a:spcPct val="100000"/>
              </a:lnSpc>
            </a:pPr>
            <a:endParaRPr/>
          </a:p>
        </p:txBody>
      </p:sp>
      <p:sp>
        <p:nvSpPr>
          <p:cNvPr id="178" name="CustomShape 2"/>
          <p:cNvSpPr/>
          <p:nvPr/>
        </p:nvSpPr>
        <p:spPr>
          <a:xfrm>
            <a:off x="653040" y="92160"/>
            <a:ext cx="8031960" cy="1133640"/>
          </a:xfrm>
          <a:prstGeom prst="rect">
            <a:avLst/>
          </a:prstGeom>
        </p:spPr>
        <p:txBody>
          <a:bodyPr lIns="0" tIns="0" rIns="0" bIns="0" anchor="ctr"/>
          <a:lstStyle/>
          <a:p>
            <a:pPr algn="ctr">
              <a:lnSpc>
                <a:spcPct val="100000"/>
              </a:lnSpc>
            </a:pPr>
            <a:r>
              <a:rPr lang="en-IN" sz="4000" b="1">
                <a:solidFill>
                  <a:srgbClr val="FF0000"/>
                </a:solidFill>
                <a:latin typeface="Arial"/>
                <a:ea typeface="WenQuanYi Micro Hei"/>
              </a:rPr>
              <a:t>Levels of Management</a:t>
            </a:r>
            <a:endParaRPr/>
          </a:p>
        </p:txBody>
      </p:sp>
      <p:pic>
        <p:nvPicPr>
          <p:cNvPr id="179" name="Picture 2"/>
          <p:cNvPicPr/>
          <p:nvPr/>
        </p:nvPicPr>
        <p:blipFill>
          <a:blip r:embed="Rbed646dab412482e" cstate="print"/>
          <a:stretch>
            <a:fillRect/>
          </a:stretch>
        </p:blipFill>
        <p:spPr>
          <a:xfrm>
            <a:off x="0" y="1643040"/>
            <a:ext cx="9143640" cy="496368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repl">
                                        <p:cTn id="7" dur="1000" fill="hold"/>
                                        <p:tgtEl>
                                          <p:spTgt spid="179"/>
                                        </p:tgtEl>
                                        <p:attrNameLst>
                                          <p:attrName/>
                                        </p:attrNameLst>
                                      </p:cBhvr>
                                      <p:tavLst>
                                        <p:tav tm="0">
                                          <p:val>
                                            <p:strVal val="#ppt_w*0.70"/>
                                          </p:val>
                                        </p:tav>
                                        <p:tav tm="100000">
                                          <p:val>
                                            <p:strVal val="#ppt_w"/>
                                          </p:val>
                                        </p:tav>
                                      </p:tavLst>
                                    </p:anim>
                                    <p:anim calcmode="lin" valueType="num">
                                      <p:cBhvr additive="repl">
                                        <p:cTn id="8" dur="1000" fill="hold"/>
                                        <p:tgtEl>
                                          <p:spTgt spid="179"/>
                                        </p:tgtEl>
                                        <p:attrNameLst>
                                          <p:attrName/>
                                        </p:attrNameLst>
                                      </p:cBhvr>
                                      <p:tavLst>
                                        <p:tav tm="0">
                                          <p:val>
                                            <p:strVal val="#ppt_h"/>
                                          </p:val>
                                        </p:tav>
                                        <p:tav tm="100000">
                                          <p:val>
                                            <p:strVal val="#ppt_h"/>
                                          </p:val>
                                        </p:tav>
                                      </p:tavLst>
                                    </p:anim>
                                    <p:animEffect transition="in" filter="fade">
                                      <p:cBhvr additive="repl">
                                        <p:cTn id="9" dur="1000" fill="freeze"/>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p:spPr>
        <p:txBody>
          <a:bodyPr anchor="ctr"/>
          <a:p>
            <a:pPr>
              <a:lnSpc>
                <a:spcPct val="100000"/>
              </a:lnSpc>
            </a:pPr>
            <a:r>
              <a:rPr b="1" lang="en-US" sz="4400">
                <a:solidFill>
                  <a:srgbClr val="ff0000"/>
                </a:solidFill>
                <a:latin typeface="Calibri"/>
              </a:rPr>
              <a:t>Cont’d</a:t>
            </a:r>
            <a:endParaRPr/>
          </a:p>
        </p:txBody>
      </p:sp>
      <p:sp>
        <p:nvSpPr>
          <p:cNvPr id="127" name="TextShape 2"/>
          <p:cNvSpPr txBox="1"/>
          <p:nvPr/>
        </p:nvSpPr>
        <p:spPr>
          <a:xfrm>
            <a:off x="457200" y="1600200"/>
            <a:ext cx="8229240" cy="4525560"/>
          </a:xfrm>
          <a:prstGeom prst="rect">
            <a:avLst/>
          </a:prstGeom>
        </p:spPr>
        <p:txBody>
          <a:bodyPr/>
          <a:p>
            <a:pPr algn="just">
              <a:lnSpc>
                <a:spcPct val="100000"/>
              </a:lnSpc>
              <a:buFont typeface="Arial"/>
              <a:buChar char="•"/>
            </a:pPr>
            <a:r>
              <a:rPr lang="en-US" sz="3200">
                <a:solidFill>
                  <a:srgbClr val="000000"/>
                </a:solidFill>
                <a:latin typeface="Calibri"/>
              </a:rPr>
              <a:t>With a PR, obtaining various licenses &amp; clearances is virtually possible.</a:t>
            </a:r>
            <a:endParaRPr/>
          </a:p>
          <a:p>
            <a:pPr algn="just">
              <a:lnSpc>
                <a:spcPct val="100000"/>
              </a:lnSpc>
            </a:pPr>
            <a:endParaRPr/>
          </a:p>
          <a:p>
            <a:pPr algn="just">
              <a:lnSpc>
                <a:spcPct val="100000"/>
              </a:lnSpc>
              <a:buFont typeface="Arial"/>
              <a:buChar char="•"/>
            </a:pPr>
            <a:r>
              <a:rPr lang="en-US" sz="3200">
                <a:solidFill>
                  <a:srgbClr val="4a452a"/>
                </a:solidFill>
                <a:latin typeface="Calibri"/>
              </a:rPr>
              <a:t>A well prepared PR can serve as a model and may inspire many more projects and reports.</a:t>
            </a:r>
            <a:endParaRPr/>
          </a:p>
        </p:txBody>
      </p:sp>
    </p:spTree>
  </p:cSld>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CONTENTS OF A PROJECT REPORT</a:t>
            </a:r>
            <a:endParaRPr/>
          </a:p>
        </p:txBody>
      </p:sp>
      <p:sp>
        <p:nvSpPr>
          <p:cNvPr id="129" name="TextShape 2"/>
          <p:cNvSpPr txBox="1"/>
          <p:nvPr/>
        </p:nvSpPr>
        <p:spPr>
          <a:xfrm>
            <a:off x="457200" y="1143000"/>
            <a:ext cx="8686440" cy="4982760"/>
          </a:xfrm>
          <a:prstGeom prst="rect">
            <a:avLst/>
          </a:prstGeom>
        </p:spPr>
        <p:txBody>
          <a:bodyPr/>
          <a:p>
            <a:pPr algn="ctr">
              <a:lnSpc>
                <a:spcPct val="100000"/>
              </a:lnSpc>
            </a:pPr>
            <a:r>
              <a:rPr b="1" i="1" lang="en-US" sz="2600">
                <a:solidFill>
                  <a:srgbClr val="002060"/>
                </a:solidFill>
                <a:latin typeface="Calibri"/>
              </a:rPr>
              <a:t>A good project report should contain the following.</a:t>
            </a:r>
            <a:endParaRPr/>
          </a:p>
          <a:p>
            <a:pPr algn="just">
              <a:lnSpc>
                <a:spcPct val="100000"/>
              </a:lnSpc>
            </a:pPr>
            <a:r>
              <a:rPr b="1" lang="en-US" sz="3200">
                <a:solidFill>
                  <a:srgbClr val="000000"/>
                </a:solidFill>
                <a:latin typeface="Calibri"/>
              </a:rPr>
              <a:t>(1) </a:t>
            </a:r>
            <a:r>
              <a:rPr b="1" i="1" lang="en-US" sz="3200">
                <a:solidFill>
                  <a:srgbClr val="000000"/>
                </a:solidFill>
                <a:latin typeface="Calibri"/>
              </a:rPr>
              <a:t>General information:</a:t>
            </a:r>
            <a:r>
              <a:rPr i="1" lang="en-US" sz="3200">
                <a:solidFill>
                  <a:srgbClr val="000000"/>
                </a:solidFill>
                <a:latin typeface="Calibri"/>
              </a:rPr>
              <a:t> Information on product profile and product details.</a:t>
            </a:r>
            <a:endParaRPr/>
          </a:p>
          <a:p>
            <a:pPr algn="just">
              <a:lnSpc>
                <a:spcPct val="100000"/>
              </a:lnSpc>
            </a:pPr>
            <a:r>
              <a:rPr b="1" lang="en-US" sz="3200">
                <a:solidFill>
                  <a:srgbClr val="000000"/>
                </a:solidFill>
                <a:latin typeface="Calibri"/>
              </a:rPr>
              <a:t>(2) </a:t>
            </a:r>
            <a:r>
              <a:rPr b="1" i="1" lang="en-US" sz="3200">
                <a:solidFill>
                  <a:srgbClr val="000000"/>
                </a:solidFill>
                <a:latin typeface="Calibri"/>
              </a:rPr>
              <a:t>Promoter:</a:t>
            </a:r>
            <a:r>
              <a:rPr i="1" lang="en-US" sz="3200">
                <a:solidFill>
                  <a:srgbClr val="000000"/>
                </a:solidFill>
                <a:latin typeface="Calibri"/>
              </a:rPr>
              <a:t> His/her educational qualification, work experience, project related </a:t>
            </a:r>
            <a:r>
              <a:rPr lang="en-US" sz="3200">
                <a:solidFill>
                  <a:srgbClr val="000000"/>
                </a:solidFill>
                <a:latin typeface="Calibri"/>
              </a:rPr>
              <a:t>experience.</a:t>
            </a:r>
            <a:endParaRPr/>
          </a:p>
          <a:p>
            <a:pPr algn="just">
              <a:lnSpc>
                <a:spcPct val="100000"/>
              </a:lnSpc>
            </a:pPr>
            <a:r>
              <a:rPr b="1" lang="en-US" sz="3200">
                <a:solidFill>
                  <a:srgbClr val="000000"/>
                </a:solidFill>
                <a:latin typeface="Calibri"/>
              </a:rPr>
              <a:t>(3) </a:t>
            </a:r>
            <a:r>
              <a:rPr b="1" i="1" lang="en-US" sz="3200">
                <a:solidFill>
                  <a:srgbClr val="000000"/>
                </a:solidFill>
                <a:latin typeface="Calibri"/>
              </a:rPr>
              <a:t>Location:</a:t>
            </a:r>
            <a:r>
              <a:rPr i="1" lang="en-US" sz="3200">
                <a:solidFill>
                  <a:srgbClr val="000000"/>
                </a:solidFill>
                <a:latin typeface="Calibri"/>
              </a:rPr>
              <a:t> exact location of the project, lease or freehold, location advantages.</a:t>
            </a:r>
            <a:endParaRPr/>
          </a:p>
          <a:p>
            <a:pPr algn="just">
              <a:lnSpc>
                <a:spcPct val="100000"/>
              </a:lnSpc>
            </a:pPr>
            <a:r>
              <a:rPr b="1" lang="en-US" sz="3200">
                <a:solidFill>
                  <a:srgbClr val="000000"/>
                </a:solidFill>
                <a:latin typeface="Calibri"/>
              </a:rPr>
              <a:t>(4) </a:t>
            </a:r>
            <a:r>
              <a:rPr b="1" i="1" lang="en-US" sz="3200">
                <a:solidFill>
                  <a:srgbClr val="000000"/>
                </a:solidFill>
                <a:latin typeface="Calibri"/>
              </a:rPr>
              <a:t>Land and building:</a:t>
            </a:r>
            <a:r>
              <a:rPr i="1" lang="en-US" sz="3200">
                <a:solidFill>
                  <a:srgbClr val="000000"/>
                </a:solidFill>
                <a:latin typeface="Calibri"/>
              </a:rPr>
              <a:t> land area, construction area, type of construction, cost </a:t>
            </a:r>
            <a:r>
              <a:rPr lang="en-US" sz="3200">
                <a:solidFill>
                  <a:srgbClr val="000000"/>
                </a:solidFill>
                <a:latin typeface="Calibri"/>
              </a:rPr>
              <a:t>of construction, detailed plan and estimate along with plant layout.</a:t>
            </a:r>
            <a:endParaRPr/>
          </a:p>
        </p:txBody>
      </p:sp>
    </p:spTree>
  </p:cSld>
</p:sld>
</file>

<file path=ppt/slides/slide1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457200" y="274680"/>
            <a:ext cx="8229240" cy="1082160"/>
          </a:xfrm>
          <a:prstGeom prst="rect">
            <a:avLst/>
          </a:prstGeom>
        </p:spPr>
        <p:txBody>
          <a:bodyPr anchor="ctr"/>
          <a:p>
            <a:pPr>
              <a:lnSpc>
                <a:spcPct val="100000"/>
              </a:lnSpc>
            </a:pPr>
            <a:r>
              <a:rPr b="1" lang="en-US" sz="4400">
                <a:solidFill>
                  <a:srgbClr val="ff0000"/>
                </a:solidFill>
                <a:latin typeface="Calibri"/>
              </a:rPr>
              <a:t>Cont’d</a:t>
            </a:r>
            <a:endParaRPr/>
          </a:p>
        </p:txBody>
      </p:sp>
      <p:sp>
        <p:nvSpPr>
          <p:cNvPr id="131" name="TextShape 2"/>
          <p:cNvSpPr txBox="1"/>
          <p:nvPr/>
        </p:nvSpPr>
        <p:spPr>
          <a:xfrm>
            <a:off x="142920" y="1428840"/>
            <a:ext cx="8786520" cy="4696920"/>
          </a:xfrm>
          <a:prstGeom prst="rect">
            <a:avLst/>
          </a:prstGeom>
        </p:spPr>
        <p:txBody>
          <a:bodyPr/>
          <a:p>
            <a:pPr algn="just">
              <a:lnSpc>
                <a:spcPct val="100000"/>
              </a:lnSpc>
            </a:pPr>
            <a:r>
              <a:rPr b="1" i="1" lang="en-US" sz="3000">
                <a:solidFill>
                  <a:srgbClr val="000000"/>
                </a:solidFill>
                <a:latin typeface="Calibri"/>
              </a:rPr>
              <a:t>(5) Plant and machinery: </a:t>
            </a:r>
            <a:r>
              <a:rPr i="1" lang="en-US" sz="3000">
                <a:solidFill>
                  <a:srgbClr val="000000"/>
                </a:solidFill>
                <a:latin typeface="Calibri"/>
              </a:rPr>
              <a:t>Details of machinery required, capacity, suppliers, cost, various alternatives available, cost of miscellaneous assets.</a:t>
            </a:r>
            <a:endParaRPr/>
          </a:p>
          <a:p>
            <a:pPr algn="just">
              <a:lnSpc>
                <a:spcPct val="100000"/>
              </a:lnSpc>
            </a:pPr>
            <a:r>
              <a:rPr b="1" i="1" lang="en-US" sz="3000">
                <a:solidFill>
                  <a:srgbClr val="000000"/>
                </a:solidFill>
                <a:latin typeface="Calibri"/>
              </a:rPr>
              <a:t>(6) Production process: </a:t>
            </a:r>
            <a:r>
              <a:rPr i="1" lang="en-US" sz="3000">
                <a:solidFill>
                  <a:srgbClr val="000000"/>
                </a:solidFill>
                <a:latin typeface="Calibri"/>
              </a:rPr>
              <a:t>Description of production process, process chart, technical know how, technology alternatives available, production programme.</a:t>
            </a:r>
            <a:endParaRPr/>
          </a:p>
          <a:p>
            <a:pPr algn="just">
              <a:lnSpc>
                <a:spcPct val="100000"/>
              </a:lnSpc>
            </a:pPr>
            <a:r>
              <a:rPr b="1" i="1" lang="en-US" sz="3000">
                <a:solidFill>
                  <a:srgbClr val="000000"/>
                </a:solidFill>
                <a:latin typeface="Calibri"/>
              </a:rPr>
              <a:t>(7) Utilities: </a:t>
            </a:r>
            <a:r>
              <a:rPr i="1" lang="en-US" sz="3000">
                <a:solidFill>
                  <a:srgbClr val="000000"/>
                </a:solidFill>
                <a:latin typeface="Calibri"/>
              </a:rPr>
              <a:t>Water, power, steam, compressed air requirements, cost estimates sources of utilities.</a:t>
            </a:r>
            <a:endParaRPr/>
          </a:p>
          <a:p>
            <a:pPr algn="just">
              <a:lnSpc>
                <a:spcPct val="100000"/>
              </a:lnSpc>
            </a:pPr>
            <a:r>
              <a:rPr b="1" i="1" lang="en-US" sz="3000">
                <a:solidFill>
                  <a:srgbClr val="000000"/>
                </a:solidFill>
                <a:latin typeface="Calibri"/>
              </a:rPr>
              <a:t>(8) Transport and communication:</a:t>
            </a:r>
            <a:r>
              <a:rPr i="1" lang="en-US" sz="3000">
                <a:solidFill>
                  <a:srgbClr val="000000"/>
                </a:solidFill>
                <a:latin typeface="Calibri"/>
              </a:rPr>
              <a:t> Mode, possibility of getting costs.</a:t>
            </a:r>
            <a:endParaRPr/>
          </a:p>
        </p:txBody>
      </p:sp>
    </p:spTree>
  </p:cSld>
</p:sld>
</file>

<file path=ppt/slides/slide16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2" name="TextShape 1"/>
          <p:cNvSpPr txBox="1"/>
          <p:nvPr/>
        </p:nvSpPr>
        <p:spPr>
          <a:xfrm>
            <a:off x="214200" y="214200"/>
            <a:ext cx="8472240" cy="5911560"/>
          </a:xfrm>
          <a:prstGeom prst="rect">
            <a:avLst/>
          </a:prstGeom>
        </p:spPr>
        <p:txBody>
          <a:bodyPr/>
          <a:p>
            <a:pPr algn="just">
              <a:lnSpc>
                <a:spcPct val="100000"/>
              </a:lnSpc>
            </a:pPr>
            <a:r>
              <a:rPr b="1" i="1" lang="en-US" sz="3000">
                <a:solidFill>
                  <a:srgbClr val="000000"/>
                </a:solidFill>
                <a:latin typeface="Calibri"/>
              </a:rPr>
              <a:t>(9) Raw material:</a:t>
            </a:r>
            <a:r>
              <a:rPr i="1" lang="en-US" sz="3000">
                <a:solidFill>
                  <a:srgbClr val="000000"/>
                </a:solidFill>
                <a:latin typeface="Calibri"/>
              </a:rPr>
              <a:t> List of raw material required by quality and quantity, sources of procurement, cost of raw material, tie-up arrangements, if any for procurement of raw material, alternative raw material, if any.</a:t>
            </a:r>
            <a:endParaRPr/>
          </a:p>
          <a:p>
            <a:pPr algn="just">
              <a:lnSpc>
                <a:spcPct val="100000"/>
              </a:lnSpc>
            </a:pPr>
            <a:r>
              <a:rPr b="1" i="1" lang="en-US" sz="3000">
                <a:solidFill>
                  <a:srgbClr val="000000"/>
                </a:solidFill>
                <a:latin typeface="Calibri"/>
              </a:rPr>
              <a:t>(10) Man power:</a:t>
            </a:r>
            <a:r>
              <a:rPr i="1" lang="en-US" sz="3000">
                <a:solidFill>
                  <a:srgbClr val="000000"/>
                </a:solidFill>
                <a:latin typeface="Calibri"/>
              </a:rPr>
              <a:t> Man power requirement by skilled and semi-skilled, sources of manpower supply, cost of procurement, requirement for training and its cost.</a:t>
            </a:r>
            <a:endParaRPr/>
          </a:p>
          <a:p>
            <a:pPr algn="just">
              <a:lnSpc>
                <a:spcPct val="100000"/>
              </a:lnSpc>
            </a:pPr>
            <a:r>
              <a:rPr b="1" i="1" lang="en-US" sz="3000">
                <a:solidFill>
                  <a:srgbClr val="000000"/>
                </a:solidFill>
                <a:latin typeface="Calibri"/>
              </a:rPr>
              <a:t>(11) Products:</a:t>
            </a:r>
            <a:r>
              <a:rPr i="1" lang="en-US" sz="3000">
                <a:solidFill>
                  <a:srgbClr val="000000"/>
                </a:solidFill>
                <a:latin typeface="Calibri"/>
              </a:rPr>
              <a:t> Product mix, estimated sales distribution channels, competitions and their capacities, product standard, input-output ratio, product substitute.</a:t>
            </a:r>
            <a:endParaRPr/>
          </a:p>
        </p:txBody>
      </p:sp>
    </p:spTree>
  </p:cSld>
</p:sld>
</file>

<file path=ppt/slides/slide16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3" name="TextShape 1"/>
          <p:cNvSpPr txBox="1"/>
          <p:nvPr/>
        </p:nvSpPr>
        <p:spPr>
          <a:xfrm>
            <a:off x="457200" y="274680"/>
            <a:ext cx="8229240" cy="1142640"/>
          </a:xfrm>
          <a:prstGeom prst="rect">
            <a:avLst/>
          </a:prstGeom>
        </p:spPr>
        <p:txBody>
          <a:bodyPr anchor="ctr"/>
          <a:p>
            <a:pPr>
              <a:lnSpc>
                <a:spcPct val="100000"/>
              </a:lnSpc>
            </a:pPr>
            <a:r>
              <a:rPr b="1" lang="en-US" sz="4400">
                <a:solidFill>
                  <a:srgbClr val="ff0000"/>
                </a:solidFill>
                <a:latin typeface="Calibri"/>
              </a:rPr>
              <a:t>Cont’d</a:t>
            </a:r>
            <a:endParaRPr/>
          </a:p>
        </p:txBody>
      </p:sp>
      <p:sp>
        <p:nvSpPr>
          <p:cNvPr id="134" name="TextShape 2"/>
          <p:cNvSpPr txBox="1"/>
          <p:nvPr/>
        </p:nvSpPr>
        <p:spPr>
          <a:xfrm>
            <a:off x="457200" y="1600200"/>
            <a:ext cx="8229240" cy="4525560"/>
          </a:xfrm>
          <a:prstGeom prst="rect">
            <a:avLst/>
          </a:prstGeom>
        </p:spPr>
        <p:txBody>
          <a:bodyPr/>
          <a:p>
            <a:pPr algn="just">
              <a:lnSpc>
                <a:spcPct val="100000"/>
              </a:lnSpc>
            </a:pPr>
            <a:r>
              <a:rPr b="1" i="1" lang="en-US" sz="3000">
                <a:solidFill>
                  <a:srgbClr val="000000"/>
                </a:solidFill>
                <a:latin typeface="Calibri"/>
              </a:rPr>
              <a:t>(12) Market:</a:t>
            </a:r>
            <a:r>
              <a:rPr i="1" lang="en-US" sz="3000">
                <a:solidFill>
                  <a:srgbClr val="000000"/>
                </a:solidFill>
                <a:latin typeface="Calibri"/>
              </a:rPr>
              <a:t> End-users of product, distribution of market as local, national, international, trade practices, sales promotion devices, proposed market research.</a:t>
            </a:r>
            <a:endParaRPr/>
          </a:p>
          <a:p>
            <a:pPr algn="just">
              <a:lnSpc>
                <a:spcPct val="100000"/>
              </a:lnSpc>
            </a:pPr>
            <a:r>
              <a:rPr b="1" i="1" lang="en-US" sz="3000">
                <a:solidFill>
                  <a:srgbClr val="000000"/>
                </a:solidFill>
                <a:latin typeface="Calibri"/>
              </a:rPr>
              <a:t>(13) Requirement of working capital:</a:t>
            </a:r>
            <a:r>
              <a:rPr i="1" lang="en-US" sz="3000">
                <a:solidFill>
                  <a:srgbClr val="000000"/>
                </a:solidFill>
                <a:latin typeface="Calibri"/>
              </a:rPr>
              <a:t> Working capital required, sources of working capital, need for collateral security, nature and extent of credit facilities offered and available.</a:t>
            </a:r>
            <a:endParaRPr/>
          </a:p>
        </p:txBody>
      </p:sp>
    </p:spTree>
  </p:cSld>
</p:sld>
</file>

<file path=ppt/slides/slide1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TextShape 1"/>
          <p:cNvSpPr txBox="1"/>
          <p:nvPr/>
        </p:nvSpPr>
        <p:spPr>
          <a:xfrm>
            <a:off x="457200" y="274680"/>
            <a:ext cx="8229240" cy="1142640"/>
          </a:xfrm>
          <a:prstGeom prst="rect">
            <a:avLst/>
          </a:prstGeom>
        </p:spPr>
        <p:txBody>
          <a:bodyPr anchor="ctr"/>
          <a:p>
            <a:pPr>
              <a:lnSpc>
                <a:spcPct val="100000"/>
              </a:lnSpc>
            </a:pPr>
            <a:r>
              <a:rPr b="1" lang="en-US" sz="4400">
                <a:solidFill>
                  <a:srgbClr val="ff0000"/>
                </a:solidFill>
                <a:latin typeface="Calibri"/>
              </a:rPr>
              <a:t>Cont’d</a:t>
            </a:r>
            <a:endParaRPr/>
          </a:p>
        </p:txBody>
      </p:sp>
      <p:sp>
        <p:nvSpPr>
          <p:cNvPr id="136" name="TextShape 2"/>
          <p:cNvSpPr txBox="1"/>
          <p:nvPr/>
        </p:nvSpPr>
        <p:spPr>
          <a:xfrm>
            <a:off x="457200" y="1600200"/>
            <a:ext cx="8229240" cy="4525560"/>
          </a:xfrm>
          <a:prstGeom prst="rect">
            <a:avLst/>
          </a:prstGeom>
        </p:spPr>
        <p:txBody>
          <a:bodyPr/>
          <a:p>
            <a:pPr algn="just">
              <a:lnSpc>
                <a:spcPct val="100000"/>
              </a:lnSpc>
            </a:pPr>
            <a:r>
              <a:rPr b="1" i="1" lang="en-US" sz="3200">
                <a:solidFill>
                  <a:srgbClr val="000000"/>
                </a:solidFill>
                <a:latin typeface="Calibri"/>
              </a:rPr>
              <a:t>(14) Requirement of funds:</a:t>
            </a:r>
            <a:r>
              <a:rPr i="1" lang="en-US" sz="3200">
                <a:solidFill>
                  <a:srgbClr val="000000"/>
                </a:solidFill>
                <a:latin typeface="Calibri"/>
              </a:rPr>
              <a:t> Break-up project cost in terms of costs of land, building machinery, miscellaneous assets, preliminary expenses, contingencies and margin money for working capital, arrangements for meeting the cost of setting up of the project.</a:t>
            </a:r>
            <a:endParaRPr/>
          </a:p>
          <a:p>
            <a:pPr algn="just">
              <a:lnSpc>
                <a:spcPct val="100000"/>
              </a:lnSpc>
            </a:pPr>
            <a:r>
              <a:rPr b="1" i="1" lang="en-US" sz="3200">
                <a:solidFill>
                  <a:srgbClr val="000000"/>
                </a:solidFill>
                <a:latin typeface="Calibri"/>
              </a:rPr>
              <a:t>(15) Cost of production and profitability of first ten years.</a:t>
            </a:r>
            <a:endParaRPr/>
          </a:p>
          <a:p>
            <a:pPr algn="just">
              <a:lnSpc>
                <a:spcPct val="100000"/>
              </a:lnSpc>
            </a:pPr>
            <a:r>
              <a:rPr b="1" i="1" lang="en-US" sz="3200">
                <a:solidFill>
                  <a:srgbClr val="000000"/>
                </a:solidFill>
                <a:latin typeface="Calibri"/>
              </a:rPr>
              <a:t>(16) Break-even analysis.</a:t>
            </a:r>
            <a:endParaRPr/>
          </a:p>
          <a:p>
            <a:pPr algn="just">
              <a:lnSpc>
                <a:spcPct val="100000"/>
              </a:lnSpc>
            </a:pPr>
            <a:r>
              <a:rPr b="1" i="1" lang="en-US" sz="3200">
                <a:solidFill>
                  <a:srgbClr val="000000"/>
                </a:solidFill>
                <a:latin typeface="Calibri"/>
              </a:rPr>
              <a:t>(17) Schedule of implementation.</a:t>
            </a:r>
            <a:endParaRPr/>
          </a:p>
        </p:txBody>
      </p:sp>
    </p:spTree>
  </p:cSld>
</p:sld>
</file>

<file path=ppt/slides/slide1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FORMULATION OF PROJECT REPORT</a:t>
            </a:r>
            <a:endParaRPr/>
          </a:p>
        </p:txBody>
      </p:sp>
      <p:sp>
        <p:nvSpPr>
          <p:cNvPr id="138"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A PF is a systematic development of a project idea so as to help arrive at an investment decision.</a:t>
            </a:r>
            <a:endParaRPr/>
          </a:p>
        </p:txBody>
      </p:sp>
    </p:spTree>
  </p:cSld>
</p:sld>
</file>

<file path=ppt/slides/slide1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TextShape 1"/>
          <p:cNvSpPr txBox="1"/>
          <p:nvPr/>
        </p:nvSpPr>
        <p:spPr>
          <a:xfrm>
            <a:off x="214200" y="214200"/>
            <a:ext cx="8472240" cy="5911560"/>
          </a:xfrm>
          <a:prstGeom prst="rect">
            <a:avLst/>
          </a:prstGeom>
        </p:spPr>
        <p:txBody>
          <a:bodyPr/>
          <a:p>
            <a:pPr>
              <a:lnSpc>
                <a:spcPct val="100000"/>
              </a:lnSpc>
            </a:pPr>
            <a:r>
              <a:rPr b="1" lang="en-US" sz="3200">
                <a:solidFill>
                  <a:srgbClr val="ff0000"/>
                </a:solidFill>
                <a:latin typeface="Calibri"/>
              </a:rPr>
              <a:t>Sequential stages:</a:t>
            </a:r>
            <a:endParaRPr/>
          </a:p>
          <a:p>
            <a:pPr>
              <a:lnSpc>
                <a:spcPct val="100000"/>
              </a:lnSpc>
            </a:pPr>
            <a:r>
              <a:rPr lang="en-US" sz="3200">
                <a:solidFill>
                  <a:srgbClr val="000000"/>
                </a:solidFill>
                <a:latin typeface="Calibri"/>
              </a:rPr>
              <a:t>(1) General information</a:t>
            </a:r>
            <a:endParaRPr/>
          </a:p>
          <a:p>
            <a:pPr>
              <a:lnSpc>
                <a:spcPct val="100000"/>
              </a:lnSpc>
            </a:pPr>
            <a:r>
              <a:rPr lang="en-US" sz="3200">
                <a:solidFill>
                  <a:srgbClr val="000000"/>
                </a:solidFill>
                <a:latin typeface="Calibri"/>
              </a:rPr>
              <a:t>(2) Project description</a:t>
            </a:r>
            <a:endParaRPr/>
          </a:p>
          <a:p>
            <a:pPr>
              <a:lnSpc>
                <a:spcPct val="100000"/>
              </a:lnSpc>
            </a:pPr>
            <a:r>
              <a:rPr lang="en-US" sz="3200">
                <a:solidFill>
                  <a:srgbClr val="000000"/>
                </a:solidFill>
                <a:latin typeface="Calibri"/>
              </a:rPr>
              <a:t>(3) Market potential</a:t>
            </a:r>
            <a:endParaRPr/>
          </a:p>
          <a:p>
            <a:pPr>
              <a:lnSpc>
                <a:spcPct val="100000"/>
              </a:lnSpc>
            </a:pPr>
            <a:r>
              <a:rPr lang="en-US" sz="3200">
                <a:solidFill>
                  <a:srgbClr val="000000"/>
                </a:solidFill>
                <a:latin typeface="Calibri"/>
              </a:rPr>
              <a:t>(4) Capital costs and sources of finance</a:t>
            </a:r>
            <a:endParaRPr/>
          </a:p>
          <a:p>
            <a:pPr>
              <a:lnSpc>
                <a:spcPct val="100000"/>
              </a:lnSpc>
            </a:pPr>
            <a:r>
              <a:rPr lang="en-US" sz="3200">
                <a:solidFill>
                  <a:srgbClr val="000000"/>
                </a:solidFill>
                <a:latin typeface="Calibri"/>
              </a:rPr>
              <a:t>(5) Assessment of working capital requirements</a:t>
            </a:r>
            <a:endParaRPr/>
          </a:p>
          <a:p>
            <a:pPr>
              <a:lnSpc>
                <a:spcPct val="100000"/>
              </a:lnSpc>
            </a:pPr>
            <a:r>
              <a:rPr lang="en-US" sz="3200">
                <a:solidFill>
                  <a:srgbClr val="000000"/>
                </a:solidFill>
                <a:latin typeface="Calibri"/>
              </a:rPr>
              <a:t>(6) Other financial aspects</a:t>
            </a:r>
            <a:endParaRPr/>
          </a:p>
          <a:p>
            <a:pPr>
              <a:lnSpc>
                <a:spcPct val="100000"/>
              </a:lnSpc>
            </a:pPr>
            <a:r>
              <a:rPr lang="en-US" sz="3200">
                <a:solidFill>
                  <a:srgbClr val="000000"/>
                </a:solidFill>
                <a:latin typeface="Calibri"/>
              </a:rPr>
              <a:t>(7) Economical and social variables</a:t>
            </a:r>
            <a:endParaRPr/>
          </a:p>
          <a:p>
            <a:pPr>
              <a:lnSpc>
                <a:spcPct val="100000"/>
              </a:lnSpc>
            </a:pPr>
            <a:r>
              <a:rPr lang="en-US" sz="3200">
                <a:solidFill>
                  <a:srgbClr val="000000"/>
                </a:solidFill>
                <a:latin typeface="Calibri"/>
              </a:rPr>
              <a:t>(8) Project implementation</a:t>
            </a:r>
            <a:endParaRPr/>
          </a:p>
        </p:txBody>
      </p:sp>
    </p:spTree>
  </p:cSld>
</p:sld>
</file>

<file path=ppt/slides/slide1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214200" y="1000080"/>
            <a:ext cx="8472240" cy="5125680"/>
          </a:xfrm>
          <a:prstGeom prst="rect">
            <a:avLst/>
          </a:prstGeom>
        </p:spPr>
        <p:txBody>
          <a:bodyPr/>
          <a:p>
            <a:pPr>
              <a:lnSpc>
                <a:spcPct val="100000"/>
              </a:lnSpc>
            </a:pPr>
            <a:r>
              <a:rPr b="1" lang="en-US" sz="3200">
                <a:solidFill>
                  <a:srgbClr val="ff0000"/>
                </a:solidFill>
                <a:latin typeface="Calibri"/>
              </a:rPr>
              <a:t>(1) General Information</a:t>
            </a:r>
            <a:endParaRPr/>
          </a:p>
          <a:p>
            <a:pPr algn="just">
              <a:lnSpc>
                <a:spcPct val="100000"/>
              </a:lnSpc>
              <a:buFont typeface="Arial"/>
              <a:buChar char="•"/>
            </a:pPr>
            <a:r>
              <a:rPr b="1" i="1" lang="en-US" sz="3200">
                <a:solidFill>
                  <a:srgbClr val="000000"/>
                </a:solidFill>
                <a:latin typeface="Calibri"/>
              </a:rPr>
              <a:t>Bio-data of promoter:</a:t>
            </a:r>
            <a:r>
              <a:rPr i="1" lang="en-US" sz="3200">
                <a:solidFill>
                  <a:srgbClr val="000000"/>
                </a:solidFill>
                <a:latin typeface="Calibri"/>
              </a:rPr>
              <a:t> Name and address, qualifications, experience and other</a:t>
            </a:r>
            <a:endParaRPr/>
          </a:p>
          <a:p>
            <a:pPr algn="just">
              <a:lnSpc>
                <a:spcPct val="100000"/>
              </a:lnSpc>
              <a:buFont typeface="Arial"/>
              <a:buChar char="•"/>
            </a:pPr>
            <a:r>
              <a:rPr b="1" i="1" lang="en-US" sz="3200">
                <a:solidFill>
                  <a:srgbClr val="000000"/>
                </a:solidFill>
                <a:latin typeface="Calibri"/>
              </a:rPr>
              <a:t>Industry profile: </a:t>
            </a:r>
            <a:r>
              <a:rPr lang="en-US" sz="3200">
                <a:solidFill>
                  <a:srgbClr val="000000"/>
                </a:solidFill>
                <a:latin typeface="Calibri"/>
              </a:rPr>
              <a:t>Past performance; present status, its organization, its problems etc.</a:t>
            </a:r>
            <a:endParaRPr/>
          </a:p>
          <a:p>
            <a:pPr algn="just">
              <a:lnSpc>
                <a:spcPct val="100000"/>
              </a:lnSpc>
              <a:buFont typeface="Arial"/>
              <a:buChar char="•"/>
            </a:pPr>
            <a:r>
              <a:rPr b="1" i="1" lang="en-US" sz="3200">
                <a:solidFill>
                  <a:srgbClr val="000000"/>
                </a:solidFill>
                <a:latin typeface="Calibri"/>
              </a:rPr>
              <a:t>Product details:</a:t>
            </a:r>
            <a:r>
              <a:rPr i="1" lang="en-US" sz="3200">
                <a:solidFill>
                  <a:srgbClr val="000000"/>
                </a:solidFill>
                <a:latin typeface="Calibri"/>
              </a:rPr>
              <a:t> Product utility, product range, product design, etc.</a:t>
            </a:r>
            <a:endParaRPr/>
          </a:p>
        </p:txBody>
      </p:sp>
    </p:spTree>
  </p:cSld>
</p:sld>
</file>

<file path=ppt/slides/slide1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TextShape 1"/>
          <p:cNvSpPr txBox="1"/>
          <p:nvPr/>
        </p:nvSpPr>
        <p:spPr>
          <a:xfrm>
            <a:off x="214200" y="500040"/>
            <a:ext cx="8572320" cy="5857560"/>
          </a:xfrm>
          <a:prstGeom prst="rect">
            <a:avLst/>
          </a:prstGeom>
        </p:spPr>
        <p:txBody>
          <a:bodyPr/>
          <a:p>
            <a:pPr>
              <a:lnSpc>
                <a:spcPct val="100000"/>
              </a:lnSpc>
            </a:pPr>
            <a:r>
              <a:rPr b="1" lang="en-US" sz="4200">
                <a:solidFill>
                  <a:srgbClr val="ff0000"/>
                </a:solidFill>
                <a:latin typeface="Calibri"/>
              </a:rPr>
              <a:t>(2) Project Description</a:t>
            </a:r>
            <a:endParaRPr/>
          </a:p>
          <a:p>
            <a:pPr>
              <a:lnSpc>
                <a:spcPct val="100000"/>
              </a:lnSpc>
            </a:pPr>
            <a:endParaRPr/>
          </a:p>
          <a:p>
            <a:pPr>
              <a:lnSpc>
                <a:spcPct val="100000"/>
              </a:lnSpc>
            </a:pPr>
            <a:r>
              <a:rPr lang="en-US" sz="3200">
                <a:solidFill>
                  <a:srgbClr val="000000"/>
                </a:solidFill>
                <a:latin typeface="Andalus"/>
              </a:rPr>
              <a:t>(a) </a:t>
            </a:r>
            <a:r>
              <a:rPr b="1" i="1" lang="en-US" sz="3200">
                <a:solidFill>
                  <a:srgbClr val="000000"/>
                </a:solidFill>
                <a:latin typeface="Andalus"/>
              </a:rPr>
              <a:t>Raw material:</a:t>
            </a:r>
            <a:endParaRPr/>
          </a:p>
          <a:p>
            <a:pPr>
              <a:lnSpc>
                <a:spcPct val="100000"/>
              </a:lnSpc>
            </a:pPr>
            <a:r>
              <a:rPr lang="en-US" sz="3200">
                <a:solidFill>
                  <a:srgbClr val="002060"/>
                </a:solidFill>
                <a:latin typeface="Andalus"/>
              </a:rPr>
              <a:t>(b) </a:t>
            </a:r>
            <a:r>
              <a:rPr b="1" i="1" lang="en-US" sz="3200">
                <a:solidFill>
                  <a:srgbClr val="002060"/>
                </a:solidFill>
                <a:latin typeface="Andalus"/>
              </a:rPr>
              <a:t>Skilled labour:</a:t>
            </a:r>
            <a:endParaRPr/>
          </a:p>
          <a:p>
            <a:pPr>
              <a:lnSpc>
                <a:spcPct val="100000"/>
              </a:lnSpc>
            </a:pPr>
            <a:r>
              <a:rPr lang="en-US" sz="3200">
                <a:solidFill>
                  <a:srgbClr val="000000"/>
                </a:solidFill>
                <a:latin typeface="Andalus"/>
              </a:rPr>
              <a:t>(c) </a:t>
            </a:r>
            <a:r>
              <a:rPr b="1" i="1" lang="en-US" sz="3200">
                <a:solidFill>
                  <a:srgbClr val="000000"/>
                </a:solidFill>
                <a:latin typeface="Andalus"/>
              </a:rPr>
              <a:t>Utilities:</a:t>
            </a:r>
            <a:endParaRPr/>
          </a:p>
          <a:p>
            <a:pPr>
              <a:lnSpc>
                <a:spcPct val="100000"/>
              </a:lnSpc>
            </a:pPr>
            <a:r>
              <a:rPr lang="en-US" sz="3200">
                <a:solidFill>
                  <a:srgbClr val="000000"/>
                </a:solidFill>
                <a:latin typeface="Andalus"/>
              </a:rPr>
              <a:t>	</a:t>
            </a:r>
            <a:r>
              <a:rPr lang="en-US" sz="3200">
                <a:solidFill>
                  <a:srgbClr val="000000"/>
                </a:solidFill>
                <a:latin typeface="Andalus"/>
              </a:rPr>
              <a:t>(i) </a:t>
            </a:r>
            <a:r>
              <a:rPr i="1" lang="en-US" sz="3200">
                <a:solidFill>
                  <a:srgbClr val="000000"/>
                </a:solidFill>
                <a:latin typeface="Andalus"/>
              </a:rPr>
              <a:t>Power, </a:t>
            </a:r>
            <a:r>
              <a:rPr lang="en-US" sz="3200">
                <a:solidFill>
                  <a:srgbClr val="000000"/>
                </a:solidFill>
                <a:latin typeface="Andalus"/>
              </a:rPr>
              <a:t>(ii) </a:t>
            </a:r>
            <a:r>
              <a:rPr i="1" lang="en-US" sz="3200">
                <a:solidFill>
                  <a:srgbClr val="000000"/>
                </a:solidFill>
                <a:latin typeface="Andalus"/>
              </a:rPr>
              <a:t>Fuel, </a:t>
            </a:r>
            <a:r>
              <a:rPr lang="en-US" sz="3200">
                <a:solidFill>
                  <a:srgbClr val="000000"/>
                </a:solidFill>
                <a:latin typeface="Andalus"/>
              </a:rPr>
              <a:t>(iii) </a:t>
            </a:r>
            <a:r>
              <a:rPr i="1" lang="en-US" sz="3200">
                <a:solidFill>
                  <a:srgbClr val="000000"/>
                </a:solidFill>
                <a:latin typeface="Andalus"/>
              </a:rPr>
              <a:t>Water.</a:t>
            </a:r>
            <a:endParaRPr/>
          </a:p>
          <a:p>
            <a:pPr>
              <a:lnSpc>
                <a:spcPct val="100000"/>
              </a:lnSpc>
            </a:pPr>
            <a:r>
              <a:rPr lang="en-US" sz="3200">
                <a:solidFill>
                  <a:srgbClr val="00b050"/>
                </a:solidFill>
                <a:latin typeface="Andalus"/>
              </a:rPr>
              <a:t>(d) </a:t>
            </a:r>
            <a:r>
              <a:rPr b="1" i="1" lang="en-US" sz="3200">
                <a:solidFill>
                  <a:srgbClr val="00b050"/>
                </a:solidFill>
                <a:latin typeface="Andalus"/>
              </a:rPr>
              <a:t>Pollution control</a:t>
            </a:r>
            <a:endParaRPr/>
          </a:p>
          <a:p>
            <a:pPr>
              <a:lnSpc>
                <a:spcPct val="100000"/>
              </a:lnSpc>
            </a:pPr>
            <a:r>
              <a:rPr lang="en-US" sz="3200">
                <a:solidFill>
                  <a:srgbClr val="000000"/>
                </a:solidFill>
                <a:latin typeface="Andalus"/>
              </a:rPr>
              <a:t>(e) </a:t>
            </a:r>
            <a:r>
              <a:rPr b="1" i="1" lang="en-US" sz="3200">
                <a:solidFill>
                  <a:srgbClr val="000000"/>
                </a:solidFill>
                <a:latin typeface="Andalus"/>
              </a:rPr>
              <a:t>Communication and transportation facility</a:t>
            </a:r>
            <a:endParaRPr/>
          </a:p>
          <a:p>
            <a:pPr>
              <a:lnSpc>
                <a:spcPct val="100000"/>
              </a:lnSpc>
            </a:pPr>
            <a:r>
              <a:rPr lang="en-US" sz="3200">
                <a:solidFill>
                  <a:srgbClr val="7030a0"/>
                </a:solidFill>
                <a:latin typeface="Andalus"/>
              </a:rPr>
              <a:t>(f) </a:t>
            </a:r>
            <a:r>
              <a:rPr b="1" i="1" lang="en-US" sz="3200">
                <a:solidFill>
                  <a:srgbClr val="7030a0"/>
                </a:solidFill>
                <a:latin typeface="Andalus"/>
              </a:rPr>
              <a:t>Production process</a:t>
            </a:r>
            <a:endParaRPr/>
          </a:p>
          <a:p>
            <a:pPr>
              <a:lnSpc>
                <a:spcPct val="100000"/>
              </a:lnSpc>
            </a:pPr>
            <a:r>
              <a:rPr lang="en-US" sz="3200">
                <a:solidFill>
                  <a:srgbClr val="000000"/>
                </a:solidFill>
                <a:latin typeface="Andalus"/>
              </a:rPr>
              <a:t>(g) </a:t>
            </a:r>
            <a:r>
              <a:rPr b="1" i="1" lang="en-US" sz="3200">
                <a:solidFill>
                  <a:srgbClr val="000000"/>
                </a:solidFill>
                <a:latin typeface="Andalus"/>
              </a:rPr>
              <a:t>Machinery and equipment</a:t>
            </a:r>
            <a:endParaRPr/>
          </a:p>
          <a:p>
            <a:pPr>
              <a:lnSpc>
                <a:spcPct val="100000"/>
              </a:lnSpc>
            </a:pPr>
            <a:r>
              <a:rPr lang="en-US" sz="3200">
                <a:solidFill>
                  <a:srgbClr val="002060"/>
                </a:solidFill>
                <a:latin typeface="Andalus"/>
              </a:rPr>
              <a:t>(h) </a:t>
            </a:r>
            <a:r>
              <a:rPr b="1" i="1" lang="en-US" sz="3200">
                <a:solidFill>
                  <a:srgbClr val="002060"/>
                </a:solidFill>
                <a:latin typeface="Andalus"/>
              </a:rPr>
              <a:t>Capacity of the plant</a:t>
            </a:r>
            <a:endParaRPr/>
          </a:p>
          <a:p>
            <a:pPr>
              <a:lnSpc>
                <a:spcPct val="100000"/>
              </a:lnSpc>
              <a:buFont typeface="Arial"/>
              <a:buAutoNum type="romanLcParenR"/>
            </a:pPr>
            <a:r>
              <a:rPr b="1" i="1" lang="en-US" sz="3200">
                <a:solidFill>
                  <a:srgbClr val="000000"/>
                </a:solidFill>
                <a:latin typeface="Andalus"/>
              </a:rPr>
              <a:t>Technology selected</a:t>
            </a:r>
            <a:endParaRPr/>
          </a:p>
          <a:p>
            <a:pPr>
              <a:lnSpc>
                <a:spcPct val="100000"/>
              </a:lnSpc>
            </a:pPr>
            <a:r>
              <a:rPr lang="en-US" sz="3200">
                <a:solidFill>
                  <a:srgbClr val="4f81bd"/>
                </a:solidFill>
                <a:latin typeface="Andalus"/>
              </a:rPr>
              <a:t>(j) </a:t>
            </a:r>
            <a:r>
              <a:rPr b="1" i="1" lang="en-US" sz="3200">
                <a:solidFill>
                  <a:srgbClr val="4f81bd"/>
                </a:solidFill>
                <a:latin typeface="Andalus"/>
              </a:rPr>
              <a:t>Other common facilities</a:t>
            </a:r>
            <a:endParaRPr/>
          </a:p>
          <a:p>
            <a:pPr>
              <a:lnSpc>
                <a:spcPct val="100000"/>
              </a:lnSpc>
            </a:pPr>
            <a:r>
              <a:rPr lang="en-US" sz="3200">
                <a:solidFill>
                  <a:srgbClr val="000000"/>
                </a:solidFill>
                <a:latin typeface="Andalus"/>
              </a:rPr>
              <a:t>(k) </a:t>
            </a:r>
            <a:r>
              <a:rPr b="1" i="1" lang="en-US" sz="3200">
                <a:solidFill>
                  <a:srgbClr val="000000"/>
                </a:solidFill>
                <a:latin typeface="Andalus"/>
              </a:rPr>
              <a:t>Research and development:</a:t>
            </a:r>
            <a:endParaRP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285840" y="214200"/>
            <a:ext cx="7792200" cy="1142640"/>
          </a:xfrm>
          <a:prstGeom prst="rect">
            <a:avLst/>
          </a:prstGeom>
        </p:spPr>
        <p:txBody>
          <a:bodyPr lIns="0" tIns="0" rIns="0" bIns="0" anchor="ctr"/>
          <a:lstStyle/>
          <a:p>
            <a:pPr algn="ctr">
              <a:lnSpc>
                <a:spcPct val="100000"/>
              </a:lnSpc>
            </a:pPr>
            <a:r>
              <a:rPr lang="en-US" sz="3200" b="1">
                <a:solidFill>
                  <a:srgbClr val="FF0000"/>
                </a:solidFill>
              </a:rPr>
              <a:t>Levels of Management</a:t>
            </a:r>
            <a:endParaRPr/>
          </a:p>
        </p:txBody>
      </p:sp>
      <p:sp>
        <p:nvSpPr>
          <p:cNvPr id="181" name="TextShape 2"/>
          <p:cNvSpPr txBox="1"/>
          <p:nvPr/>
        </p:nvSpPr>
        <p:spPr>
          <a:xfrm>
            <a:off x="428760" y="1071720"/>
            <a:ext cx="8714880" cy="5785920"/>
          </a:xfrm>
          <a:prstGeom prst="rect">
            <a:avLst/>
          </a:prstGeom>
        </p:spPr>
        <p:txBody>
          <a:bodyPr lIns="0" tIns="0" rIns="0" bIns="0" anchor="ctr"/>
          <a:lstStyle/>
          <a:p>
            <a:pPr>
              <a:lnSpc>
                <a:spcPct val="100000"/>
              </a:lnSpc>
            </a:pPr>
            <a:r>
              <a:rPr lang="en-IN" sz="2400" b="1">
                <a:solidFill>
                  <a:srgbClr val="002060"/>
                </a:solidFill>
                <a:latin typeface="Times New Roman"/>
              </a:rPr>
              <a:t>First-line Managers</a:t>
            </a:r>
            <a:r>
              <a:rPr lang="en-IN" sz="2400">
                <a:solidFill>
                  <a:srgbClr val="002060"/>
                </a:solidFill>
                <a:latin typeface="Times New Roman"/>
              </a:rPr>
              <a:t>:</a:t>
            </a:r>
            <a:r>
              <a:rPr lang="en-IN" sz="2400">
                <a:solidFill>
                  <a:srgbClr val="006600"/>
                </a:solidFill>
                <a:latin typeface="Times New Roman"/>
              </a:rPr>
              <a:t> have direct responsibility for</a:t>
            </a:r>
            <a:endParaRPr/>
          </a:p>
          <a:p>
            <a:pPr>
              <a:lnSpc>
                <a:spcPct val="100000"/>
              </a:lnSpc>
            </a:pPr>
            <a:r>
              <a:rPr lang="en-IN" sz="2400">
                <a:solidFill>
                  <a:srgbClr val="006600"/>
                </a:solidFill>
                <a:latin typeface="Times New Roman"/>
              </a:rPr>
              <a:t>producing goods or services Foreman, supervisors, </a:t>
            </a:r>
            <a:endParaRPr/>
          </a:p>
          <a:p>
            <a:pPr>
              <a:lnSpc>
                <a:spcPct val="100000"/>
              </a:lnSpc>
            </a:pPr>
            <a:r>
              <a:rPr lang="en-IN" sz="2400">
                <a:solidFill>
                  <a:srgbClr val="006600"/>
                </a:solidFill>
                <a:latin typeface="Times New Roman"/>
              </a:rPr>
              <a:t>clerical supervisors</a:t>
            </a:r>
            <a:endParaRPr/>
          </a:p>
          <a:p>
            <a:pPr>
              <a:lnSpc>
                <a:spcPct val="100000"/>
              </a:lnSpc>
            </a:pPr>
            <a:endParaRPr/>
          </a:p>
          <a:p>
            <a:pPr>
              <a:lnSpc>
                <a:spcPct val="100000"/>
              </a:lnSpc>
            </a:pPr>
            <a:r>
              <a:rPr lang="en-IN" sz="2400" b="1">
                <a:solidFill>
                  <a:srgbClr val="002060"/>
                </a:solidFill>
                <a:latin typeface="Times New Roman"/>
              </a:rPr>
              <a:t>Middle Managers:</a:t>
            </a:r>
            <a:endParaRPr/>
          </a:p>
          <a:p>
            <a:pPr lvl="1">
              <a:lnSpc>
                <a:spcPct val="100000"/>
              </a:lnSpc>
              <a:buFont typeface="Wingdings" charset="2"/>
              <a:buChar char=""/>
            </a:pPr>
            <a:r>
              <a:rPr lang="en-IN" sz="2400">
                <a:solidFill>
                  <a:srgbClr val="006600"/>
                </a:solidFill>
                <a:latin typeface="Times New Roman"/>
              </a:rPr>
              <a:t>Coordinate employee activities</a:t>
            </a:r>
            <a:endParaRPr/>
          </a:p>
          <a:p>
            <a:pPr lvl="1">
              <a:lnSpc>
                <a:spcPct val="100000"/>
              </a:lnSpc>
              <a:buFont typeface="Wingdings" charset="2"/>
              <a:buChar char=""/>
            </a:pPr>
            <a:r>
              <a:rPr lang="en-IN" sz="2400">
                <a:solidFill>
                  <a:srgbClr val="006600"/>
                </a:solidFill>
                <a:latin typeface="Times New Roman"/>
              </a:rPr>
              <a:t>Determine which goods or services to provide</a:t>
            </a:r>
            <a:endParaRPr/>
          </a:p>
          <a:p>
            <a:pPr lvl="1">
              <a:lnSpc>
                <a:spcPct val="100000"/>
              </a:lnSpc>
              <a:buFont typeface="Wingdings" charset="2"/>
              <a:buChar char=""/>
            </a:pPr>
            <a:r>
              <a:rPr lang="en-IN" sz="2400">
                <a:solidFill>
                  <a:srgbClr val="006600"/>
                </a:solidFill>
                <a:latin typeface="Times New Roman"/>
              </a:rPr>
              <a:t>Decide how to market goods or services to customers</a:t>
            </a:r>
            <a:endParaRPr/>
          </a:p>
          <a:p>
            <a:pPr lvl="1">
              <a:lnSpc>
                <a:spcPct val="100000"/>
              </a:lnSpc>
              <a:buFont typeface="Wingdings" charset="2"/>
              <a:buChar char=""/>
            </a:pPr>
            <a:r>
              <a:rPr lang="en-IN" sz="2400">
                <a:solidFill>
                  <a:srgbClr val="006600"/>
                </a:solidFill>
                <a:latin typeface="Times New Roman"/>
              </a:rPr>
              <a:t>Assistant Manager, Manager (Section Head)</a:t>
            </a:r>
            <a:endParaRPr/>
          </a:p>
          <a:p>
            <a:pPr>
              <a:lnSpc>
                <a:spcPct val="100000"/>
              </a:lnSpc>
            </a:pPr>
            <a:endParaRPr/>
          </a:p>
          <a:p>
            <a:pPr>
              <a:lnSpc>
                <a:spcPct val="100000"/>
              </a:lnSpc>
            </a:pPr>
            <a:r>
              <a:rPr lang="en-IN" sz="2400" b="1">
                <a:solidFill>
                  <a:srgbClr val="002060"/>
                </a:solidFill>
                <a:latin typeface="Times New Roman"/>
              </a:rPr>
              <a:t>Top Managers: </a:t>
            </a:r>
            <a:endParaRPr/>
          </a:p>
          <a:p>
            <a:pPr>
              <a:lnSpc>
                <a:spcPct val="100000"/>
              </a:lnSpc>
            </a:pPr>
            <a:r>
              <a:rPr lang="en-IN" sz="2400">
                <a:solidFill>
                  <a:srgbClr val="006600"/>
                </a:solidFill>
                <a:latin typeface="Times New Roman"/>
              </a:rPr>
              <a:t>Provide the overall direction of an organization </a:t>
            </a:r>
            <a:endParaRPr/>
          </a:p>
          <a:p>
            <a:pPr>
              <a:lnSpc>
                <a:spcPct val="100000"/>
              </a:lnSpc>
            </a:pPr>
            <a:r>
              <a:rPr lang="en-IN" sz="2400">
                <a:solidFill>
                  <a:srgbClr val="006600"/>
                </a:solidFill>
                <a:latin typeface="Times New Roman"/>
              </a:rPr>
              <a:t>Chief Executive Officer, President, Vice President</a:t>
            </a:r>
            <a:endParaRPr/>
          </a:p>
          <a:p>
            <a:pPr>
              <a:lnSpc>
                <a:spcPct val="100000"/>
              </a:lnSpc>
            </a:pPr>
            <a:endParaRPr/>
          </a:p>
        </p:txBody>
      </p:sp>
    </p:spTree>
  </p:cSld>
  <p:clrMapOvr>
    <a:masterClrMapping/>
  </p:clrMapOvr>
</p:sld>
</file>

<file path=ppt/slides/slide1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214200" y="214200"/>
            <a:ext cx="9215280" cy="6643440"/>
          </a:xfrm>
          <a:prstGeom prst="rect">
            <a:avLst/>
          </a:prstGeom>
        </p:spPr>
        <p:txBody>
          <a:bodyPr/>
          <a:p>
            <a:pPr>
              <a:lnSpc>
                <a:spcPct val="100000"/>
              </a:lnSpc>
            </a:pPr>
            <a:r>
              <a:rPr b="1" lang="en-US" sz="3200">
                <a:solidFill>
                  <a:srgbClr val="000000"/>
                </a:solidFill>
                <a:latin typeface="Calibri"/>
              </a:rPr>
              <a:t>(3) Market Potential</a:t>
            </a:r>
            <a:endParaRPr/>
          </a:p>
          <a:p>
            <a:pPr>
              <a:lnSpc>
                <a:spcPct val="100000"/>
              </a:lnSpc>
            </a:pPr>
            <a:r>
              <a:rPr lang="en-US" sz="3100">
                <a:solidFill>
                  <a:srgbClr val="000000"/>
                </a:solidFill>
                <a:latin typeface="Calibri"/>
              </a:rPr>
              <a:t>	</a:t>
            </a:r>
            <a:r>
              <a:rPr lang="en-US" sz="3100">
                <a:solidFill>
                  <a:srgbClr val="000000"/>
                </a:solidFill>
                <a:latin typeface="Calibri"/>
              </a:rPr>
              <a:t>(a) </a:t>
            </a:r>
            <a:r>
              <a:rPr i="1" lang="en-US" sz="3100">
                <a:solidFill>
                  <a:srgbClr val="000000"/>
                </a:solidFill>
                <a:latin typeface="Calibri"/>
              </a:rPr>
              <a:t>Demand and supply position,</a:t>
            </a:r>
            <a:r>
              <a:rPr lang="en-US" sz="3100">
                <a:solidFill>
                  <a:srgbClr val="000000"/>
                </a:solidFill>
                <a:latin typeface="Calibri"/>
              </a:rPr>
              <a:t>(b) </a:t>
            </a:r>
            <a:r>
              <a:rPr i="1" lang="en-US" sz="3100">
                <a:solidFill>
                  <a:srgbClr val="000000"/>
                </a:solidFill>
                <a:latin typeface="Calibri"/>
              </a:rPr>
              <a:t>Expected price,</a:t>
            </a:r>
            <a:endParaRPr/>
          </a:p>
          <a:p>
            <a:pPr>
              <a:lnSpc>
                <a:spcPct val="100000"/>
              </a:lnSpc>
            </a:pPr>
            <a:r>
              <a:rPr lang="en-US" sz="3100">
                <a:solidFill>
                  <a:srgbClr val="000000"/>
                </a:solidFill>
                <a:latin typeface="Calibri"/>
              </a:rPr>
              <a:t>	</a:t>
            </a:r>
            <a:r>
              <a:rPr lang="en-US" sz="3100">
                <a:solidFill>
                  <a:srgbClr val="000000"/>
                </a:solidFill>
                <a:latin typeface="Calibri"/>
              </a:rPr>
              <a:t>(c) </a:t>
            </a:r>
            <a:r>
              <a:rPr i="1" lang="en-US" sz="3100">
                <a:solidFill>
                  <a:srgbClr val="000000"/>
                </a:solidFill>
                <a:latin typeface="Calibri"/>
              </a:rPr>
              <a:t>Marketing strategy, </a:t>
            </a:r>
            <a:r>
              <a:rPr lang="en-US" sz="3100">
                <a:solidFill>
                  <a:srgbClr val="000000"/>
                </a:solidFill>
                <a:latin typeface="Calibri"/>
              </a:rPr>
              <a:t>(d) </a:t>
            </a:r>
            <a:r>
              <a:rPr i="1" lang="en-US" sz="3100">
                <a:solidFill>
                  <a:srgbClr val="000000"/>
                </a:solidFill>
                <a:latin typeface="Calibri"/>
              </a:rPr>
              <a:t>After sales service.</a:t>
            </a:r>
            <a:endParaRPr/>
          </a:p>
          <a:p>
            <a:pPr>
              <a:lnSpc>
                <a:spcPct val="100000"/>
              </a:lnSpc>
            </a:pPr>
            <a:r>
              <a:rPr b="1" lang="en-US" sz="3200">
                <a:solidFill>
                  <a:srgbClr val="000000"/>
                </a:solidFill>
                <a:latin typeface="Calibri"/>
              </a:rPr>
              <a:t>(4) Capital Costs and Sources of Finance</a:t>
            </a:r>
            <a:endParaRPr/>
          </a:p>
          <a:p>
            <a:pPr>
              <a:lnSpc>
                <a:spcPct val="100000"/>
              </a:lnSpc>
            </a:pPr>
            <a:r>
              <a:rPr b="1" lang="en-US" sz="3200">
                <a:solidFill>
                  <a:srgbClr val="000000"/>
                </a:solidFill>
                <a:latin typeface="Calibri"/>
              </a:rPr>
              <a:t>(5) Assessment of Working Capital</a:t>
            </a:r>
            <a:endParaRPr/>
          </a:p>
          <a:p>
            <a:pPr>
              <a:lnSpc>
                <a:spcPct val="100000"/>
              </a:lnSpc>
            </a:pPr>
            <a:r>
              <a:rPr b="1" lang="en-US" sz="3200">
                <a:solidFill>
                  <a:srgbClr val="000000"/>
                </a:solidFill>
                <a:latin typeface="Calibri"/>
              </a:rPr>
              <a:t>(6) Other Financial Aspects:</a:t>
            </a:r>
            <a:endParaRPr/>
          </a:p>
          <a:p>
            <a:pPr>
              <a:lnSpc>
                <a:spcPct val="100000"/>
              </a:lnSpc>
            </a:pPr>
            <a:r>
              <a:rPr b="1" lang="en-US" sz="3200">
                <a:solidFill>
                  <a:srgbClr val="000000"/>
                </a:solidFill>
                <a:latin typeface="Calibri"/>
              </a:rPr>
              <a:t>	</a:t>
            </a:r>
            <a:r>
              <a:rPr lang="en-US" sz="3200">
                <a:solidFill>
                  <a:srgbClr val="000000"/>
                </a:solidFill>
                <a:latin typeface="Calibri"/>
              </a:rPr>
              <a:t>The break-even point indicates at what level of output the enterprise will break even.</a:t>
            </a:r>
            <a:endParaRPr/>
          </a:p>
          <a:p>
            <a:pPr>
              <a:lnSpc>
                <a:spcPct val="100000"/>
              </a:lnSpc>
            </a:pPr>
            <a:r>
              <a:rPr b="1" lang="en-US" sz="3200">
                <a:solidFill>
                  <a:srgbClr val="000000"/>
                </a:solidFill>
                <a:latin typeface="Calibri"/>
              </a:rPr>
              <a:t>(7) Economical and Social Variables</a:t>
            </a:r>
            <a:endParaRPr/>
          </a:p>
          <a:p>
            <a:pPr>
              <a:lnSpc>
                <a:spcPct val="100000"/>
              </a:lnSpc>
            </a:pPr>
            <a:r>
              <a:rPr i="1" lang="en-US" sz="2800">
                <a:solidFill>
                  <a:srgbClr val="000000"/>
                </a:solidFill>
                <a:latin typeface="Calibri"/>
              </a:rPr>
              <a:t>	</a:t>
            </a:r>
            <a:r>
              <a:rPr i="1" lang="en-US" sz="2800">
                <a:solidFill>
                  <a:srgbClr val="000000"/>
                </a:solidFill>
                <a:latin typeface="Calibri"/>
              </a:rPr>
              <a:t>(i) Employment Generation, </a:t>
            </a:r>
            <a:r>
              <a:rPr i="1" lang="en-US" sz="2800">
                <a:solidFill>
                  <a:srgbClr val="000000"/>
                </a:solidFill>
                <a:latin typeface="Calibri"/>
              </a:rPr>
              <a:t>	</a:t>
            </a:r>
            <a:r>
              <a:rPr i="1" lang="en-US" sz="2800">
                <a:solidFill>
                  <a:srgbClr val="000000"/>
                </a:solidFill>
                <a:latin typeface="Calibri"/>
              </a:rPr>
              <a:t>(ii) Import Substitution</a:t>
            </a:r>
            <a:endParaRPr/>
          </a:p>
          <a:p>
            <a:pPr>
              <a:lnSpc>
                <a:spcPct val="100000"/>
              </a:lnSpc>
            </a:pPr>
            <a:r>
              <a:rPr i="1" lang="en-US" sz="2800">
                <a:solidFill>
                  <a:srgbClr val="000000"/>
                </a:solidFill>
                <a:latin typeface="Calibri"/>
              </a:rPr>
              <a:t>	</a:t>
            </a:r>
            <a:r>
              <a:rPr i="1" lang="en-US" sz="2800">
                <a:solidFill>
                  <a:srgbClr val="000000"/>
                </a:solidFill>
                <a:latin typeface="Calibri"/>
              </a:rPr>
              <a:t>(iii) Ancillaration, </a:t>
            </a:r>
            <a:r>
              <a:rPr i="1" lang="en-US" sz="2800">
                <a:solidFill>
                  <a:srgbClr val="000000"/>
                </a:solidFill>
                <a:latin typeface="Calibri"/>
              </a:rPr>
              <a:t>	</a:t>
            </a:r>
            <a:r>
              <a:rPr i="1" lang="en-US" sz="2800">
                <a:solidFill>
                  <a:srgbClr val="000000"/>
                </a:solidFill>
                <a:latin typeface="Calibri"/>
              </a:rPr>
              <a:t>        </a:t>
            </a:r>
            <a:r>
              <a:rPr i="1" lang="en-US" sz="2800">
                <a:solidFill>
                  <a:srgbClr val="000000"/>
                </a:solidFill>
                <a:latin typeface="Calibri"/>
              </a:rPr>
              <a:t>	</a:t>
            </a:r>
            <a:r>
              <a:rPr i="1" lang="en-US" sz="2800">
                <a:solidFill>
                  <a:srgbClr val="000000"/>
                </a:solidFill>
                <a:latin typeface="Calibri"/>
              </a:rPr>
              <a:t>	</a:t>
            </a:r>
            <a:r>
              <a:rPr i="1" lang="en-US" sz="2800">
                <a:solidFill>
                  <a:srgbClr val="000000"/>
                </a:solidFill>
                <a:latin typeface="Calibri"/>
              </a:rPr>
              <a:t>(iv) Exports</a:t>
            </a:r>
            <a:endParaRPr/>
          </a:p>
          <a:p>
            <a:pPr>
              <a:lnSpc>
                <a:spcPct val="100000"/>
              </a:lnSpc>
            </a:pPr>
            <a:r>
              <a:rPr i="1" lang="en-US" sz="2800">
                <a:solidFill>
                  <a:srgbClr val="000000"/>
                </a:solidFill>
                <a:latin typeface="Calibri"/>
              </a:rPr>
              <a:t>	</a:t>
            </a:r>
            <a:r>
              <a:rPr i="1" lang="en-US" sz="2800">
                <a:solidFill>
                  <a:srgbClr val="000000"/>
                </a:solidFill>
                <a:latin typeface="Calibri"/>
              </a:rPr>
              <a:t>(v) Local Resource Utilization</a:t>
            </a:r>
            <a:r>
              <a:rPr i="1" lang="en-US" sz="2800">
                <a:solidFill>
                  <a:srgbClr val="000000"/>
                </a:solidFill>
                <a:latin typeface="Calibri"/>
              </a:rPr>
              <a:t>	</a:t>
            </a:r>
            <a:r>
              <a:rPr i="1" lang="en-US" sz="2800">
                <a:solidFill>
                  <a:srgbClr val="000000"/>
                </a:solidFill>
                <a:latin typeface="Calibri"/>
              </a:rPr>
              <a:t>(vi) Development of the Area</a:t>
            </a:r>
            <a:endParaRPr/>
          </a:p>
          <a:p>
            <a:pPr>
              <a:lnSpc>
                <a:spcPct val="100000"/>
              </a:lnSpc>
            </a:pPr>
            <a:r>
              <a:rPr b="1" lang="en-US" sz="3200">
                <a:solidFill>
                  <a:srgbClr val="000000"/>
                </a:solidFill>
                <a:latin typeface="Calibri"/>
              </a:rPr>
              <a:t>(8) Project Implementation</a:t>
            </a:r>
            <a:endParaRPr/>
          </a:p>
        </p:txBody>
      </p:sp>
    </p:spTree>
  </p:cSld>
</p:sld>
</file>

<file path=ppt/slides/slide1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PLANNING COMMISSION GUIDELINES</a:t>
            </a:r>
            <a:endParaRPr/>
          </a:p>
        </p:txBody>
      </p:sp>
      <p:sp>
        <p:nvSpPr>
          <p:cNvPr id="144" name="TextShape 2"/>
          <p:cNvSpPr txBox="1"/>
          <p:nvPr/>
        </p:nvSpPr>
        <p:spPr>
          <a:xfrm>
            <a:off x="457200" y="1600200"/>
            <a:ext cx="8229240" cy="4525560"/>
          </a:xfrm>
          <a:prstGeom prst="rect">
            <a:avLst/>
          </a:prstGeom>
        </p:spPr>
        <p:txBody>
          <a:bodyPr/>
          <a:p>
            <a:pPr algn="just">
              <a:lnSpc>
                <a:spcPct val="100000"/>
              </a:lnSpc>
              <a:buFont typeface="Arial"/>
              <a:buAutoNum type="arabicPeriod"/>
            </a:pPr>
            <a:r>
              <a:rPr b="1" i="1" lang="en-US" sz="3200">
                <a:solidFill>
                  <a:srgbClr val="000000"/>
                </a:solidFill>
                <a:latin typeface="Calibri"/>
              </a:rPr>
              <a:t>General information:</a:t>
            </a:r>
            <a:endParaRPr/>
          </a:p>
          <a:p>
            <a:pPr algn="just">
              <a:lnSpc>
                <a:spcPct val="100000"/>
              </a:lnSpc>
            </a:pPr>
            <a:r>
              <a:rPr lang="en-US" sz="3200">
                <a:solidFill>
                  <a:srgbClr val="000000"/>
                </a:solidFill>
                <a:latin typeface="Calibri"/>
              </a:rPr>
              <a:t>	</a:t>
            </a:r>
            <a:r>
              <a:rPr lang="en-US" sz="3200">
                <a:solidFill>
                  <a:srgbClr val="000000"/>
                </a:solidFill>
                <a:latin typeface="Calibri"/>
              </a:rPr>
              <a:t>The priority of the industry, increase in production, role of the public sector, allocation of investment of funds, choice of technique, etc. This should contain information about the enterprise submitting the feasibility report.</a:t>
            </a:r>
            <a:endParaRPr/>
          </a:p>
        </p:txBody>
      </p:sp>
    </p:spTree>
  </p:cSld>
</p:sld>
</file>

<file path=ppt/slides/slide1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214200" y="500040"/>
            <a:ext cx="8472240" cy="5625720"/>
          </a:xfrm>
          <a:prstGeom prst="rect">
            <a:avLst/>
          </a:prstGeom>
        </p:spPr>
        <p:txBody>
          <a:bodyPr/>
          <a:p>
            <a:pPr algn="just">
              <a:lnSpc>
                <a:spcPct val="100000"/>
              </a:lnSpc>
              <a:buFont typeface="Arial"/>
              <a:buChar char="•"/>
            </a:pPr>
            <a:r>
              <a:rPr b="1" lang="en-US" sz="3200">
                <a:solidFill>
                  <a:srgbClr val="000000"/>
                </a:solidFill>
                <a:latin typeface="Calibri"/>
              </a:rPr>
              <a:t>2. </a:t>
            </a:r>
            <a:r>
              <a:rPr b="1" i="1" lang="en-US" sz="3200">
                <a:solidFill>
                  <a:srgbClr val="000000"/>
                </a:solidFill>
                <a:latin typeface="Calibri"/>
              </a:rPr>
              <a:t>Preliminary analysis of alternatives:</a:t>
            </a:r>
            <a:endParaRPr/>
          </a:p>
          <a:p>
            <a:pPr algn="just">
              <a:lnSpc>
                <a:spcPct val="100000"/>
              </a:lnSpc>
            </a:pPr>
            <a:r>
              <a:rPr lang="en-US" sz="2400">
                <a:solidFill>
                  <a:srgbClr val="000000"/>
                </a:solidFill>
                <a:latin typeface="Calibri"/>
              </a:rPr>
              <a:t>	</a:t>
            </a:r>
            <a:r>
              <a:rPr lang="en-US" sz="2400">
                <a:solidFill>
                  <a:srgbClr val="000000"/>
                </a:solidFill>
                <a:latin typeface="Calibri"/>
              </a:rPr>
              <a:t>- </a:t>
            </a:r>
            <a:r>
              <a:rPr lang="en-US" sz="3200">
                <a:solidFill>
                  <a:srgbClr val="000000"/>
                </a:solidFill>
                <a:latin typeface="Calibri"/>
              </a:rPr>
              <a:t>Current data available on the gap between  </a:t>
            </a:r>
            <a:endParaRPr/>
          </a:p>
          <a:p>
            <a:pPr algn="just">
              <a:lnSpc>
                <a:spcPct val="100000"/>
              </a:lnSpc>
            </a:pPr>
            <a:r>
              <a:rPr lang="en-US" sz="3200">
                <a:solidFill>
                  <a:srgbClr val="000000"/>
                </a:solidFill>
                <a:latin typeface="Calibri"/>
              </a:rPr>
              <a:t>     </a:t>
            </a:r>
            <a:r>
              <a:rPr lang="en-US" sz="3200">
                <a:solidFill>
                  <a:srgbClr val="000000"/>
                </a:solidFill>
                <a:latin typeface="Calibri"/>
              </a:rPr>
              <a:t>demand &amp; supply for the product to be  </a:t>
            </a:r>
            <a:endParaRPr/>
          </a:p>
          <a:p>
            <a:pPr algn="just">
              <a:lnSpc>
                <a:spcPct val="100000"/>
              </a:lnSpc>
            </a:pPr>
            <a:r>
              <a:rPr lang="en-US" sz="3200">
                <a:solidFill>
                  <a:srgbClr val="000000"/>
                </a:solidFill>
                <a:latin typeface="Calibri"/>
              </a:rPr>
              <a:t>     </a:t>
            </a:r>
            <a:r>
              <a:rPr lang="en-US" sz="3200">
                <a:solidFill>
                  <a:srgbClr val="000000"/>
                </a:solidFill>
                <a:latin typeface="Calibri"/>
              </a:rPr>
              <a:t>produced.</a:t>
            </a:r>
            <a:endParaRPr/>
          </a:p>
          <a:p>
            <a:pPr algn="just">
              <a:lnSpc>
                <a:spcPct val="100000"/>
              </a:lnSpc>
            </a:pPr>
            <a:r>
              <a:rPr lang="en-US" sz="3200">
                <a:solidFill>
                  <a:srgbClr val="000000"/>
                </a:solidFill>
                <a:latin typeface="Calibri"/>
              </a:rPr>
              <a:t>	</a:t>
            </a:r>
            <a:r>
              <a:rPr lang="en-US" sz="3200">
                <a:solidFill>
                  <a:srgbClr val="000000"/>
                </a:solidFill>
                <a:latin typeface="Calibri"/>
              </a:rPr>
              <a:t>- Data on the production capacity that would be </a:t>
            </a:r>
            <a:endParaRPr/>
          </a:p>
          <a:p>
            <a:pPr algn="just">
              <a:lnSpc>
                <a:spcPct val="100000"/>
              </a:lnSpc>
            </a:pPr>
            <a:r>
              <a:rPr lang="en-US" sz="3200">
                <a:solidFill>
                  <a:srgbClr val="000000"/>
                </a:solidFill>
                <a:latin typeface="Calibri"/>
              </a:rPr>
              <a:t>      </a:t>
            </a:r>
            <a:r>
              <a:rPr lang="en-US" sz="3200">
                <a:solidFill>
                  <a:srgbClr val="000000"/>
                </a:solidFill>
                <a:latin typeface="Calibri"/>
              </a:rPr>
              <a:t>made available.</a:t>
            </a:r>
            <a:endParaRPr/>
          </a:p>
          <a:p>
            <a:pPr algn="just">
              <a:lnSpc>
                <a:spcPct val="100000"/>
              </a:lnSpc>
            </a:pPr>
            <a:r>
              <a:rPr lang="en-US" sz="3200">
                <a:solidFill>
                  <a:srgbClr val="000000"/>
                </a:solidFill>
                <a:latin typeface="Calibri"/>
              </a:rPr>
              <a:t>	</a:t>
            </a:r>
            <a:r>
              <a:rPr lang="en-US" sz="3200">
                <a:solidFill>
                  <a:srgbClr val="000000"/>
                </a:solidFill>
                <a:latin typeface="Calibri"/>
              </a:rPr>
              <a:t>- A complete list of existing plants in the  </a:t>
            </a:r>
            <a:endParaRPr/>
          </a:p>
          <a:p>
            <a:pPr algn="just">
              <a:lnSpc>
                <a:spcPct val="100000"/>
              </a:lnSpc>
            </a:pPr>
            <a:r>
              <a:rPr lang="en-US" sz="3200">
                <a:solidFill>
                  <a:srgbClr val="000000"/>
                </a:solidFill>
                <a:latin typeface="Calibri"/>
              </a:rPr>
              <a:t>      </a:t>
            </a:r>
            <a:r>
              <a:rPr lang="en-US" sz="3200">
                <a:solidFill>
                  <a:srgbClr val="000000"/>
                </a:solidFill>
                <a:latin typeface="Calibri"/>
              </a:rPr>
              <a:t>industries and their capacities.</a:t>
            </a:r>
            <a:endParaRPr/>
          </a:p>
          <a:p>
            <a:pPr algn="just">
              <a:lnSpc>
                <a:spcPct val="100000"/>
              </a:lnSpc>
            </a:pPr>
            <a:r>
              <a:rPr lang="en-US" sz="3200">
                <a:solidFill>
                  <a:srgbClr val="000000"/>
                </a:solidFill>
                <a:latin typeface="Calibri"/>
              </a:rPr>
              <a:t>	</a:t>
            </a:r>
            <a:r>
              <a:rPr lang="en-US" sz="3200">
                <a:solidFill>
                  <a:srgbClr val="000000"/>
                </a:solidFill>
                <a:latin typeface="Calibri"/>
              </a:rPr>
              <a:t>- Information on the location of the plant.</a:t>
            </a:r>
            <a:endParaRPr/>
          </a:p>
        </p:txBody>
      </p:sp>
    </p:spTree>
  </p:cSld>
</p:sld>
</file>

<file path=ppt/slides/slide1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TextShape 1"/>
          <p:cNvSpPr txBox="1"/>
          <p:nvPr/>
        </p:nvSpPr>
        <p:spPr>
          <a:xfrm>
            <a:off x="214200" y="571320"/>
            <a:ext cx="8472240" cy="5857560"/>
          </a:xfrm>
          <a:prstGeom prst="rect">
            <a:avLst/>
          </a:prstGeom>
        </p:spPr>
        <p:txBody>
          <a:bodyPr/>
          <a:p>
            <a:pPr>
              <a:lnSpc>
                <a:spcPct val="100000"/>
              </a:lnSpc>
            </a:pPr>
            <a:r>
              <a:rPr b="1" lang="en-US" sz="3200">
                <a:solidFill>
                  <a:srgbClr val="000000"/>
                </a:solidFill>
                <a:latin typeface="Calibri"/>
              </a:rPr>
              <a:t>3. </a:t>
            </a:r>
            <a:r>
              <a:rPr b="1" i="1" lang="en-US" sz="3200">
                <a:solidFill>
                  <a:srgbClr val="000000"/>
                </a:solidFill>
                <a:latin typeface="Calibri"/>
              </a:rPr>
              <a:t>Project description:</a:t>
            </a:r>
            <a:endParaRPr/>
          </a:p>
          <a:p>
            <a:pPr algn="just">
              <a:lnSpc>
                <a:spcPct val="100000"/>
              </a:lnSpc>
            </a:pPr>
            <a:r>
              <a:rPr lang="en-US" sz="3200">
                <a:solidFill>
                  <a:srgbClr val="000000"/>
                </a:solidFill>
                <a:latin typeface="Calibri"/>
              </a:rPr>
              <a:t>	</a:t>
            </a:r>
            <a:r>
              <a:rPr lang="en-US" sz="3200">
                <a:solidFill>
                  <a:srgbClr val="000000"/>
                </a:solidFill>
                <a:latin typeface="Calibri"/>
              </a:rPr>
              <a:t>Population, water, land, air, effects arising out of the project’s pollution, other environmental destruction, etc.</a:t>
            </a:r>
            <a:endParaRPr/>
          </a:p>
          <a:p>
            <a:pPr algn="just">
              <a:lnSpc>
                <a:spcPct val="100000"/>
              </a:lnSpc>
            </a:pPr>
            <a:r>
              <a:rPr b="1" lang="en-US" sz="3200">
                <a:solidFill>
                  <a:srgbClr val="000000"/>
                </a:solidFill>
                <a:latin typeface="Calibri"/>
              </a:rPr>
              <a:t>4. Marketing plan:</a:t>
            </a:r>
            <a:endParaRPr/>
          </a:p>
          <a:p>
            <a:pPr algn="just">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Data on the market plan.</a:t>
            </a:r>
            <a:endParaRPr/>
          </a:p>
          <a:p>
            <a:pPr algn="just">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Supply and demand data. </a:t>
            </a:r>
            <a:endParaRPr/>
          </a:p>
          <a:p>
            <a:pPr algn="just">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Forecasting technique.</a:t>
            </a:r>
            <a:endParaRPr/>
          </a:p>
          <a:p>
            <a:pPr algn="just">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Price sensitivity of the product.</a:t>
            </a:r>
            <a:endParaRPr/>
          </a:p>
          <a:p>
            <a:pPr algn="just">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	</a:t>
            </a:r>
            <a:r>
              <a:rPr lang="en-US" sz="3200">
                <a:solidFill>
                  <a:srgbClr val="000000"/>
                </a:solidFill>
                <a:latin typeface="Calibri"/>
              </a:rPr>
              <a:t>And analysis of past trends in prices.</a:t>
            </a:r>
            <a:endParaRPr/>
          </a:p>
          <a:p>
            <a:pPr>
              <a:lnSpc>
                <a:spcPct val="100000"/>
              </a:lnSpc>
            </a:pPr>
            <a:endParaRPr/>
          </a:p>
          <a:p>
            <a:pPr>
              <a:lnSpc>
                <a:spcPct val="100000"/>
              </a:lnSpc>
            </a:pPr>
            <a:endParaRPr/>
          </a:p>
        </p:txBody>
      </p:sp>
    </p:spTree>
  </p:cSld>
</p:sld>
</file>

<file path=ppt/slides/slide1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142920" y="500040"/>
            <a:ext cx="8543520" cy="5625720"/>
          </a:xfrm>
          <a:prstGeom prst="rect">
            <a:avLst/>
          </a:prstGeom>
        </p:spPr>
        <p:txBody>
          <a:bodyPr/>
          <a:p>
            <a:pPr algn="just">
              <a:lnSpc>
                <a:spcPct val="100000"/>
              </a:lnSpc>
            </a:pPr>
            <a:r>
              <a:rPr b="1" lang="en-US" sz="3200">
                <a:solidFill>
                  <a:srgbClr val="000000"/>
                </a:solidFill>
                <a:latin typeface="Calibri"/>
              </a:rPr>
              <a:t>5. Capital requirements and cost:</a:t>
            </a:r>
            <a:endParaRPr/>
          </a:p>
          <a:p>
            <a:pPr algn="just">
              <a:lnSpc>
                <a:spcPct val="100000"/>
              </a:lnSpc>
            </a:pPr>
            <a:r>
              <a:rPr b="1" lang="en-US" sz="3200">
                <a:solidFill>
                  <a:srgbClr val="000000"/>
                </a:solidFill>
                <a:latin typeface="Calibri"/>
              </a:rPr>
              <a:t>6. Operating requirements and costs:</a:t>
            </a:r>
            <a:endParaRPr/>
          </a:p>
          <a:p>
            <a:pPr algn="just">
              <a:lnSpc>
                <a:spcPct val="100000"/>
              </a:lnSpc>
            </a:pPr>
            <a:r>
              <a:rPr lang="en-US" sz="3200">
                <a:solidFill>
                  <a:srgbClr val="000000"/>
                </a:solidFill>
                <a:latin typeface="Calibri"/>
              </a:rPr>
              <a:t>	</a:t>
            </a:r>
            <a:r>
              <a:rPr lang="en-US" sz="3200">
                <a:solidFill>
                  <a:srgbClr val="000000"/>
                </a:solidFill>
                <a:latin typeface="Calibri"/>
              </a:rPr>
              <a:t>Operating costs relate to cost of raw, materials and intermediaries, fuel, utilities, labour, repair and maintenance, selling expenses and other expenses.</a:t>
            </a:r>
            <a:endParaRPr/>
          </a:p>
          <a:p>
            <a:pPr algn="just">
              <a:lnSpc>
                <a:spcPct val="100000"/>
              </a:lnSpc>
            </a:pPr>
            <a:r>
              <a:rPr b="1" lang="en-US" sz="3200">
                <a:solidFill>
                  <a:srgbClr val="000000"/>
                </a:solidFill>
                <a:latin typeface="Calibri"/>
              </a:rPr>
              <a:t>7. Financial Analysis:</a:t>
            </a:r>
            <a:r>
              <a:rPr lang="en-US" sz="3200">
                <a:solidFill>
                  <a:srgbClr val="000000"/>
                </a:solidFill>
                <a:latin typeface="Calibri"/>
              </a:rPr>
              <a:t> Foreign exchange requirements should be cleared by the Department of Economic Affairs. The feasibility report should take into account income tax rebates for priority industries, incentives for backward areas, accelerated depreciation, etc.</a:t>
            </a:r>
            <a:endParaRPr/>
          </a:p>
          <a:p>
            <a:pPr algn="just">
              <a:lnSpc>
                <a:spcPct val="100000"/>
              </a:lnSpc>
            </a:pPr>
            <a:r>
              <a:rPr b="1" lang="en-US" sz="3200">
                <a:solidFill>
                  <a:srgbClr val="000000"/>
                </a:solidFill>
                <a:latin typeface="Calibri"/>
              </a:rPr>
              <a:t>8.Economic Analysis:</a:t>
            </a:r>
            <a:r>
              <a:rPr lang="en-US" sz="3200">
                <a:solidFill>
                  <a:srgbClr val="000000"/>
                </a:solidFill>
                <a:latin typeface="Calibri"/>
              </a:rPr>
              <a:t> adjustment involves a correction in input and cost, to reflect the true value of foreign exchange, labour and capital.</a:t>
            </a:r>
            <a:endParaRPr/>
          </a:p>
          <a:p>
            <a:pPr algn="just">
              <a:lnSpc>
                <a:spcPct val="100000"/>
              </a:lnSpc>
            </a:pPr>
            <a:endParaRPr/>
          </a:p>
        </p:txBody>
      </p:sp>
    </p:spTree>
  </p:cSld>
</p:sld>
</file>

<file path=ppt/slides/slide1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ERRORS IN PROJECT REPORT</a:t>
            </a:r>
            <a:endParaRPr/>
          </a:p>
        </p:txBody>
      </p:sp>
      <p:sp>
        <p:nvSpPr>
          <p:cNvPr id="149" name="TextShape 2"/>
          <p:cNvSpPr txBox="1"/>
          <p:nvPr/>
        </p:nvSpPr>
        <p:spPr>
          <a:xfrm>
            <a:off x="457200" y="1600200"/>
            <a:ext cx="8229240" cy="4525560"/>
          </a:xfrm>
          <a:prstGeom prst="rect">
            <a:avLst/>
          </a:prstGeom>
        </p:spPr>
        <p:txBody>
          <a:bodyPr/>
          <a:p>
            <a:pPr>
              <a:lnSpc>
                <a:spcPct val="100000"/>
              </a:lnSpc>
              <a:buFont typeface="Arial"/>
              <a:buAutoNum type="romanLcParenR"/>
            </a:pPr>
            <a:r>
              <a:rPr lang="en-US" sz="3200">
                <a:solidFill>
                  <a:srgbClr val="000000"/>
                </a:solidFill>
                <a:latin typeface="Calibri"/>
              </a:rPr>
              <a:t>Product Selection</a:t>
            </a:r>
            <a:endParaRPr/>
          </a:p>
          <a:p>
            <a:pPr>
              <a:lnSpc>
                <a:spcPct val="100000"/>
              </a:lnSpc>
              <a:buFont typeface="Arial"/>
              <a:buAutoNum type="romanLcParenR"/>
            </a:pPr>
            <a:r>
              <a:rPr lang="en-US" sz="3200">
                <a:solidFill>
                  <a:srgbClr val="000000"/>
                </a:solidFill>
                <a:latin typeface="Calibri"/>
              </a:rPr>
              <a:t>Capacity utilization estimates</a:t>
            </a:r>
            <a:endParaRPr/>
          </a:p>
          <a:p>
            <a:pPr>
              <a:lnSpc>
                <a:spcPct val="100000"/>
              </a:lnSpc>
              <a:buFont typeface="Arial"/>
              <a:buAutoNum type="romanLcParenR"/>
            </a:pPr>
            <a:r>
              <a:rPr lang="en-US" sz="3200">
                <a:solidFill>
                  <a:srgbClr val="000000"/>
                </a:solidFill>
                <a:latin typeface="Calibri"/>
              </a:rPr>
              <a:t> </a:t>
            </a:r>
            <a:r>
              <a:rPr lang="en-US" sz="3200">
                <a:solidFill>
                  <a:srgbClr val="000000"/>
                </a:solidFill>
                <a:latin typeface="Calibri"/>
              </a:rPr>
              <a:t>Market study </a:t>
            </a:r>
            <a:endParaRPr/>
          </a:p>
          <a:p>
            <a:pPr>
              <a:lnSpc>
                <a:spcPct val="100000"/>
              </a:lnSpc>
              <a:buFont typeface="Arial"/>
              <a:buAutoNum type="romanLcParenR"/>
            </a:pPr>
            <a:r>
              <a:rPr lang="en-US" sz="3200">
                <a:solidFill>
                  <a:srgbClr val="000000"/>
                </a:solidFill>
                <a:latin typeface="Calibri"/>
              </a:rPr>
              <a:t> </a:t>
            </a:r>
            <a:r>
              <a:rPr lang="en-US" sz="3200">
                <a:solidFill>
                  <a:srgbClr val="000000"/>
                </a:solidFill>
                <a:latin typeface="Calibri"/>
              </a:rPr>
              <a:t>Technology Selection</a:t>
            </a:r>
            <a:endParaRPr/>
          </a:p>
          <a:p>
            <a:pPr>
              <a:lnSpc>
                <a:spcPct val="100000"/>
              </a:lnSpc>
              <a:buFont typeface="Arial"/>
              <a:buAutoNum type="romanLcParenR"/>
            </a:pPr>
            <a:r>
              <a:rPr lang="en-US" sz="3200">
                <a:solidFill>
                  <a:srgbClr val="000000"/>
                </a:solidFill>
                <a:latin typeface="Calibri"/>
              </a:rPr>
              <a:t>Selection of location.</a:t>
            </a:r>
            <a:endParaRPr/>
          </a:p>
        </p:txBody>
      </p:sp>
    </p:spTree>
  </p:cSld>
</p:sld>
</file>

<file path=ppt/slides/slide1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PROJECT APPRAISAL</a:t>
            </a:r>
            <a:endParaRPr/>
          </a:p>
        </p:txBody>
      </p:sp>
      <p:sp>
        <p:nvSpPr>
          <p:cNvPr id="151"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Project appraisal means the assessment of project in terms of its economic, social and financial liability.</a:t>
            </a:r>
            <a:endParaRPr/>
          </a:p>
          <a:p>
            <a:pPr>
              <a:lnSpc>
                <a:spcPct val="100000"/>
              </a:lnSpc>
            </a:pPr>
            <a:endParaRPr/>
          </a:p>
          <a:p>
            <a:pPr>
              <a:lnSpc>
                <a:spcPct val="100000"/>
              </a:lnSpc>
              <a:buFont typeface="Arial"/>
              <a:buChar char="•"/>
            </a:pPr>
            <a:r>
              <a:rPr lang="en-US" sz="3200">
                <a:solidFill>
                  <a:srgbClr val="000000"/>
                </a:solidFill>
                <a:latin typeface="Calibri"/>
              </a:rPr>
              <a:t>Appraisal of a proposed project is called ‘</a:t>
            </a:r>
            <a:r>
              <a:rPr b="1" lang="en-US" sz="3200">
                <a:solidFill>
                  <a:srgbClr val="ff0000"/>
                </a:solidFill>
                <a:latin typeface="Calibri"/>
              </a:rPr>
              <a:t>ex-ante analysis</a:t>
            </a:r>
            <a:r>
              <a:rPr lang="en-US" sz="3200">
                <a:solidFill>
                  <a:srgbClr val="000000"/>
                </a:solidFill>
                <a:latin typeface="Calibri"/>
              </a:rPr>
              <a:t>’ while appraisal of a executed project is called ‘</a:t>
            </a:r>
            <a:r>
              <a:rPr b="1" lang="en-US" sz="3200">
                <a:solidFill>
                  <a:srgbClr val="ff0000"/>
                </a:solidFill>
                <a:latin typeface="Calibri"/>
              </a:rPr>
              <a:t>post-ante analysis</a:t>
            </a:r>
            <a:r>
              <a:rPr lang="en-US" sz="3200">
                <a:solidFill>
                  <a:srgbClr val="000000"/>
                </a:solidFill>
                <a:latin typeface="Calibri"/>
              </a:rPr>
              <a:t>’.</a:t>
            </a:r>
            <a:endParaRPr/>
          </a:p>
        </p:txBody>
      </p:sp>
    </p:spTree>
  </p:cSld>
</p:sld>
</file>

<file path=ppt/slides/slide1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TextShape 1"/>
          <p:cNvSpPr txBox="1"/>
          <p:nvPr/>
        </p:nvSpPr>
        <p:spPr>
          <a:xfrm>
            <a:off x="457200" y="274680"/>
            <a:ext cx="8229240" cy="939600"/>
          </a:xfrm>
          <a:prstGeom prst="rect">
            <a:avLst/>
          </a:prstGeom>
        </p:spPr>
        <p:txBody>
          <a:bodyPr anchor="ctr"/>
          <a:p>
            <a:pPr algn="ctr">
              <a:lnSpc>
                <a:spcPct val="100000"/>
              </a:lnSpc>
            </a:pPr>
            <a:r>
              <a:rPr b="1" lang="en-US" sz="4400">
                <a:solidFill>
                  <a:srgbClr val="ff0000"/>
                </a:solidFill>
                <a:latin typeface="Calibri"/>
              </a:rPr>
              <a:t>MARKET APPRAISAL</a:t>
            </a:r>
            <a:r>
              <a:rPr lang="en-US" sz="4400">
                <a:solidFill>
                  <a:srgbClr val="000000"/>
                </a:solidFill>
                <a:latin typeface="Calibri"/>
              </a:rPr>
              <a:t> </a:t>
            </a:r>
            <a:endParaRPr/>
          </a:p>
        </p:txBody>
      </p:sp>
      <p:sp>
        <p:nvSpPr>
          <p:cNvPr id="153" name="TextShape 2"/>
          <p:cNvSpPr txBox="1"/>
          <p:nvPr/>
        </p:nvSpPr>
        <p:spPr>
          <a:xfrm>
            <a:off x="457200" y="1285920"/>
            <a:ext cx="8229240" cy="5357520"/>
          </a:xfrm>
          <a:prstGeom prst="rect">
            <a:avLst/>
          </a:prstGeom>
        </p:spPr>
        <p:txBody>
          <a:bodyPr/>
          <a:p>
            <a:pPr>
              <a:lnSpc>
                <a:spcPct val="100000"/>
              </a:lnSpc>
            </a:pPr>
            <a:r>
              <a:rPr i="1" lang="en-US" sz="2800">
                <a:solidFill>
                  <a:srgbClr val="000000"/>
                </a:solidFill>
                <a:latin typeface="Calibri"/>
              </a:rPr>
              <a:t>	</a:t>
            </a:r>
            <a:r>
              <a:rPr i="1" lang="en-US" sz="2800">
                <a:solidFill>
                  <a:srgbClr val="000000"/>
                </a:solidFill>
                <a:latin typeface="Calibri"/>
              </a:rPr>
              <a:t>A market appraisal is carried out to assess the market potential of a project.</a:t>
            </a:r>
            <a:endParaRPr/>
          </a:p>
          <a:p>
            <a:pPr>
              <a:lnSpc>
                <a:spcPct val="100000"/>
              </a:lnSpc>
            </a:pPr>
            <a:endParaRPr/>
          </a:p>
          <a:p>
            <a:pPr>
              <a:lnSpc>
                <a:spcPct val="100000"/>
              </a:lnSpc>
            </a:pPr>
            <a:r>
              <a:rPr b="1" lang="en-US" sz="2400">
                <a:solidFill>
                  <a:srgbClr val="000000"/>
                </a:solidFill>
                <a:latin typeface="Calibri"/>
              </a:rPr>
              <a:t>●</a:t>
            </a:r>
            <a:r>
              <a:rPr b="1" lang="en-US" sz="2400">
                <a:solidFill>
                  <a:srgbClr val="000000"/>
                </a:solidFill>
                <a:latin typeface="Calibri"/>
              </a:rPr>
              <a:t>	</a:t>
            </a:r>
            <a:r>
              <a:rPr b="1" lang="en-US" sz="2400">
                <a:solidFill>
                  <a:srgbClr val="000000"/>
                </a:solidFill>
                <a:latin typeface="Calibri"/>
              </a:rPr>
              <a:t>Nature of the Market.</a:t>
            </a:r>
            <a:endParaRPr/>
          </a:p>
          <a:p>
            <a:pPr>
              <a:lnSpc>
                <a:spcPct val="100000"/>
              </a:lnSpc>
            </a:pPr>
            <a:endParaRPr/>
          </a:p>
          <a:p>
            <a:pPr>
              <a:lnSpc>
                <a:spcPct val="100000"/>
              </a:lnSpc>
            </a:pPr>
            <a:r>
              <a:rPr b="1" lang="en-US" sz="2400">
                <a:solidFill>
                  <a:srgbClr val="002060"/>
                </a:solidFill>
                <a:latin typeface="Calibri"/>
              </a:rPr>
              <a:t>●</a:t>
            </a:r>
            <a:r>
              <a:rPr b="1" lang="en-US" sz="2400">
                <a:solidFill>
                  <a:srgbClr val="002060"/>
                </a:solidFill>
                <a:latin typeface="Calibri"/>
              </a:rPr>
              <a:t>	</a:t>
            </a:r>
            <a:r>
              <a:rPr b="1" lang="en-US" sz="2400">
                <a:solidFill>
                  <a:srgbClr val="002060"/>
                </a:solidFill>
                <a:latin typeface="Calibri"/>
              </a:rPr>
              <a:t>Cost of Production</a:t>
            </a:r>
            <a:endParaRPr/>
          </a:p>
          <a:p>
            <a:pPr>
              <a:lnSpc>
                <a:spcPct val="100000"/>
              </a:lnSpc>
            </a:pPr>
            <a:endParaRPr/>
          </a:p>
          <a:p>
            <a:pPr>
              <a:lnSpc>
                <a:spcPct val="100000"/>
              </a:lnSpc>
            </a:pPr>
            <a:r>
              <a:rPr b="1" lang="en-US" sz="2400">
                <a:solidFill>
                  <a:srgbClr val="000000"/>
                </a:solidFill>
                <a:latin typeface="Calibri"/>
              </a:rPr>
              <a:t>●</a:t>
            </a:r>
            <a:r>
              <a:rPr b="1" lang="en-US" sz="2400">
                <a:solidFill>
                  <a:srgbClr val="000000"/>
                </a:solidFill>
                <a:latin typeface="Calibri"/>
              </a:rPr>
              <a:t>	</a:t>
            </a:r>
            <a:r>
              <a:rPr b="1" lang="en-US" sz="2400">
                <a:solidFill>
                  <a:srgbClr val="000000"/>
                </a:solidFill>
                <a:latin typeface="Calibri"/>
              </a:rPr>
              <a:t>Selling price and profit</a:t>
            </a:r>
            <a:endParaRPr/>
          </a:p>
          <a:p>
            <a:pPr>
              <a:lnSpc>
                <a:spcPct val="100000"/>
              </a:lnSpc>
            </a:pPr>
            <a:endParaRPr/>
          </a:p>
          <a:p>
            <a:pPr>
              <a:lnSpc>
                <a:spcPct val="100000"/>
              </a:lnSpc>
            </a:pPr>
            <a:r>
              <a:rPr b="1" lang="en-US" sz="2400">
                <a:solidFill>
                  <a:srgbClr val="c00000"/>
                </a:solidFill>
                <a:latin typeface="Calibri"/>
              </a:rPr>
              <a:t>●</a:t>
            </a:r>
            <a:r>
              <a:rPr b="1" lang="en-US" sz="2400">
                <a:solidFill>
                  <a:srgbClr val="c00000"/>
                </a:solidFill>
                <a:latin typeface="Calibri"/>
              </a:rPr>
              <a:t>	</a:t>
            </a:r>
            <a:r>
              <a:rPr b="1" lang="en-US" sz="2400">
                <a:solidFill>
                  <a:srgbClr val="c00000"/>
                </a:solidFill>
                <a:latin typeface="Calibri"/>
              </a:rPr>
              <a:t>Demand</a:t>
            </a:r>
            <a:endParaRPr/>
          </a:p>
          <a:p>
            <a:pPr>
              <a:lnSpc>
                <a:spcPct val="100000"/>
              </a:lnSpc>
            </a:pPr>
            <a:endParaRPr/>
          </a:p>
          <a:p>
            <a:pPr>
              <a:lnSpc>
                <a:spcPct val="100000"/>
              </a:lnSpc>
            </a:pPr>
            <a:r>
              <a:rPr b="1" lang="en-US" sz="2000">
                <a:solidFill>
                  <a:srgbClr val="000000"/>
                </a:solidFill>
                <a:latin typeface="Calibri"/>
              </a:rPr>
              <a:t>●</a:t>
            </a:r>
            <a:r>
              <a:rPr b="1" lang="en-US" sz="2000">
                <a:solidFill>
                  <a:srgbClr val="000000"/>
                </a:solidFill>
                <a:latin typeface="Calibri"/>
              </a:rPr>
              <a:t>	</a:t>
            </a:r>
            <a:r>
              <a:rPr b="1" lang="en-US" sz="2400">
                <a:solidFill>
                  <a:srgbClr val="000000"/>
                </a:solidFill>
                <a:latin typeface="Calibri"/>
              </a:rPr>
              <a:t>Market share</a:t>
            </a:r>
            <a:endParaRPr/>
          </a:p>
          <a:p>
            <a:pPr>
              <a:lnSpc>
                <a:spcPct val="100000"/>
              </a:lnSpc>
            </a:pPr>
            <a:endParaRPr/>
          </a:p>
          <a:p>
            <a:pPr>
              <a:lnSpc>
                <a:spcPct val="100000"/>
              </a:lnSpc>
            </a:pPr>
            <a:r>
              <a:rPr b="1" lang="en-US" sz="2400">
                <a:solidFill>
                  <a:srgbClr val="0070c0"/>
                </a:solidFill>
                <a:latin typeface="Calibri"/>
              </a:rPr>
              <a:t>●</a:t>
            </a:r>
            <a:r>
              <a:rPr b="1" lang="en-US" sz="2400">
                <a:solidFill>
                  <a:srgbClr val="0070c0"/>
                </a:solidFill>
                <a:latin typeface="Calibri"/>
              </a:rPr>
              <a:t>	</a:t>
            </a:r>
            <a:r>
              <a:rPr b="1" lang="en-US" sz="2400">
                <a:solidFill>
                  <a:srgbClr val="0070c0"/>
                </a:solidFill>
                <a:latin typeface="Calibri"/>
              </a:rPr>
              <a:t>Target market</a:t>
            </a:r>
            <a:endParaRPr/>
          </a:p>
          <a:p>
            <a:pPr>
              <a:lnSpc>
                <a:spcPct val="100000"/>
              </a:lnSpc>
            </a:pPr>
            <a:endParaRPr/>
          </a:p>
          <a:p>
            <a:pPr>
              <a:lnSpc>
                <a:spcPct val="100000"/>
              </a:lnSpc>
            </a:pPr>
            <a:endParaRPr/>
          </a:p>
          <a:p>
            <a:pPr>
              <a:lnSpc>
                <a:spcPct val="100000"/>
              </a:lnSpc>
            </a:pPr>
            <a:endParaRPr/>
          </a:p>
        </p:txBody>
      </p:sp>
    </p:spTree>
  </p:cSld>
</p:sld>
</file>

<file path=ppt/slides/slide1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TECHNICAL ANALYSIS</a:t>
            </a:r>
            <a:endParaRPr/>
          </a:p>
        </p:txBody>
      </p:sp>
      <p:sp>
        <p:nvSpPr>
          <p:cNvPr id="155" name="TextShape 2"/>
          <p:cNvSpPr txBox="1"/>
          <p:nvPr/>
        </p:nvSpPr>
        <p:spPr>
          <a:xfrm>
            <a:off x="142920" y="1285920"/>
            <a:ext cx="8857800" cy="5285880"/>
          </a:xfrm>
          <a:prstGeom prst="rect">
            <a:avLst/>
          </a:prstGeom>
        </p:spPr>
        <p:txBody>
          <a:bodyPr/>
          <a:p>
            <a:pPr>
              <a:lnSpc>
                <a:spcPct val="100000"/>
              </a:lnSpc>
            </a:pPr>
            <a:r>
              <a:rPr b="1" lang="en-US" sz="2100">
                <a:solidFill>
                  <a:srgbClr val="595959"/>
                </a:solidFill>
                <a:latin typeface="Andalus"/>
              </a:rPr>
              <a:t>It is carried out to assess the technical details of a project and their viability.</a:t>
            </a:r>
            <a:endParaRPr/>
          </a:p>
          <a:p>
            <a:pPr>
              <a:lnSpc>
                <a:spcPct val="100000"/>
              </a:lnSpc>
            </a:pPr>
            <a:endParaRPr/>
          </a:p>
          <a:p>
            <a:pPr>
              <a:lnSpc>
                <a:spcPct val="100000"/>
              </a:lnSpc>
              <a:buFont typeface="Arial"/>
              <a:buChar char="•"/>
            </a:pPr>
            <a:r>
              <a:rPr b="1" lang="en-US" sz="2100">
                <a:solidFill>
                  <a:srgbClr val="7030a0"/>
                </a:solidFill>
                <a:latin typeface="Andalus"/>
              </a:rPr>
              <a:t>Location of the project</a:t>
            </a:r>
            <a:endParaRPr/>
          </a:p>
          <a:p>
            <a:pPr>
              <a:lnSpc>
                <a:spcPct val="100000"/>
              </a:lnSpc>
              <a:buFont typeface="Arial"/>
              <a:buChar char="•"/>
            </a:pPr>
            <a:r>
              <a:rPr b="1" lang="en-US" sz="2100">
                <a:solidFill>
                  <a:srgbClr val="7030a0"/>
                </a:solidFill>
                <a:latin typeface="Andalus"/>
              </a:rPr>
              <a:t>Construction of factory, building and its size</a:t>
            </a:r>
            <a:endParaRPr/>
          </a:p>
          <a:p>
            <a:pPr>
              <a:lnSpc>
                <a:spcPct val="100000"/>
              </a:lnSpc>
              <a:buFont typeface="Arial"/>
              <a:buChar char="•"/>
            </a:pPr>
            <a:r>
              <a:rPr b="1" lang="en-US" sz="2100">
                <a:solidFill>
                  <a:srgbClr val="7030a0"/>
                </a:solidFill>
                <a:latin typeface="Andalus"/>
              </a:rPr>
              <a:t>Availability of raw materials</a:t>
            </a:r>
            <a:endParaRPr/>
          </a:p>
          <a:p>
            <a:pPr>
              <a:lnSpc>
                <a:spcPct val="100000"/>
              </a:lnSpc>
              <a:buFont typeface="Arial"/>
              <a:buChar char="•"/>
            </a:pPr>
            <a:r>
              <a:rPr b="1" lang="en-US" sz="2100">
                <a:solidFill>
                  <a:srgbClr val="7030a0"/>
                </a:solidFill>
                <a:latin typeface="Andalus"/>
              </a:rPr>
              <a:t>Selection of machinery</a:t>
            </a:r>
            <a:endParaRPr/>
          </a:p>
          <a:p>
            <a:pPr>
              <a:lnSpc>
                <a:spcPct val="100000"/>
              </a:lnSpc>
              <a:buFont typeface="Arial"/>
              <a:buChar char="•"/>
            </a:pPr>
            <a:r>
              <a:rPr b="1" lang="en-US" sz="2100">
                <a:solidFill>
                  <a:srgbClr val="7030a0"/>
                </a:solidFill>
                <a:latin typeface="Andalus"/>
              </a:rPr>
              <a:t>Utilities</a:t>
            </a:r>
            <a:endParaRPr/>
          </a:p>
          <a:p>
            <a:pPr>
              <a:lnSpc>
                <a:spcPct val="100000"/>
              </a:lnSpc>
              <a:buFont typeface="Arial"/>
              <a:buChar char="•"/>
            </a:pPr>
            <a:r>
              <a:rPr b="1" lang="en-US" sz="2100">
                <a:solidFill>
                  <a:srgbClr val="7030a0"/>
                </a:solidFill>
                <a:latin typeface="Andalus"/>
              </a:rPr>
              <a:t>Production capacity</a:t>
            </a:r>
            <a:endParaRPr/>
          </a:p>
          <a:p>
            <a:pPr>
              <a:lnSpc>
                <a:spcPct val="100000"/>
              </a:lnSpc>
              <a:buFont typeface="Arial"/>
              <a:buChar char="•"/>
            </a:pPr>
            <a:r>
              <a:rPr b="1" lang="en-US" sz="2100">
                <a:solidFill>
                  <a:srgbClr val="7030a0"/>
                </a:solidFill>
                <a:latin typeface="Andalus"/>
              </a:rPr>
              <a:t>Staff requirement</a:t>
            </a:r>
            <a:endParaRPr/>
          </a:p>
          <a:p>
            <a:pPr>
              <a:lnSpc>
                <a:spcPct val="100000"/>
              </a:lnSpc>
              <a:buFont typeface="Arial"/>
              <a:buChar char="•"/>
            </a:pPr>
            <a:r>
              <a:rPr b="1" lang="en-US" sz="2100">
                <a:solidFill>
                  <a:srgbClr val="7030a0"/>
                </a:solidFill>
                <a:latin typeface="Andalus"/>
              </a:rPr>
              <a:t>Technical Viability</a:t>
            </a:r>
            <a:endParaRPr/>
          </a:p>
          <a:p>
            <a:pPr>
              <a:lnSpc>
                <a:spcPct val="100000"/>
              </a:lnSpc>
            </a:pPr>
            <a:endParaRPr/>
          </a:p>
          <a:p>
            <a:pPr>
              <a:lnSpc>
                <a:spcPct val="100000"/>
              </a:lnSpc>
            </a:pPr>
            <a:endParaRPr/>
          </a:p>
        </p:txBody>
      </p:sp>
    </p:spTree>
  </p:cSld>
</p:sld>
</file>

<file path=ppt/slides/slide1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FINANCIAL ANALYSIS</a:t>
            </a:r>
            <a:endParaRPr/>
          </a:p>
        </p:txBody>
      </p:sp>
      <p:sp>
        <p:nvSpPr>
          <p:cNvPr id="157" name="TextShape 2"/>
          <p:cNvSpPr txBox="1"/>
          <p:nvPr/>
        </p:nvSpPr>
        <p:spPr>
          <a:xfrm>
            <a:off x="0" y="1285920"/>
            <a:ext cx="9143640" cy="5285880"/>
          </a:xfrm>
          <a:prstGeom prst="rect">
            <a:avLst/>
          </a:prstGeom>
        </p:spPr>
        <p:txBody>
          <a:bodyPr/>
          <a:p>
            <a:pPr algn="just">
              <a:lnSpc>
                <a:spcPct val="100000"/>
              </a:lnSpc>
            </a:pPr>
            <a:r>
              <a:rPr b="1" lang="en-US" sz="2800">
                <a:solidFill>
                  <a:srgbClr val="595959"/>
                </a:solidFill>
                <a:latin typeface="Calibri"/>
              </a:rPr>
              <a:t>	</a:t>
            </a:r>
            <a:r>
              <a:rPr b="1" lang="en-US" sz="2800">
                <a:solidFill>
                  <a:srgbClr val="595959"/>
                </a:solidFill>
                <a:latin typeface="Calibri"/>
              </a:rPr>
              <a:t>Finance is the lifeblood of any organization. Without financial backing even the best of project ideas are of no use.</a:t>
            </a:r>
            <a:endParaRPr/>
          </a:p>
          <a:p>
            <a:pPr algn="just">
              <a:lnSpc>
                <a:spcPct val="100000"/>
              </a:lnSpc>
            </a:pPr>
            <a:r>
              <a:rPr lang="en-US" sz="3200">
                <a:solidFill>
                  <a:srgbClr val="0070c0"/>
                </a:solidFill>
                <a:latin typeface="Calibri"/>
              </a:rPr>
              <a:t>● </a:t>
            </a:r>
            <a:r>
              <a:rPr lang="en-US" sz="3200">
                <a:solidFill>
                  <a:srgbClr val="0070c0"/>
                </a:solidFill>
                <a:latin typeface="Calibri"/>
              </a:rPr>
              <a:t>	</a:t>
            </a:r>
            <a:r>
              <a:rPr lang="en-US" sz="3200">
                <a:solidFill>
                  <a:srgbClr val="0070c0"/>
                </a:solidFill>
                <a:latin typeface="Andalus"/>
              </a:rPr>
              <a:t>Total capital cost of project</a:t>
            </a:r>
            <a:endParaRPr/>
          </a:p>
          <a:p>
            <a:pPr algn="just">
              <a:lnSpc>
                <a:spcPct val="100000"/>
              </a:lnSpc>
            </a:pPr>
            <a:r>
              <a:rPr lang="en-US" sz="3200">
                <a:solidFill>
                  <a:srgbClr val="000000"/>
                </a:solidFill>
                <a:latin typeface="Andalus"/>
              </a:rPr>
              <a:t>●</a:t>
            </a:r>
            <a:r>
              <a:rPr lang="en-US" sz="3200">
                <a:solidFill>
                  <a:srgbClr val="000000"/>
                </a:solidFill>
                <a:latin typeface="Andalus"/>
              </a:rPr>
              <a:t>	</a:t>
            </a:r>
            <a:r>
              <a:rPr lang="en-US" sz="3200">
                <a:solidFill>
                  <a:srgbClr val="000000"/>
                </a:solidFill>
                <a:latin typeface="Andalus"/>
              </a:rPr>
              <a:t>Sources of capital</a:t>
            </a:r>
            <a:endParaRPr/>
          </a:p>
          <a:p>
            <a:pPr algn="just">
              <a:lnSpc>
                <a:spcPct val="100000"/>
              </a:lnSpc>
            </a:pPr>
            <a:r>
              <a:rPr lang="en-US" sz="3200">
                <a:solidFill>
                  <a:srgbClr val="7030a0"/>
                </a:solidFill>
                <a:latin typeface="Andalus"/>
              </a:rPr>
              <a:t>●</a:t>
            </a:r>
            <a:r>
              <a:rPr lang="en-US" sz="3200">
                <a:solidFill>
                  <a:srgbClr val="7030a0"/>
                </a:solidFill>
                <a:latin typeface="Andalus"/>
              </a:rPr>
              <a:t>	</a:t>
            </a:r>
            <a:r>
              <a:rPr lang="en-US" sz="3200">
                <a:solidFill>
                  <a:srgbClr val="7030a0"/>
                </a:solidFill>
                <a:latin typeface="Andalus"/>
              </a:rPr>
              <a:t>Subsidiary sources for additional finance</a:t>
            </a:r>
            <a:endParaRPr/>
          </a:p>
          <a:p>
            <a:pPr algn="just">
              <a:lnSpc>
                <a:spcPct val="100000"/>
              </a:lnSpc>
            </a:pPr>
            <a:r>
              <a:rPr lang="en-US" sz="3200">
                <a:solidFill>
                  <a:srgbClr val="000000"/>
                </a:solidFill>
                <a:latin typeface="Andalus"/>
              </a:rPr>
              <a:t>●</a:t>
            </a:r>
            <a:r>
              <a:rPr lang="en-US" sz="3200">
                <a:solidFill>
                  <a:srgbClr val="000000"/>
                </a:solidFill>
                <a:latin typeface="Andalus"/>
              </a:rPr>
              <a:t>	</a:t>
            </a:r>
            <a:r>
              <a:rPr lang="en-US" sz="3200">
                <a:solidFill>
                  <a:srgbClr val="000000"/>
                </a:solidFill>
                <a:latin typeface="Andalus"/>
              </a:rPr>
              <a:t>Financing for future development of business</a:t>
            </a:r>
            <a:endParaRPr/>
          </a:p>
          <a:p>
            <a:pPr algn="just">
              <a:lnSpc>
                <a:spcPct val="100000"/>
              </a:lnSpc>
            </a:pPr>
            <a:r>
              <a:rPr lang="en-US" sz="3200">
                <a:solidFill>
                  <a:srgbClr val="c00000"/>
                </a:solidFill>
                <a:latin typeface="Andalus"/>
              </a:rPr>
              <a:t>●</a:t>
            </a:r>
            <a:r>
              <a:rPr lang="en-US" sz="3200">
                <a:solidFill>
                  <a:srgbClr val="c00000"/>
                </a:solidFill>
                <a:latin typeface="Andalus"/>
              </a:rPr>
              <a:t>	</a:t>
            </a:r>
            <a:r>
              <a:rPr lang="en-US" sz="3200">
                <a:solidFill>
                  <a:srgbClr val="c00000"/>
                </a:solidFill>
                <a:latin typeface="Andalus"/>
              </a:rPr>
              <a:t>B E A</a:t>
            </a:r>
            <a:endParaRPr/>
          </a:p>
          <a:p>
            <a:pPr algn="just">
              <a:lnSpc>
                <a:spcPct val="100000"/>
              </a:lnSpc>
            </a:pPr>
            <a:r>
              <a:rPr lang="en-US" sz="3200">
                <a:solidFill>
                  <a:srgbClr val="000000"/>
                </a:solidFill>
                <a:latin typeface="Andalus"/>
              </a:rPr>
              <a:t>●</a:t>
            </a:r>
            <a:r>
              <a:rPr lang="en-US" sz="3200">
                <a:solidFill>
                  <a:srgbClr val="000000"/>
                </a:solidFill>
                <a:latin typeface="Andalus"/>
              </a:rPr>
              <a:t>	</a:t>
            </a:r>
            <a:r>
              <a:rPr lang="en-US" sz="3200">
                <a:solidFill>
                  <a:srgbClr val="000000"/>
                </a:solidFill>
                <a:latin typeface="Andalus"/>
              </a:rPr>
              <a:t>Estimation of cash and fund flow</a:t>
            </a:r>
            <a:endParaRPr/>
          </a:p>
          <a:p>
            <a:pPr algn="just">
              <a:lnSpc>
                <a:spcPct val="100000"/>
              </a:lnSpc>
            </a:pPr>
            <a:r>
              <a:rPr lang="en-US" sz="3200">
                <a:solidFill>
                  <a:srgbClr val="0070c0"/>
                </a:solidFill>
                <a:latin typeface="Andalus"/>
              </a:rPr>
              <a:t>●</a:t>
            </a:r>
            <a:r>
              <a:rPr lang="en-US" sz="3200">
                <a:solidFill>
                  <a:srgbClr val="0070c0"/>
                </a:solidFill>
                <a:latin typeface="Andalus"/>
              </a:rPr>
              <a:t>	</a:t>
            </a:r>
            <a:r>
              <a:rPr lang="en-US" sz="3200">
                <a:solidFill>
                  <a:srgbClr val="0070c0"/>
                </a:solidFill>
                <a:latin typeface="Andalus"/>
              </a:rPr>
              <a:t>R O I</a:t>
            </a:r>
            <a:endParaRPr/>
          </a:p>
          <a:p>
            <a:pPr algn="just">
              <a:lnSpc>
                <a:spcPct val="100000"/>
              </a:lnSpc>
            </a:pPr>
            <a:r>
              <a:rPr lang="en-US" sz="3200">
                <a:solidFill>
                  <a:srgbClr val="000000"/>
                </a:solidFill>
                <a:latin typeface="Andalus"/>
              </a:rPr>
              <a:t>●</a:t>
            </a:r>
            <a:r>
              <a:rPr lang="en-US" sz="3200">
                <a:solidFill>
                  <a:srgbClr val="000000"/>
                </a:solidFill>
                <a:latin typeface="Andalus"/>
              </a:rPr>
              <a:t>	</a:t>
            </a:r>
            <a:r>
              <a:rPr lang="en-US" sz="3200">
                <a:solidFill>
                  <a:srgbClr val="000000"/>
                </a:solidFill>
                <a:latin typeface="Andalus"/>
              </a:rPr>
              <a:t>Proposed balance sheet</a:t>
            </a:r>
            <a:endParaRPr/>
          </a:p>
          <a:p>
            <a:pPr algn="just">
              <a:lnSpc>
                <a:spcPct val="100000"/>
              </a:lnSpc>
            </a:pPr>
            <a:r>
              <a:rPr lang="en-US" sz="3200">
                <a:solidFill>
                  <a:srgbClr val="8064a2"/>
                </a:solidFill>
                <a:latin typeface="Andalus"/>
              </a:rPr>
              <a:t>●</a:t>
            </a:r>
            <a:r>
              <a:rPr lang="en-US" sz="3200">
                <a:solidFill>
                  <a:srgbClr val="8064a2"/>
                </a:solidFill>
                <a:latin typeface="Andalus"/>
              </a:rPr>
              <a:t>	</a:t>
            </a:r>
            <a:r>
              <a:rPr lang="en-US" sz="3200">
                <a:solidFill>
                  <a:srgbClr val="8064a2"/>
                </a:solidFill>
                <a:latin typeface="Andalus"/>
              </a:rPr>
              <a:t>Cost of labour and technology</a:t>
            </a:r>
            <a:endParaRP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468360" y="1989000"/>
            <a:ext cx="7914960" cy="3625560"/>
          </a:xfrm>
          <a:prstGeom prst="rect">
            <a:avLst/>
          </a:prstGeom>
          <a:solidFill>
            <a:srgbClr val="FFFFCC"/>
          </a:solidFill>
          <a:ln w="28440">
            <a:solidFill>
              <a:srgbClr val="A50021"/>
            </a:solidFill>
            <a:miter/>
          </a:ln>
        </p:spPr>
        <p:txBody>
          <a:bodyPr lIns="90000" tIns="45000" rIns="90000" bIns="45000"/>
          <a:lstStyle/>
          <a:p>
            <a:pPr>
              <a:lnSpc>
                <a:spcPct val="100000"/>
              </a:lnSpc>
              <a:buFont typeface="Wingdings" charset="2"/>
              <a:buChar char=""/>
            </a:pPr>
            <a:r>
              <a:rPr lang="en-IN" sz="2400" b="1">
                <a:solidFill>
                  <a:srgbClr val="1F497D"/>
                </a:solidFill>
                <a:latin typeface="Times New Roman"/>
                <a:ea typeface="DejaVu Sans"/>
              </a:rPr>
              <a:t>Responsible for providing the overall direction of an organization</a:t>
            </a:r>
            <a:endParaRPr/>
          </a:p>
          <a:p>
            <a:pPr>
              <a:lnSpc>
                <a:spcPct val="100000"/>
              </a:lnSpc>
              <a:buFont typeface="Wingdings" charset="2"/>
              <a:buChar char=""/>
            </a:pPr>
            <a:r>
              <a:rPr lang="en-IN" sz="2400" b="1">
                <a:solidFill>
                  <a:srgbClr val="1F497D"/>
                </a:solidFill>
                <a:latin typeface="Times New Roman"/>
                <a:ea typeface="DejaVu Sans"/>
              </a:rPr>
              <a:t>Develop goals and strategies for entire organization</a:t>
            </a:r>
            <a:endParaRPr/>
          </a:p>
          <a:p>
            <a:pPr>
              <a:lnSpc>
                <a:spcPct val="100000"/>
              </a:lnSpc>
              <a:buFont typeface="Wingdings" charset="2"/>
              <a:buChar char=""/>
            </a:pPr>
            <a:r>
              <a:rPr lang="en-IN" sz="2400" b="1">
                <a:solidFill>
                  <a:srgbClr val="1F497D"/>
                </a:solidFill>
                <a:latin typeface="Times New Roman"/>
                <a:ea typeface="DejaVu Sans"/>
              </a:rPr>
              <a:t>Spend most of their time planning and leading</a:t>
            </a:r>
            <a:endParaRPr/>
          </a:p>
          <a:p>
            <a:pPr>
              <a:lnSpc>
                <a:spcPct val="100000"/>
              </a:lnSpc>
              <a:buFont typeface="Wingdings" charset="2"/>
              <a:buChar char=""/>
            </a:pPr>
            <a:r>
              <a:rPr lang="en-IN" sz="2400" b="1">
                <a:solidFill>
                  <a:srgbClr val="1F497D"/>
                </a:solidFill>
                <a:latin typeface="Times New Roman"/>
                <a:ea typeface="DejaVu Sans"/>
              </a:rPr>
              <a:t>Communicate with key stakeholders—stockholders, unions, governmental agencies, etc., company policies</a:t>
            </a:r>
            <a:endParaRPr/>
          </a:p>
          <a:p>
            <a:pPr>
              <a:lnSpc>
                <a:spcPct val="100000"/>
              </a:lnSpc>
              <a:buFont typeface="Wingdings" charset="2"/>
              <a:buChar char=""/>
            </a:pPr>
            <a:r>
              <a:rPr lang="en-IN" sz="2400" b="1">
                <a:solidFill>
                  <a:srgbClr val="1F497D"/>
                </a:solidFill>
                <a:latin typeface="Times New Roman"/>
                <a:ea typeface="DejaVu Sans"/>
              </a:rPr>
              <a:t>Use of multicultural and strategic action competencies to lead firm is crucial</a:t>
            </a:r>
            <a:endParaRPr/>
          </a:p>
        </p:txBody>
      </p:sp>
      <p:sp>
        <p:nvSpPr>
          <p:cNvPr id="187" name="CustomShape 2"/>
          <p:cNvSpPr/>
          <p:nvPr/>
        </p:nvSpPr>
        <p:spPr>
          <a:xfrm>
            <a:off x="1928880" y="857160"/>
            <a:ext cx="5000400" cy="639000"/>
          </a:xfrm>
          <a:prstGeom prst="rect">
            <a:avLst/>
          </a:prstGeom>
        </p:spPr>
        <p:txBody>
          <a:bodyPr lIns="90000" tIns="45000" rIns="90000" bIns="45000"/>
          <a:lstStyle/>
          <a:p>
            <a:pPr algn="ctr">
              <a:lnSpc>
                <a:spcPct val="100000"/>
              </a:lnSpc>
            </a:pPr>
            <a:r>
              <a:rPr lang="en-IN" sz="3600" b="1">
                <a:solidFill>
                  <a:srgbClr val="FF0000"/>
                </a:solidFill>
                <a:latin typeface="Times New Roman"/>
                <a:ea typeface="DejaVu Sans"/>
              </a:rPr>
              <a:t>Top Managers</a:t>
            </a:r>
            <a:endParaRPr/>
          </a:p>
        </p:txBody>
      </p:sp>
    </p:spTree>
  </p:cSld>
  <p:clrMapOvr>
    <a:masterClrMapping/>
  </p:clrMapOvr>
  <p:transition spd="med">
    <p:push dir="u"/>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12" fill="hold" nodeType="clickEffect">
                                  <p:stCondLst>
                                    <p:cond delay="0"/>
                                  </p:stCondLst>
                                  <p:childTnLst>
                                    <p:set>
                                      <p:cBhvr>
                                        <p:cTn id="6" dur="1" fill="hold">
                                          <p:stCondLst>
                                            <p:cond delay="0"/>
                                          </p:stCondLst>
                                        </p:cTn>
                                        <p:tgtEl>
                                          <p:spTgt spid="186">
                                            <p:txEl>
                                              <p:pRg st="0" end="67"/>
                                            </p:txEl>
                                          </p:spTgt>
                                        </p:tgtEl>
                                        <p:attrNameLst>
                                          <p:attrName>style.visibility</p:attrName>
                                        </p:attrNameLst>
                                      </p:cBhvr>
                                      <p:to>
                                        <p:strVal val="visible"/>
                                      </p:to>
                                    </p:set>
                                    <p:anim calcmode="lin" valueType="num">
                                      <p:cBhvr additive="repl">
                                        <p:cTn id="7" dur="1000" fill="hold"/>
                                        <p:tgtEl>
                                          <p:spTgt spid="186">
                                            <p:txEl>
                                              <p:pRg st="0" end="67"/>
                                            </p:txEl>
                                          </p:spTgt>
                                        </p:tgtEl>
                                        <p:attrNameLst>
                                          <p:attrName>ppt_x</p:attrName>
                                        </p:attrNameLst>
                                      </p:cBhvr>
                                      <p:tavLst>
                                        <p:tav tm="0">
                                          <p:val>
                                            <p:strVal val="0-#ppt_w/2"/>
                                          </p:val>
                                        </p:tav>
                                        <p:tav tm="100000">
                                          <p:val>
                                            <p:strVal val="#ppt_x"/>
                                          </p:val>
                                        </p:tav>
                                      </p:tavLst>
                                    </p:anim>
                                    <p:anim calcmode="lin" valueType="num">
                                      <p:cBhvr additive="repl">
                                        <p:cTn id="8" dur="1000" fill="hold"/>
                                        <p:tgtEl>
                                          <p:spTgt spid="186">
                                            <p:txEl>
                                              <p:pRg st="0" end="67"/>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2" presetClass="entr" presetSubtype="6" fill="hold" nodeType="clickEffect">
                                  <p:stCondLst>
                                    <p:cond delay="0"/>
                                  </p:stCondLst>
                                  <p:childTnLst>
                                    <p:set>
                                      <p:cBhvr>
                                        <p:cTn id="12" dur="1" fill="hold">
                                          <p:stCondLst>
                                            <p:cond delay="0"/>
                                          </p:stCondLst>
                                        </p:cTn>
                                        <p:tgtEl>
                                          <p:spTgt spid="186">
                                            <p:txEl>
                                              <p:pRg st="67" end="120"/>
                                            </p:txEl>
                                          </p:spTgt>
                                        </p:tgtEl>
                                        <p:attrNameLst>
                                          <p:attrName>style.visibility</p:attrName>
                                        </p:attrNameLst>
                                      </p:cBhvr>
                                      <p:to>
                                        <p:strVal val="visible"/>
                                      </p:to>
                                    </p:set>
                                    <p:anim calcmode="lin" valueType="num">
                                      <p:cBhvr additive="repl">
                                        <p:cTn id="13" dur="1000" fill="hold"/>
                                        <p:tgtEl>
                                          <p:spTgt spid="186">
                                            <p:txEl>
                                              <p:pRg st="67" end="120"/>
                                            </p:txEl>
                                          </p:spTgt>
                                        </p:tgtEl>
                                        <p:attrNameLst>
                                          <p:attrName>ppt_x</p:attrName>
                                        </p:attrNameLst>
                                      </p:cBhvr>
                                      <p:tavLst>
                                        <p:tav tm="0">
                                          <p:val>
                                            <p:strVal val="1+#ppt_w/2"/>
                                          </p:val>
                                        </p:tav>
                                        <p:tav tm="100000">
                                          <p:val>
                                            <p:strVal val="#ppt_x"/>
                                          </p:val>
                                        </p:tav>
                                      </p:tavLst>
                                    </p:anim>
                                    <p:anim calcmode="lin" valueType="num">
                                      <p:cBhvr additive="repl">
                                        <p:cTn id="14" dur="1000" fill="hold"/>
                                        <p:tgtEl>
                                          <p:spTgt spid="186">
                                            <p:txEl>
                                              <p:pRg st="67" end="12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2" presetClass="entr" presetSubtype="9" fill="hold" nodeType="clickEffect">
                                  <p:stCondLst>
                                    <p:cond delay="0"/>
                                  </p:stCondLst>
                                  <p:childTnLst>
                                    <p:set>
                                      <p:cBhvr>
                                        <p:cTn id="18" dur="1" fill="hold">
                                          <p:stCondLst>
                                            <p:cond delay="0"/>
                                          </p:stCondLst>
                                        </p:cTn>
                                        <p:tgtEl>
                                          <p:spTgt spid="186">
                                            <p:txEl>
                                              <p:pRg st="120" end="166"/>
                                            </p:txEl>
                                          </p:spTgt>
                                        </p:tgtEl>
                                        <p:attrNameLst>
                                          <p:attrName>style.visibility</p:attrName>
                                        </p:attrNameLst>
                                      </p:cBhvr>
                                      <p:to>
                                        <p:strVal val="visible"/>
                                      </p:to>
                                    </p:set>
                                    <p:anim calcmode="lin" valueType="num">
                                      <p:cBhvr additive="repl">
                                        <p:cTn id="19" dur="1000" fill="hold"/>
                                        <p:tgtEl>
                                          <p:spTgt spid="186">
                                            <p:txEl>
                                              <p:pRg st="120" end="166"/>
                                            </p:txEl>
                                          </p:spTgt>
                                        </p:tgtEl>
                                        <p:attrNameLst>
                                          <p:attrName>ppt_x</p:attrName>
                                        </p:attrNameLst>
                                      </p:cBhvr>
                                      <p:tavLst>
                                        <p:tav tm="0">
                                          <p:val>
                                            <p:strVal val="0-#ppt_w/2"/>
                                          </p:val>
                                        </p:tav>
                                        <p:tav tm="100000">
                                          <p:val>
                                            <p:strVal val="#ppt_x"/>
                                          </p:val>
                                        </p:tav>
                                      </p:tavLst>
                                    </p:anim>
                                    <p:anim calcmode="lin" valueType="num">
                                      <p:cBhvr additive="repl">
                                        <p:cTn id="20" dur="1000" fill="hold"/>
                                        <p:tgtEl>
                                          <p:spTgt spid="186">
                                            <p:txEl>
                                              <p:pRg st="120" end="166"/>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2" presetClass="entr" presetSubtype="3" fill="hold" nodeType="clickEffect">
                                  <p:stCondLst>
                                    <p:cond delay="0"/>
                                  </p:stCondLst>
                                  <p:childTnLst>
                                    <p:set>
                                      <p:cBhvr>
                                        <p:cTn id="24" dur="1" fill="hold">
                                          <p:stCondLst>
                                            <p:cond delay="0"/>
                                          </p:stCondLst>
                                        </p:cTn>
                                        <p:tgtEl>
                                          <p:spTgt spid="186">
                                            <p:txEl>
                                              <p:pRg st="166" end="268"/>
                                            </p:txEl>
                                          </p:spTgt>
                                        </p:tgtEl>
                                        <p:attrNameLst>
                                          <p:attrName>style.visibility</p:attrName>
                                        </p:attrNameLst>
                                      </p:cBhvr>
                                      <p:to>
                                        <p:strVal val="visible"/>
                                      </p:to>
                                    </p:set>
                                    <p:anim calcmode="lin" valueType="num">
                                      <p:cBhvr additive="repl">
                                        <p:cTn id="25" dur="1000" fill="hold"/>
                                        <p:tgtEl>
                                          <p:spTgt spid="186">
                                            <p:txEl>
                                              <p:pRg st="166" end="268"/>
                                            </p:txEl>
                                          </p:spTgt>
                                        </p:tgtEl>
                                        <p:attrNameLst>
                                          <p:attrName>ppt_x</p:attrName>
                                        </p:attrNameLst>
                                      </p:cBhvr>
                                      <p:tavLst>
                                        <p:tav tm="0">
                                          <p:val>
                                            <p:strVal val="1+#ppt_w/2"/>
                                          </p:val>
                                        </p:tav>
                                        <p:tav tm="100000">
                                          <p:val>
                                            <p:strVal val="#ppt_x"/>
                                          </p:val>
                                        </p:tav>
                                      </p:tavLst>
                                    </p:anim>
                                    <p:anim calcmode="lin" valueType="num">
                                      <p:cBhvr additive="repl">
                                        <p:cTn id="26" dur="1000" fill="hold"/>
                                        <p:tgtEl>
                                          <p:spTgt spid="186">
                                            <p:txEl>
                                              <p:pRg st="166" end="268"/>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2" presetClass="entr" presetSubtype="1" fill="hold" nodeType="clickEffect">
                                  <p:stCondLst>
                                    <p:cond delay="0"/>
                                  </p:stCondLst>
                                  <p:childTnLst>
                                    <p:set>
                                      <p:cBhvr>
                                        <p:cTn id="30" dur="1" fill="hold">
                                          <p:stCondLst>
                                            <p:cond delay="0"/>
                                          </p:stCondLst>
                                        </p:cTn>
                                        <p:tgtEl>
                                          <p:spTgt spid="186">
                                            <p:txEl>
                                              <p:pRg st="268" end="347"/>
                                            </p:txEl>
                                          </p:spTgt>
                                        </p:tgtEl>
                                        <p:attrNameLst>
                                          <p:attrName>style.visibility</p:attrName>
                                        </p:attrNameLst>
                                      </p:cBhvr>
                                      <p:to>
                                        <p:strVal val="visible"/>
                                      </p:to>
                                    </p:set>
                                    <p:anim calcmode="lin" valueType="num">
                                      <p:cBhvr additive="repl">
                                        <p:cTn id="31" dur="1000" fill="hold"/>
                                        <p:tgtEl>
                                          <p:spTgt spid="186">
                                            <p:txEl>
                                              <p:pRg st="268" end="347"/>
                                            </p:txEl>
                                          </p:spTgt>
                                        </p:tgtEl>
                                        <p:attrNameLst>
                                          <p:attrName>ppt_x</p:attrName>
                                        </p:attrNameLst>
                                      </p:cBhvr>
                                      <p:tavLst>
                                        <p:tav tm="0">
                                          <p:val>
                                            <p:strVal val="#ppt_x"/>
                                          </p:val>
                                        </p:tav>
                                        <p:tav tm="100000">
                                          <p:val>
                                            <p:strVal val="#ppt_x"/>
                                          </p:val>
                                        </p:tav>
                                      </p:tavLst>
                                    </p:anim>
                                    <p:anim calcmode="lin" valueType="num">
                                      <p:cBhvr additive="repl">
                                        <p:cTn id="32" dur="1000" fill="hold"/>
                                        <p:tgtEl>
                                          <p:spTgt spid="186">
                                            <p:txEl>
                                              <p:pRg st="268" end="34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SOCIAL ANALYSIS</a:t>
            </a:r>
            <a:endParaRPr/>
          </a:p>
        </p:txBody>
      </p:sp>
      <p:sp>
        <p:nvSpPr>
          <p:cNvPr id="159" name="TextShape 2"/>
          <p:cNvSpPr txBox="1"/>
          <p:nvPr/>
        </p:nvSpPr>
        <p:spPr>
          <a:xfrm>
            <a:off x="285840" y="1285920"/>
            <a:ext cx="8572320" cy="5357520"/>
          </a:xfrm>
          <a:prstGeom prst="rect">
            <a:avLst/>
          </a:prstGeom>
        </p:spPr>
        <p:txBody>
          <a:bodyPr/>
          <a:p>
            <a:pPr algn="just">
              <a:lnSpc>
                <a:spcPct val="100000"/>
              </a:lnSpc>
            </a:pPr>
            <a:endParaRPr/>
          </a:p>
          <a:p>
            <a:pPr algn="just">
              <a:lnSpc>
                <a:spcPct val="100000"/>
              </a:lnSpc>
            </a:pPr>
            <a:r>
              <a:rPr b="1" lang="en-US" sz="2800">
                <a:solidFill>
                  <a:srgbClr val="7030a0"/>
                </a:solidFill>
                <a:latin typeface="Andalus"/>
              </a:rPr>
              <a:t>● </a:t>
            </a:r>
            <a:r>
              <a:rPr b="1" lang="en-US" sz="2800">
                <a:solidFill>
                  <a:srgbClr val="7030a0"/>
                </a:solidFill>
                <a:latin typeface="Andalus"/>
              </a:rPr>
              <a:t>	</a:t>
            </a:r>
            <a:r>
              <a:rPr b="1" lang="en-US" sz="2800">
                <a:solidFill>
                  <a:srgbClr val="7030a0"/>
                </a:solidFill>
                <a:latin typeface="Andalus"/>
              </a:rPr>
              <a:t>Location</a:t>
            </a:r>
            <a:endParaRPr/>
          </a:p>
          <a:p>
            <a:pPr algn="just">
              <a:lnSpc>
                <a:spcPct val="100000"/>
              </a:lnSpc>
            </a:pPr>
            <a:endParaRPr/>
          </a:p>
          <a:p>
            <a:pPr algn="just">
              <a:lnSpc>
                <a:spcPct val="100000"/>
              </a:lnSpc>
            </a:pPr>
            <a:r>
              <a:rPr b="1" lang="en-US" sz="2800">
                <a:solidFill>
                  <a:srgbClr val="0070c0"/>
                </a:solidFill>
                <a:latin typeface="Andalus"/>
              </a:rPr>
              <a:t>●</a:t>
            </a:r>
            <a:r>
              <a:rPr b="1" lang="en-US" sz="2800">
                <a:solidFill>
                  <a:srgbClr val="0070c0"/>
                </a:solidFill>
                <a:latin typeface="Andalus"/>
              </a:rPr>
              <a:t>	</a:t>
            </a:r>
            <a:r>
              <a:rPr b="1" lang="en-US" sz="2800">
                <a:solidFill>
                  <a:srgbClr val="0070c0"/>
                </a:solidFill>
                <a:latin typeface="Andalus"/>
              </a:rPr>
              <a:t>Social Problem</a:t>
            </a:r>
            <a:endParaRPr/>
          </a:p>
          <a:p>
            <a:pPr algn="just">
              <a:lnSpc>
                <a:spcPct val="100000"/>
              </a:lnSpc>
            </a:pPr>
            <a:endParaRPr/>
          </a:p>
          <a:p>
            <a:pPr algn="just">
              <a:lnSpc>
                <a:spcPct val="100000"/>
              </a:lnSpc>
            </a:pPr>
            <a:r>
              <a:rPr b="1" lang="en-US" sz="2800">
                <a:solidFill>
                  <a:srgbClr val="7030a0"/>
                </a:solidFill>
                <a:latin typeface="Andalus"/>
              </a:rPr>
              <a:t>●</a:t>
            </a:r>
            <a:r>
              <a:rPr b="1" lang="en-US" sz="2800">
                <a:solidFill>
                  <a:srgbClr val="7030a0"/>
                </a:solidFill>
                <a:latin typeface="Andalus"/>
              </a:rPr>
              <a:t>	</a:t>
            </a:r>
            <a:r>
              <a:rPr b="1" lang="en-US" sz="2800">
                <a:solidFill>
                  <a:srgbClr val="7030a0"/>
                </a:solidFill>
                <a:latin typeface="Andalus"/>
              </a:rPr>
              <a:t>Pollution</a:t>
            </a:r>
            <a:endParaRPr/>
          </a:p>
          <a:p>
            <a:pPr algn="just">
              <a:lnSpc>
                <a:spcPct val="100000"/>
              </a:lnSpc>
            </a:pPr>
            <a:endParaRPr/>
          </a:p>
          <a:p>
            <a:pPr algn="just">
              <a:lnSpc>
                <a:spcPct val="100000"/>
              </a:lnSpc>
            </a:pPr>
            <a:r>
              <a:rPr b="1" lang="en-US" sz="2800">
                <a:solidFill>
                  <a:srgbClr val="00b050"/>
                </a:solidFill>
                <a:latin typeface="Andalus"/>
              </a:rPr>
              <a:t>●</a:t>
            </a:r>
            <a:r>
              <a:rPr b="1" lang="en-US" sz="2800">
                <a:solidFill>
                  <a:srgbClr val="00b050"/>
                </a:solidFill>
                <a:latin typeface="Andalus"/>
              </a:rPr>
              <a:t>	</a:t>
            </a:r>
            <a:r>
              <a:rPr b="1" lang="en-US" sz="2800">
                <a:solidFill>
                  <a:srgbClr val="00b050"/>
                </a:solidFill>
                <a:latin typeface="Andalus"/>
              </a:rPr>
              <a:t>Other problem</a:t>
            </a:r>
            <a:endParaRP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428760"/>
            <a:ext cx="8229240" cy="5895720"/>
          </a:xfrm>
          <a:prstGeom prst="rect">
            <a:avLst/>
          </a:prstGeom>
        </p:spPr>
        <p:txBody>
          <a:bodyPr lIns="0" tIns="0" rIns="0" bIns="0"/>
          <a:lstStyle/>
          <a:p>
            <a:pPr algn="just">
              <a:lnSpc>
                <a:spcPct val="100000"/>
              </a:lnSpc>
            </a:pPr>
            <a:r>
              <a:rPr lang="en-US" sz="2400" b="1">
                <a:solidFill>
                  <a:srgbClr val="FF0000"/>
                </a:solidFill>
              </a:rPr>
              <a:t>Technical Skills:</a:t>
            </a:r>
            <a:r>
              <a:rPr lang="en-US" sz="2400">
                <a:solidFill>
                  <a:srgbClr val="FF0000"/>
                </a:solidFill>
              </a:rPr>
              <a:t> A persons’ knowledge and ability to</a:t>
            </a:r>
            <a:endParaRPr/>
          </a:p>
          <a:p>
            <a:pPr algn="just">
              <a:lnSpc>
                <a:spcPct val="100000"/>
              </a:lnSpc>
            </a:pPr>
            <a:r>
              <a:rPr lang="en-US" sz="2400">
                <a:solidFill>
                  <a:srgbClr val="FF0000"/>
                </a:solidFill>
              </a:rPr>
              <a:t> make effective use of any process or technique constitutes </a:t>
            </a:r>
            <a:endParaRPr/>
          </a:p>
          <a:p>
            <a:pPr algn="just">
              <a:lnSpc>
                <a:spcPct val="100000"/>
              </a:lnSpc>
            </a:pPr>
            <a:r>
              <a:rPr lang="en-US" sz="2400">
                <a:solidFill>
                  <a:srgbClr val="FF0000"/>
                </a:solidFill>
              </a:rPr>
              <a:t> his technical skills.</a:t>
            </a:r>
            <a:endParaRPr/>
          </a:p>
          <a:p>
            <a:pPr algn="just">
              <a:lnSpc>
                <a:spcPct val="100000"/>
              </a:lnSpc>
            </a:pPr>
            <a:r>
              <a:rPr lang="en-US" sz="2400">
                <a:solidFill>
                  <a:srgbClr val="FF0000"/>
                </a:solidFill>
              </a:rPr>
              <a:t>For eg: Engineer, accountant, data entry operator, </a:t>
            </a:r>
            <a:endParaRPr/>
          </a:p>
          <a:p>
            <a:pPr algn="just">
              <a:lnSpc>
                <a:spcPct val="100000"/>
              </a:lnSpc>
            </a:pPr>
            <a:r>
              <a:rPr lang="en-US" sz="2400">
                <a:solidFill>
                  <a:srgbClr val="FF0000"/>
                </a:solidFill>
              </a:rPr>
              <a:t>            lawyer, doctor etc.</a:t>
            </a:r>
            <a:endParaRPr/>
          </a:p>
          <a:p>
            <a:pPr algn="just">
              <a:lnSpc>
                <a:spcPct val="100000"/>
              </a:lnSpc>
            </a:pPr>
            <a:endParaRPr/>
          </a:p>
          <a:p>
            <a:pPr algn="just">
              <a:lnSpc>
                <a:spcPct val="100000"/>
              </a:lnSpc>
            </a:pPr>
            <a:r>
              <a:rPr lang="en-US" sz="2400" b="1">
                <a:solidFill>
                  <a:srgbClr val="FF0000"/>
                </a:solidFill>
              </a:rPr>
              <a:t>Human Skills: </a:t>
            </a:r>
            <a:r>
              <a:rPr lang="en-US" sz="2400">
                <a:solidFill>
                  <a:srgbClr val="FF0000"/>
                </a:solidFill>
              </a:rPr>
              <a:t>An individuals’ ability to cooperate with </a:t>
            </a:r>
            <a:endParaRPr/>
          </a:p>
          <a:p>
            <a:pPr algn="just">
              <a:lnSpc>
                <a:spcPct val="100000"/>
              </a:lnSpc>
            </a:pPr>
            <a:r>
              <a:rPr lang="en-US" sz="2400">
                <a:solidFill>
                  <a:srgbClr val="FF0000"/>
                </a:solidFill>
              </a:rPr>
              <a:t> other members of the organization and work effectively </a:t>
            </a:r>
            <a:endParaRPr/>
          </a:p>
          <a:p>
            <a:pPr algn="just">
              <a:lnSpc>
                <a:spcPct val="100000"/>
              </a:lnSpc>
            </a:pPr>
            <a:r>
              <a:rPr lang="en-US" sz="2400">
                <a:solidFill>
                  <a:srgbClr val="FF0000"/>
                </a:solidFill>
              </a:rPr>
              <a:t> in teams.</a:t>
            </a:r>
            <a:endParaRPr/>
          </a:p>
          <a:p>
            <a:pPr algn="just">
              <a:lnSpc>
                <a:spcPct val="100000"/>
              </a:lnSpc>
            </a:pPr>
            <a:r>
              <a:rPr lang="en-US" sz="2400">
                <a:solidFill>
                  <a:srgbClr val="FF0000"/>
                </a:solidFill>
              </a:rPr>
              <a:t>For eg: Interpersonal relationships, solving people’s </a:t>
            </a:r>
            <a:endParaRPr/>
          </a:p>
          <a:p>
            <a:pPr algn="just">
              <a:lnSpc>
                <a:spcPct val="100000"/>
              </a:lnSpc>
            </a:pPr>
            <a:r>
              <a:rPr lang="en-US" sz="2400">
                <a:solidFill>
                  <a:srgbClr val="FF0000"/>
                </a:solidFill>
              </a:rPr>
              <a:t>            problem and acceptance of other employees.</a:t>
            </a:r>
            <a:endParaRPr/>
          </a:p>
          <a:p>
            <a:pPr algn="just">
              <a:lnSpc>
                <a:spcPct val="100000"/>
              </a:lnSpc>
            </a:pPr>
            <a:endParaRPr/>
          </a:p>
          <a:p>
            <a:pPr algn="just">
              <a:lnSpc>
                <a:spcPct val="100000"/>
              </a:lnSpc>
            </a:pPr>
            <a:r>
              <a:rPr lang="en-US" sz="2400" b="1">
                <a:solidFill>
                  <a:srgbClr val="FF0000"/>
                </a:solidFill>
              </a:rPr>
              <a:t>Conceptual Skills: </a:t>
            </a:r>
            <a:r>
              <a:rPr lang="en-US" sz="2400">
                <a:solidFill>
                  <a:srgbClr val="FF0000"/>
                </a:solidFill>
              </a:rPr>
              <a:t>Ability of an individual to analyze</a:t>
            </a:r>
            <a:endParaRPr/>
          </a:p>
          <a:p>
            <a:pPr algn="just">
              <a:lnSpc>
                <a:spcPct val="100000"/>
              </a:lnSpc>
            </a:pPr>
            <a:r>
              <a:rPr lang="en-US" sz="2400">
                <a:solidFill>
                  <a:srgbClr val="FF0000"/>
                </a:solidFill>
              </a:rPr>
              <a:t>  complex situations and to rationally process and interpret </a:t>
            </a:r>
            <a:endParaRPr/>
          </a:p>
          <a:p>
            <a:pPr algn="just">
              <a:lnSpc>
                <a:spcPct val="100000"/>
              </a:lnSpc>
            </a:pPr>
            <a:r>
              <a:rPr lang="en-US" sz="2400">
                <a:solidFill>
                  <a:srgbClr val="FF0000"/>
                </a:solidFill>
              </a:rPr>
              <a:t>  available information.</a:t>
            </a:r>
            <a:endParaRPr/>
          </a:p>
          <a:p>
            <a:pPr algn="just">
              <a:lnSpc>
                <a:spcPct val="100000"/>
              </a:lnSpc>
            </a:pPr>
            <a:r>
              <a:rPr lang="en-US" sz="2400">
                <a:solidFill>
                  <a:srgbClr val="FF0000"/>
                </a:solidFill>
              </a:rPr>
              <a:t>For eg: Idea generation and analytical process of information.</a:t>
            </a:r>
            <a:endParaRPr/>
          </a:p>
          <a:p>
            <a:pPr algn="just">
              <a:lnSpc>
                <a:spcPct val="100000"/>
              </a:lnSpc>
            </a:pPr>
            <a:endParaRPr/>
          </a:p>
          <a:p>
            <a:pPr algn="just">
              <a:lnSpc>
                <a:spcPct val="100000"/>
              </a:lnSpc>
            </a:pPr>
            <a:endParaRPr/>
          </a:p>
          <a:p>
            <a:pPr algn="just">
              <a:lnSpc>
                <a:spcPct val="100000"/>
              </a:lnSpc>
            </a:pPr>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6" presetClass="entr" presetSubtype="26" fill="hold" nodeType="clickEffect">
                                  <p:stCondLst>
                                    <p:cond delay="0"/>
                                  </p:stCondLst>
                                  <p:childTnLst>
                                    <p:set>
                                      <p:cBhvr>
                                        <p:cTn id="6" dur="1" fill="hold">
                                          <p:stCondLst>
                                            <p:cond delay="0"/>
                                          </p:stCondLst>
                                        </p:cTn>
                                        <p:tgtEl>
                                          <p:spTgt spid="188">
                                            <p:txEl>
                                              <p:pRg st="0" end="54"/>
                                            </p:txEl>
                                          </p:spTgt>
                                        </p:tgtEl>
                                        <p:attrNameLst>
                                          <p:attrName>style.visibility</p:attrName>
                                        </p:attrNameLst>
                                      </p:cBhvr>
                                      <p:to>
                                        <p:strVal val="visible"/>
                                      </p:to>
                                    </p:set>
                                    <p:animEffect transition="out" filter="barn(inHorizontal)">
                                      <p:cBhvr additive="repl">
                                        <p:cTn id="7" dur="1000" fill="freeze"/>
                                        <p:tgtEl>
                                          <p:spTgt spid="188">
                                            <p:txEl>
                                              <p:pRg st="0" end="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88">
                                            <p:txEl>
                                              <p:pRg st="54" end="115"/>
                                            </p:txEl>
                                          </p:spTgt>
                                        </p:tgtEl>
                                        <p:attrNameLst>
                                          <p:attrName>style.visibility</p:attrName>
                                        </p:attrNameLst>
                                      </p:cBhvr>
                                      <p:to>
                                        <p:strVal val="visible"/>
                                      </p:to>
                                    </p:set>
                                    <p:animEffect transition="out" filter="barn(inHorizontal)">
                                      <p:cBhvr additive="repl">
                                        <p:cTn id="12" dur="1000" fill="freeze"/>
                                        <p:tgtEl>
                                          <p:spTgt spid="188">
                                            <p:txEl>
                                              <p:pRg st="54" end="11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88">
                                            <p:txEl>
                                              <p:pRg st="115" end="138"/>
                                            </p:txEl>
                                          </p:spTgt>
                                        </p:tgtEl>
                                        <p:attrNameLst>
                                          <p:attrName>style.visibility</p:attrName>
                                        </p:attrNameLst>
                                      </p:cBhvr>
                                      <p:to>
                                        <p:strVal val="visible"/>
                                      </p:to>
                                    </p:set>
                                    <p:animEffect transition="out" filter="barn(inHorizontal)">
                                      <p:cBhvr additive="repl">
                                        <p:cTn id="17" dur="1000" fill="freeze"/>
                                        <p:tgtEl>
                                          <p:spTgt spid="188">
                                            <p:txEl>
                                              <p:pRg st="115" end="138"/>
                                            </p:txEl>
                                          </p:spTgt>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16" presetClass="entr" presetSubtype="26" fill="hold" nodeType="clickEffect">
                                  <p:stCondLst>
                                    <p:cond delay="0"/>
                                  </p:stCondLst>
                                  <p:childTnLst>
                                    <p:set>
                                      <p:cBhvr>
                                        <p:cTn id="21" dur="1" fill="hold">
                                          <p:stCondLst>
                                            <p:cond delay="0"/>
                                          </p:stCondLst>
                                        </p:cTn>
                                        <p:tgtEl>
                                          <p:spTgt spid="188">
                                            <p:txEl>
                                              <p:pRg st="138" end="190"/>
                                            </p:txEl>
                                          </p:spTgt>
                                        </p:tgtEl>
                                        <p:attrNameLst>
                                          <p:attrName>style.visibility</p:attrName>
                                        </p:attrNameLst>
                                      </p:cBhvr>
                                      <p:to>
                                        <p:strVal val="visible"/>
                                      </p:to>
                                    </p:set>
                                    <p:animEffect transition="out" filter="barn(inHorizontal)">
                                      <p:cBhvr additive="repl">
                                        <p:cTn id="22" dur="1000" fill="freeze"/>
                                        <p:tgtEl>
                                          <p:spTgt spid="188">
                                            <p:txEl>
                                              <p:pRg st="138" end="19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188">
                                            <p:txEl>
                                              <p:pRg st="190" end="222"/>
                                            </p:txEl>
                                          </p:spTgt>
                                        </p:tgtEl>
                                        <p:attrNameLst>
                                          <p:attrName>style.visibility</p:attrName>
                                        </p:attrNameLst>
                                      </p:cBhvr>
                                      <p:to>
                                        <p:strVal val="visible"/>
                                      </p:to>
                                    </p:set>
                                    <p:animEffect transition="out" filter="barn(inHorizontal)">
                                      <p:cBhvr additive="repl">
                                        <p:cTn id="27" dur="1000" fill="freeze"/>
                                        <p:tgtEl>
                                          <p:spTgt spid="188">
                                            <p:txEl>
                                              <p:pRg st="190" end="22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188">
                                            <p:txEl>
                                              <p:pRg st="223" end="280"/>
                                            </p:txEl>
                                          </p:spTgt>
                                        </p:tgtEl>
                                        <p:attrNameLst>
                                          <p:attrName>style.visibility</p:attrName>
                                        </p:attrNameLst>
                                      </p:cBhvr>
                                      <p:to>
                                        <p:strVal val="visible"/>
                                      </p:to>
                                    </p:set>
                                    <p:animEffect transition="out" filter="barn(inHorizontal)">
                                      <p:cBhvr additive="repl">
                                        <p:cTn id="32" dur="1000" fill="freeze"/>
                                        <p:tgtEl>
                                          <p:spTgt spid="188">
                                            <p:txEl>
                                              <p:pRg st="223" end="28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88">
                                            <p:txEl>
                                              <p:pRg st="280" end="337"/>
                                            </p:txEl>
                                          </p:spTgt>
                                        </p:tgtEl>
                                        <p:attrNameLst>
                                          <p:attrName>style.visibility</p:attrName>
                                        </p:attrNameLst>
                                      </p:cBhvr>
                                      <p:to>
                                        <p:strVal val="visible"/>
                                      </p:to>
                                    </p:set>
                                    <p:animEffect transition="out" filter="barn(inHorizontal)">
                                      <p:cBhvr additive="repl">
                                        <p:cTn id="37" dur="1000" fill="freeze"/>
                                        <p:tgtEl>
                                          <p:spTgt spid="188">
                                            <p:txEl>
                                              <p:pRg st="280" end="33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188">
                                            <p:txEl>
                                              <p:pRg st="337" end="348"/>
                                            </p:txEl>
                                          </p:spTgt>
                                        </p:tgtEl>
                                        <p:attrNameLst>
                                          <p:attrName>style.visibility</p:attrName>
                                        </p:attrNameLst>
                                      </p:cBhvr>
                                      <p:to>
                                        <p:strVal val="visible"/>
                                      </p:to>
                                    </p:set>
                                    <p:animEffect transition="out" filter="barn(inHorizontal)">
                                      <p:cBhvr additive="repl">
                                        <p:cTn id="42" dur="1000" fill="freeze"/>
                                        <p:tgtEl>
                                          <p:spTgt spid="188">
                                            <p:txEl>
                                              <p:pRg st="337" end="34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88">
                                            <p:txEl>
                                              <p:pRg st="348" end="403"/>
                                            </p:txEl>
                                          </p:spTgt>
                                        </p:tgtEl>
                                        <p:attrNameLst>
                                          <p:attrName>style.visibility</p:attrName>
                                        </p:attrNameLst>
                                      </p:cBhvr>
                                      <p:to>
                                        <p:strVal val="visible"/>
                                      </p:to>
                                    </p:set>
                                    <p:animEffect transition="out" filter="barn(inHorizontal)">
                                      <p:cBhvr additive="repl">
                                        <p:cTn id="47" dur="1000" fill="freeze"/>
                                        <p:tgtEl>
                                          <p:spTgt spid="188">
                                            <p:txEl>
                                              <p:pRg st="348" end="40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188">
                                            <p:txEl>
                                              <p:pRg st="403" end="458"/>
                                            </p:txEl>
                                          </p:spTgt>
                                        </p:tgtEl>
                                        <p:attrNameLst>
                                          <p:attrName>style.visibility</p:attrName>
                                        </p:attrNameLst>
                                      </p:cBhvr>
                                      <p:to>
                                        <p:strVal val="visible"/>
                                      </p:to>
                                    </p:set>
                                    <p:animEffect transition="out" filter="barn(inHorizontal)">
                                      <p:cBhvr additive="repl">
                                        <p:cTn id="52" dur="1000" fill="freeze"/>
                                        <p:tgtEl>
                                          <p:spTgt spid="188">
                                            <p:txEl>
                                              <p:pRg st="403" end="45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nodeType="clickEffect">
                                  <p:stCondLst>
                                    <p:cond delay="0"/>
                                  </p:stCondLst>
                                  <p:childTnLst>
                                    <p:set>
                                      <p:cBhvr>
                                        <p:cTn id="56" dur="1" fill="hold">
                                          <p:stCondLst>
                                            <p:cond delay="0"/>
                                          </p:stCondLst>
                                        </p:cTn>
                                        <p:tgtEl>
                                          <p:spTgt spid="188">
                                            <p:txEl>
                                              <p:pRg st="459" end="514"/>
                                            </p:txEl>
                                          </p:spTgt>
                                        </p:tgtEl>
                                        <p:attrNameLst>
                                          <p:attrName>style.visibility</p:attrName>
                                        </p:attrNameLst>
                                      </p:cBhvr>
                                      <p:to>
                                        <p:strVal val="visible"/>
                                      </p:to>
                                    </p:set>
                                    <p:animEffect transition="out" filter="barn(inHorizontal)">
                                      <p:cBhvr additive="repl">
                                        <p:cTn id="57" dur="1000" fill="freeze"/>
                                        <p:tgtEl>
                                          <p:spTgt spid="188">
                                            <p:txEl>
                                              <p:pRg st="459" end="5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188">
                                            <p:txEl>
                                              <p:pRg st="514" end="576"/>
                                            </p:txEl>
                                          </p:spTgt>
                                        </p:tgtEl>
                                        <p:attrNameLst>
                                          <p:attrName>style.visibility</p:attrName>
                                        </p:attrNameLst>
                                      </p:cBhvr>
                                      <p:to>
                                        <p:strVal val="visible"/>
                                      </p:to>
                                    </p:set>
                                    <p:animEffect transition="out" filter="barn(inHorizontal)">
                                      <p:cBhvr additive="repl">
                                        <p:cTn id="62" dur="1000" fill="freeze"/>
                                        <p:tgtEl>
                                          <p:spTgt spid="188">
                                            <p:txEl>
                                              <p:pRg st="514" end="57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nodeType="clickEffect">
                                  <p:stCondLst>
                                    <p:cond delay="0"/>
                                  </p:stCondLst>
                                  <p:childTnLst>
                                    <p:set>
                                      <p:cBhvr>
                                        <p:cTn id="66" dur="1" fill="hold">
                                          <p:stCondLst>
                                            <p:cond delay="0"/>
                                          </p:stCondLst>
                                        </p:cTn>
                                        <p:tgtEl>
                                          <p:spTgt spid="188">
                                            <p:txEl>
                                              <p:pRg st="576" end="601"/>
                                            </p:txEl>
                                          </p:spTgt>
                                        </p:tgtEl>
                                        <p:attrNameLst>
                                          <p:attrName>style.visibility</p:attrName>
                                        </p:attrNameLst>
                                      </p:cBhvr>
                                      <p:to>
                                        <p:strVal val="visible"/>
                                      </p:to>
                                    </p:set>
                                    <p:animEffect transition="out" filter="barn(inHorizontal)">
                                      <p:cBhvr additive="repl">
                                        <p:cTn id="67" dur="1000" fill="freeze"/>
                                        <p:tgtEl>
                                          <p:spTgt spid="188">
                                            <p:txEl>
                                              <p:pRg st="576" end="60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nodeType="clickEffect">
                                  <p:stCondLst>
                                    <p:cond delay="0"/>
                                  </p:stCondLst>
                                  <p:childTnLst>
                                    <p:set>
                                      <p:cBhvr>
                                        <p:cTn id="71" dur="1" fill="hold">
                                          <p:stCondLst>
                                            <p:cond delay="0"/>
                                          </p:stCondLst>
                                        </p:cTn>
                                        <p:tgtEl>
                                          <p:spTgt spid="188">
                                            <p:txEl>
                                              <p:pRg st="601" end="664"/>
                                            </p:txEl>
                                          </p:spTgt>
                                        </p:tgtEl>
                                        <p:attrNameLst>
                                          <p:attrName>style.visibility</p:attrName>
                                        </p:attrNameLst>
                                      </p:cBhvr>
                                      <p:to>
                                        <p:strVal val="visible"/>
                                      </p:to>
                                    </p:set>
                                    <p:animEffect transition="out" filter="barn(inHorizontal)">
                                      <p:cBhvr additive="repl">
                                        <p:cTn id="72" dur="1000" fill="freeze"/>
                                        <p:tgtEl>
                                          <p:spTgt spid="188">
                                            <p:txEl>
                                              <p:pRg st="601" end="6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533520" y="380880"/>
            <a:ext cx="8229240" cy="807840"/>
          </a:xfrm>
          <a:prstGeom prst="rect">
            <a:avLst/>
          </a:prstGeom>
        </p:spPr>
        <p:txBody>
          <a:bodyPr lIns="0" tIns="0" rIns="0" bIns="0" anchor="ctr"/>
          <a:lstStyle/>
          <a:p>
            <a:pPr>
              <a:lnSpc>
                <a:spcPct val="100000"/>
              </a:lnSpc>
            </a:pPr>
            <a:r>
              <a:rPr lang="en-US" sz="2800" b="1">
                <a:solidFill>
                  <a:srgbClr val="0000CC"/>
                </a:solidFill>
                <a:latin typeface="Times New Roman"/>
              </a:rPr>
              <a:t>WHAT IS MANAGEMENT ?</a:t>
            </a:r>
            <a:endParaRPr/>
          </a:p>
        </p:txBody>
      </p:sp>
      <p:sp>
        <p:nvSpPr>
          <p:cNvPr id="137" name="TextShape 2"/>
          <p:cNvSpPr txBox="1"/>
          <p:nvPr/>
        </p:nvSpPr>
        <p:spPr>
          <a:xfrm>
            <a:off x="533520" y="1295280"/>
            <a:ext cx="8000640" cy="5181120"/>
          </a:xfrm>
          <a:prstGeom prst="rect">
            <a:avLst/>
          </a:prstGeom>
        </p:spPr>
        <p:txBody>
          <a:bodyPr lIns="0" tIns="0" rIns="0" bIns="0"/>
          <a:lstStyle/>
          <a:p>
            <a:pPr>
              <a:lnSpc>
                <a:spcPct val="90000"/>
              </a:lnSpc>
            </a:pPr>
            <a:r>
              <a:rPr lang="en-US" sz="2400" b="1">
                <a:solidFill>
                  <a:srgbClr val="CC0000"/>
                </a:solidFill>
                <a:latin typeface="Times New Roman"/>
              </a:rPr>
              <a:t>DEFINITION:
</a:t>
            </a:r>
            <a:endParaRPr/>
          </a:p>
          <a:p>
            <a:pPr lvl="1" algn="just">
              <a:lnSpc>
                <a:spcPct val="90000"/>
              </a:lnSpc>
              <a:buFont typeface="StarSymbol"/>
              <a:buChar char=""/>
            </a:pPr>
            <a:r>
              <a:rPr lang="en-US" sz="2400">
                <a:solidFill>
                  <a:srgbClr val="006600"/>
                </a:solidFill>
                <a:latin typeface="Times New Roman"/>
              </a:rPr>
              <a:t>F.W. Taylor - “Art of knowing what you want to do and then </a:t>
            </a:r>
            <a:endParaRPr/>
          </a:p>
          <a:p>
            <a:r>
              <a:rPr lang="en-US" sz="2400">
                <a:solidFill>
                  <a:srgbClr val="006600"/>
                </a:solidFill>
                <a:latin typeface="Times New Roman"/>
              </a:rPr>
              <a:t>                         seeing that it is done the best and cheapest way”.
</a:t>
            </a:r>
            <a:endParaRPr/>
          </a:p>
          <a:p>
            <a:pPr lvl="1" algn="just">
              <a:lnSpc>
                <a:spcPct val="90000"/>
              </a:lnSpc>
              <a:buFont typeface="StarSymbol"/>
              <a:buChar char=""/>
            </a:pPr>
            <a:r>
              <a:rPr lang="en-US" sz="2400">
                <a:solidFill>
                  <a:srgbClr val="006600"/>
                </a:solidFill>
                <a:latin typeface="Times New Roman"/>
              </a:rPr>
              <a:t>Henry Fayol – “To Manage is to forecast, to plan, to  organize,</a:t>
            </a:r>
            <a:endParaRPr/>
          </a:p>
          <a:p>
            <a:r>
              <a:rPr lang="en-US" sz="2400">
                <a:solidFill>
                  <a:srgbClr val="006600"/>
                </a:solidFill>
                <a:latin typeface="Times New Roman"/>
              </a:rPr>
              <a:t>                             to command, to co-ordinate and to control”.
</a:t>
            </a:r>
            <a:endParaRPr/>
          </a:p>
          <a:p>
            <a:pPr lvl="1" algn="just">
              <a:lnSpc>
                <a:spcPct val="90000"/>
              </a:lnSpc>
              <a:buFont typeface="StarSymbol"/>
              <a:buChar char=""/>
            </a:pPr>
            <a:r>
              <a:rPr lang="en-US" sz="2400">
                <a:solidFill>
                  <a:srgbClr val="006600"/>
                </a:solidFill>
                <a:latin typeface="Times New Roman"/>
              </a:rPr>
              <a:t>Peter. F. Drucker – “Management is a multipurpose organ that </a:t>
            </a:r>
            <a:endParaRPr/>
          </a:p>
          <a:p>
            <a:r>
              <a:rPr lang="en-US" sz="2400">
                <a:solidFill>
                  <a:srgbClr val="006600"/>
                </a:solidFill>
                <a:latin typeface="Times New Roman"/>
              </a:rPr>
              <a:t>			manages a business, manages a manager</a:t>
            </a:r>
            <a:endParaRPr/>
          </a:p>
          <a:p>
            <a:r>
              <a:rPr lang="en-US" sz="2400">
                <a:solidFill>
                  <a:srgbClr val="006600"/>
                </a:solidFill>
                <a:latin typeface="Times New Roman"/>
              </a:rPr>
              <a:t>			&amp; manages workers and work”</a:t>
            </a:r>
            <a:endParaRPr/>
          </a:p>
          <a:p>
            <a:endParaRPr/>
          </a:p>
          <a:p>
            <a:pPr lvl="1" algn="just">
              <a:lnSpc>
                <a:spcPct val="90000"/>
              </a:lnSpc>
              <a:buFont typeface="StarSymbol"/>
              <a:buChar char=""/>
            </a:pPr>
            <a:r>
              <a:rPr lang="en-US" sz="2400">
                <a:solidFill>
                  <a:srgbClr val="660066"/>
                </a:solidFill>
                <a:latin typeface="Times New Roman"/>
              </a:rPr>
              <a:t>“Management is the art of getting things done through people”.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2"/>
          <p:cNvPicPr/>
          <p:nvPr/>
        </p:nvPicPr>
        <p:blipFill>
          <a:blip r:embed="R302b2c94714e418d" cstate="print"/>
          <a:stretch>
            <a:fillRect/>
          </a:stretch>
        </p:blipFill>
        <p:spPr>
          <a:xfrm>
            <a:off x="285840" y="714240"/>
            <a:ext cx="8486280" cy="5786280"/>
          </a:xfrm>
          <a:prstGeom prst="rect">
            <a:avLst/>
          </a:prstGeom>
          <a:ln w="12600">
            <a:solidFill>
              <a:srgbClr val="000000"/>
            </a:solidFill>
            <a:miter/>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500040" y="617400"/>
            <a:ext cx="8443080" cy="1142640"/>
          </a:xfrm>
          <a:prstGeom prst="rect">
            <a:avLst/>
          </a:prstGeom>
        </p:spPr>
        <p:txBody>
          <a:bodyPr lIns="0" tIns="0" rIns="0" bIns="0" anchor="ctr"/>
          <a:lstStyle/>
          <a:p>
            <a:pPr algn="ctr">
              <a:lnSpc>
                <a:spcPct val="100000"/>
              </a:lnSpc>
            </a:pPr>
            <a:r>
              <a:rPr lang="en-US" sz="2800" b="1">
                <a:solidFill>
                  <a:srgbClr val="FF0000"/>
                </a:solidFill>
              </a:rPr>
              <a:t>MANAGEMENT AND ADMINISTRATION</a:t>
            </a:r>
            <a:endParaRPr/>
          </a:p>
        </p:txBody>
      </p:sp>
      <p:sp>
        <p:nvSpPr>
          <p:cNvPr id="191" name="TextShape 2"/>
          <p:cNvSpPr txBox="1"/>
          <p:nvPr/>
        </p:nvSpPr>
        <p:spPr>
          <a:xfrm>
            <a:off x="214200" y="1643040"/>
            <a:ext cx="8740080" cy="4857480"/>
          </a:xfrm>
          <a:prstGeom prst="rect">
            <a:avLst/>
          </a:prstGeom>
        </p:spPr>
        <p:txBody>
          <a:bodyPr lIns="0" tIns="0" rIns="0" bIns="0"/>
          <a:lstStyle/>
          <a:p>
            <a:pPr>
              <a:lnSpc>
                <a:spcPct val="100000"/>
              </a:lnSpc>
            </a:pPr>
            <a:r>
              <a:rPr lang="en-US" sz="2400" b="1">
                <a:solidFill>
                  <a:srgbClr val="002060"/>
                </a:solidFill>
              </a:rPr>
              <a:t>Administration:</a:t>
            </a:r>
            <a:endParaRPr/>
          </a:p>
          <a:p>
            <a:pPr>
              <a:lnSpc>
                <a:spcPct val="100000"/>
              </a:lnSpc>
              <a:buFont typeface="Wingdings" charset="2"/>
              <a:buChar char=""/>
            </a:pPr>
            <a:r>
              <a:rPr lang="en-US" sz="2400">
                <a:solidFill>
                  <a:srgbClr val="000000"/>
                </a:solidFill>
              </a:rPr>
              <a:t>Determines the objectives.</a:t>
            </a:r>
            <a:endParaRPr/>
          </a:p>
          <a:p>
            <a:pPr>
              <a:lnSpc>
                <a:spcPct val="100000"/>
              </a:lnSpc>
              <a:buFont typeface="Wingdings" charset="2"/>
              <a:buChar char=""/>
            </a:pPr>
            <a:r>
              <a:rPr lang="en-US" sz="2400">
                <a:solidFill>
                  <a:srgbClr val="000000"/>
                </a:solidFill>
              </a:rPr>
              <a:t>Lay down policies &amp; principles.</a:t>
            </a:r>
            <a:endParaRPr/>
          </a:p>
          <a:p>
            <a:pPr>
              <a:lnSpc>
                <a:spcPct val="100000"/>
              </a:lnSpc>
              <a:buFont typeface="Wingdings" charset="2"/>
              <a:buChar char=""/>
            </a:pPr>
            <a:r>
              <a:rPr lang="en-US" sz="2400">
                <a:solidFill>
                  <a:srgbClr val="000000"/>
                </a:solidFill>
              </a:rPr>
              <a:t>Prepares the framework under which one has to work.</a:t>
            </a:r>
            <a:endParaRPr/>
          </a:p>
          <a:p>
            <a:pPr>
              <a:lnSpc>
                <a:spcPct val="100000"/>
              </a:lnSpc>
              <a:buFont typeface="Wingdings" charset="2"/>
              <a:buChar char=""/>
            </a:pPr>
            <a:r>
              <a:rPr lang="en-US" sz="2400">
                <a:solidFill>
                  <a:srgbClr val="000000"/>
                </a:solidFill>
              </a:rPr>
              <a:t>Provides direction, guidance &amp; leadership.	</a:t>
            </a:r>
            <a:endParaRPr/>
          </a:p>
          <a:p>
            <a:pPr>
              <a:lnSpc>
                <a:spcPct val="100000"/>
              </a:lnSpc>
            </a:pPr>
            <a:r>
              <a:rPr lang="en-US" sz="2400" b="1">
                <a:solidFill>
                  <a:srgbClr val="002060"/>
                </a:solidFill>
              </a:rPr>
              <a:t>Management:</a:t>
            </a:r>
            <a:endParaRPr/>
          </a:p>
          <a:p>
            <a:pPr>
              <a:lnSpc>
                <a:spcPct val="100000"/>
              </a:lnSpc>
              <a:buFont typeface="Wingdings" charset="2"/>
              <a:buChar char=""/>
            </a:pPr>
            <a:r>
              <a:rPr lang="en-US" sz="2400">
                <a:solidFill>
                  <a:srgbClr val="000000"/>
                </a:solidFill>
              </a:rPr>
              <a:t>Planning the work as per objectives.</a:t>
            </a:r>
            <a:endParaRPr/>
          </a:p>
          <a:p>
            <a:pPr>
              <a:lnSpc>
                <a:spcPct val="100000"/>
              </a:lnSpc>
              <a:buFont typeface="Wingdings" charset="2"/>
              <a:buChar char=""/>
            </a:pPr>
            <a:r>
              <a:rPr lang="en-US" sz="2400">
                <a:solidFill>
                  <a:srgbClr val="000000"/>
                </a:solidFill>
              </a:rPr>
              <a:t>Executes the policies &amp; procedure.</a:t>
            </a:r>
            <a:endParaRPr/>
          </a:p>
          <a:p>
            <a:pPr>
              <a:lnSpc>
                <a:spcPct val="100000"/>
              </a:lnSpc>
              <a:buFont typeface="Wingdings" charset="2"/>
              <a:buChar char=""/>
            </a:pPr>
            <a:r>
              <a:rPr lang="en-US" sz="2400">
                <a:solidFill>
                  <a:srgbClr val="000000"/>
                </a:solidFill>
              </a:rPr>
              <a:t>Supervises &amp; controls the execution of assigned work.</a:t>
            </a:r>
            <a:endParaRPr/>
          </a:p>
          <a:p>
            <a:pPr>
              <a:lnSpc>
                <a:spcPct val="100000"/>
              </a:lnSpc>
              <a:buFont typeface="Wingdings" charset="2"/>
              <a:buChar char=""/>
            </a:pPr>
            <a:r>
              <a:rPr lang="en-US" sz="2400">
                <a:solidFill>
                  <a:srgbClr val="000000"/>
                </a:solidFill>
              </a:rPr>
              <a:t>Co-ordinates all the resources &amp; activities.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500040" y="617400"/>
            <a:ext cx="8443080" cy="1142640"/>
          </a:xfrm>
          <a:prstGeom prst="rect">
            <a:avLst/>
          </a:prstGeom>
        </p:spPr>
        <p:txBody>
          <a:bodyPr lIns="0" tIns="0" rIns="0" bIns="0" anchor="ctr"/>
          <a:lstStyle/>
          <a:p>
            <a:pPr algn="ctr">
              <a:lnSpc>
                <a:spcPct val="100000"/>
              </a:lnSpc>
            </a:pPr>
            <a:r>
              <a:rPr lang="en-US" sz="2800" b="1">
                <a:solidFill>
                  <a:srgbClr val="FF0000"/>
                </a:solidFill>
              </a:rPr>
              <a:t>MANAGEMENT AND ADMINISTRATION</a:t>
            </a:r>
            <a:endParaRPr/>
          </a:p>
        </p:txBody>
      </p:sp>
      <p:sp>
        <p:nvSpPr>
          <p:cNvPr id="193" name="TextShape 2"/>
          <p:cNvSpPr txBox="1"/>
          <p:nvPr/>
        </p:nvSpPr>
        <p:spPr>
          <a:xfrm>
            <a:off x="214200" y="1643040"/>
            <a:ext cx="8740080" cy="4857480"/>
          </a:xfrm>
          <a:prstGeom prst="rect">
            <a:avLst/>
          </a:prstGeom>
        </p:spPr>
        <p:txBody>
          <a:bodyPr lIns="0" tIns="0" rIns="0" bIns="0"/>
          <a:lstStyle/>
          <a:p>
            <a:pPr>
              <a:lnSpc>
                <a:spcPct val="100000"/>
              </a:lnSpc>
              <a:buFont typeface="Arial"/>
              <a:buChar char="•"/>
            </a:pPr>
            <a:r>
              <a:rPr lang="en-US" sz="2400" b="1">
                <a:solidFill>
                  <a:srgbClr val="002060"/>
                </a:solidFill>
              </a:rPr>
              <a:t>Administration is a broader than Management:</a:t>
            </a:r>
            <a:endParaRPr/>
          </a:p>
          <a:p>
            <a:pPr>
              <a:lnSpc>
                <a:spcPct val="100000"/>
              </a:lnSpc>
            </a:pPr>
            <a:r>
              <a:rPr lang="en-US" sz="2400">
                <a:solidFill>
                  <a:srgbClr val="002060"/>
                </a:solidFill>
              </a:rPr>
              <a:t>	- Administration is largely determinative while management </a:t>
            </a:r>
            <a:endParaRPr/>
          </a:p>
          <a:p>
            <a:pPr>
              <a:lnSpc>
                <a:spcPct val="100000"/>
              </a:lnSpc>
            </a:pPr>
            <a:r>
              <a:rPr lang="en-US" sz="2400">
                <a:solidFill>
                  <a:srgbClr val="002060"/>
                </a:solidFill>
              </a:rPr>
              <a:t>             is essentially executive.</a:t>
            </a:r>
            <a:endParaRPr/>
          </a:p>
          <a:p>
            <a:pPr>
              <a:lnSpc>
                <a:spcPct val="100000"/>
              </a:lnSpc>
            </a:pPr>
            <a:r>
              <a:rPr lang="en-US" sz="2400">
                <a:solidFill>
                  <a:srgbClr val="002060"/>
                </a:solidFill>
              </a:rPr>
              <a:t>	- Administrators think while managers act.</a:t>
            </a:r>
            <a:endParaRPr/>
          </a:p>
          <a:p>
            <a:pPr>
              <a:lnSpc>
                <a:spcPct val="100000"/>
              </a:lnSpc>
            </a:pPr>
            <a:endParaRPr/>
          </a:p>
          <a:p>
            <a:pPr>
              <a:lnSpc>
                <a:spcPct val="100000"/>
              </a:lnSpc>
              <a:buFont typeface="Arial"/>
              <a:buChar char="•"/>
            </a:pPr>
            <a:r>
              <a:rPr lang="en-US" sz="2400" b="1">
                <a:solidFill>
                  <a:srgbClr val="002060"/>
                </a:solidFill>
              </a:rPr>
              <a:t>Management is broader than Administration:</a:t>
            </a:r>
            <a:endParaRPr/>
          </a:p>
          <a:p>
            <a:r>
              <a:rPr lang="en-US" sz="2400">
                <a:solidFill>
                  <a:srgbClr val="002060"/>
                </a:solidFill>
              </a:rPr>
              <a:t>	- Management is rule-making, rule-enforcing, </a:t>
            </a:r>
            <a:endParaRPr/>
          </a:p>
          <a:p>
            <a:r>
              <a:rPr lang="en-US" sz="2400">
                <a:solidFill>
                  <a:srgbClr val="002060"/>
                </a:solidFill>
              </a:rPr>
              <a:t>             all-encompassing body while administration implements</a:t>
            </a:r>
            <a:endParaRPr/>
          </a:p>
          <a:p>
            <a:r>
              <a:rPr lang="en-US" sz="2400">
                <a:solidFill>
                  <a:srgbClr val="002060"/>
                </a:solidFill>
              </a:rPr>
              <a:t>             and carries out the policies.</a:t>
            </a:r>
            <a:endParaRPr/>
          </a:p>
          <a:p>
            <a:endParaRPr/>
          </a:p>
          <a:p>
            <a:pPr lvl="1">
              <a:lnSpc>
                <a:spcPct val="100000"/>
              </a:lnSpc>
              <a:buFont typeface="Arial"/>
              <a:buChar char="•"/>
            </a:pPr>
            <a:r>
              <a:rPr lang="en-US" sz="2400" b="1">
                <a:solidFill>
                  <a:srgbClr val="002060"/>
                </a:solidFill>
              </a:rPr>
              <a:t>Management and administration are identical</a:t>
            </a:r>
            <a:r>
              <a:rPr lang="en-US" sz="2400">
                <a:solidFill>
                  <a:srgbClr val="002060"/>
                </a:solidFill>
              </a:rPr>
              <a:t>:</a:t>
            </a:r>
            <a:endParaRPr/>
          </a:p>
          <a:p>
            <a:pPr lvl="1">
              <a:buFont typeface="Arial"/>
              <a:buChar char="•"/>
            </a:pPr>
            <a:r>
              <a:rPr lang="en-US" sz="2400">
                <a:solidFill>
                  <a:srgbClr val="002060"/>
                </a:solidFill>
              </a:rPr>
              <a:t>	- it is a futile exercise to distinguish between the two </a:t>
            </a:r>
            <a:endParaRPr/>
          </a:p>
          <a:p>
            <a:pPr lvl="1">
              <a:buFont typeface="Arial"/>
              <a:buChar char="•"/>
            </a:pPr>
            <a:r>
              <a:rPr lang="en-US" sz="2400">
                <a:solidFill>
                  <a:srgbClr val="002060"/>
                </a:solidFill>
              </a:rPr>
              <a:t>             as both as expected to do the thinking and doing </a:t>
            </a:r>
            <a:endParaRPr/>
          </a:p>
          <a:p>
            <a:pPr lvl="1">
              <a:buFont typeface="Arial"/>
              <a:buChar char="•"/>
            </a:pPr>
            <a:r>
              <a:rPr lang="en-US" sz="2400">
                <a:solidFill>
                  <a:srgbClr val="002060"/>
                </a:solidFill>
              </a:rPr>
              <a:t>             functions simultaneously.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214200" y="0"/>
            <a:ext cx="8586000" cy="1142640"/>
          </a:xfrm>
          <a:prstGeom prst="rect">
            <a:avLst/>
          </a:prstGeom>
        </p:spPr>
        <p:txBody>
          <a:bodyPr lIns="0" tIns="0" rIns="0" bIns="0" anchor="ctr"/>
          <a:lstStyle/>
          <a:p>
            <a:pPr algn="ctr">
              <a:lnSpc>
                <a:spcPct val="100000"/>
              </a:lnSpc>
            </a:pPr>
            <a:r>
              <a:rPr lang="en-US" sz="2800" b="1">
                <a:solidFill>
                  <a:srgbClr val="FF0000"/>
                </a:solidFill>
              </a:rPr>
              <a:t>Development of Management Thought</a:t>
            </a:r>
            <a:endParaRPr/>
          </a:p>
        </p:txBody>
      </p:sp>
      <p:sp>
        <p:nvSpPr>
          <p:cNvPr id="195" name="TextShape 2"/>
          <p:cNvSpPr txBox="1"/>
          <p:nvPr/>
        </p:nvSpPr>
        <p:spPr>
          <a:xfrm>
            <a:off x="285840" y="2017800"/>
            <a:ext cx="8668440" cy="4114440"/>
          </a:xfrm>
          <a:prstGeom prst="rect">
            <a:avLst/>
          </a:prstGeom>
        </p:spPr>
        <p:txBody>
          <a:bodyPr lIns="0" tIns="0" rIns="0" bIns="0" anchor="ctr"/>
          <a:lstStyle/>
          <a:p>
            <a:pPr algn="ctr">
              <a:lnSpc>
                <a:spcPct val="150000"/>
              </a:lnSpc>
              <a:buFont typeface="StarSymbol"/>
              <a:buAutoNum type="arabicPeriod"/>
            </a:pPr>
            <a:r>
              <a:rPr lang="en-IN" sz="2400" b="1">
                <a:solidFill>
                  <a:srgbClr val="FF0000"/>
                </a:solidFill>
              </a:rPr>
              <a:t>Early Classical Approaches: </a:t>
            </a:r>
            <a:endParaRPr/>
          </a:p>
          <a:p>
            <a:pPr algn="ctr">
              <a:lnSpc>
                <a:spcPct val="150000"/>
              </a:lnSpc>
              <a:buFont typeface="StarSymbol"/>
              <a:buAutoNum type="alphaLcParenR"/>
            </a:pPr>
            <a:r>
              <a:rPr lang="en-IN" sz="2400">
                <a:solidFill>
                  <a:srgbClr val="FF0000"/>
                </a:solidFill>
              </a:rPr>
              <a:t>Scientific Mgt.</a:t>
            </a:r>
            <a:endParaRPr/>
          </a:p>
          <a:p>
            <a:pPr algn="ctr">
              <a:lnSpc>
                <a:spcPct val="150000"/>
              </a:lnSpc>
              <a:buFont typeface="StarSymbol"/>
              <a:buAutoNum type="alphaLcParenR"/>
            </a:pPr>
            <a:r>
              <a:rPr lang="en-IN" sz="2400">
                <a:solidFill>
                  <a:srgbClr val="FF0000"/>
                </a:solidFill>
              </a:rPr>
              <a:t>Administrative Mgt.</a:t>
            </a:r>
            <a:endParaRPr/>
          </a:p>
          <a:p>
            <a:pPr algn="ctr">
              <a:lnSpc>
                <a:spcPct val="150000"/>
              </a:lnSpc>
              <a:buFont typeface="StarSymbol"/>
              <a:buAutoNum type="alphaLcParenR"/>
            </a:pPr>
            <a:r>
              <a:rPr lang="en-IN" sz="2400">
                <a:solidFill>
                  <a:srgbClr val="FF0000"/>
                </a:solidFill>
              </a:rPr>
              <a:t>Bureaucracy.</a:t>
            </a:r>
            <a:endParaRPr/>
          </a:p>
          <a:p>
            <a:pPr algn="ctr">
              <a:lnSpc>
                <a:spcPct val="150000"/>
              </a:lnSpc>
            </a:pPr>
            <a:endParaRPr/>
          </a:p>
          <a:p>
            <a:pPr algn="ctr">
              <a:lnSpc>
                <a:spcPct val="150000"/>
              </a:lnSpc>
            </a:pPr>
            <a:r>
              <a:rPr lang="en-IN" sz="2400" b="1">
                <a:solidFill>
                  <a:srgbClr val="FF0000"/>
                </a:solidFill>
              </a:rPr>
              <a:t>2. Modern Approaches:</a:t>
            </a:r>
            <a:r>
              <a:rPr lang="en-IN" sz="2400">
                <a:solidFill>
                  <a:srgbClr val="FF0000"/>
                </a:solidFill>
              </a:rPr>
              <a:t> </a:t>
            </a:r>
            <a:endParaRPr/>
          </a:p>
          <a:p>
            <a:pPr algn="ctr">
              <a:lnSpc>
                <a:spcPct val="150000"/>
              </a:lnSpc>
              <a:buFont typeface="StarSymbol"/>
              <a:buAutoNum type="alphaLcParenR"/>
            </a:pPr>
            <a:r>
              <a:rPr lang="en-IN" sz="2400">
                <a:solidFill>
                  <a:srgbClr val="FF0000"/>
                </a:solidFill>
              </a:rPr>
              <a:t>Behavioral Approach </a:t>
            </a:r>
            <a:endParaRPr/>
          </a:p>
          <a:p>
            <a:pPr algn="ctr">
              <a:lnSpc>
                <a:spcPct val="150000"/>
              </a:lnSpc>
              <a:buFont typeface="StarSymbol"/>
              <a:buAutoNum type="alphaLcParenR"/>
            </a:pPr>
            <a:r>
              <a:rPr lang="en-IN" sz="2400">
                <a:solidFill>
                  <a:srgbClr val="FF0000"/>
                </a:solidFill>
              </a:rPr>
              <a:t>Quantitative Approach</a:t>
            </a:r>
            <a:endParaRPr/>
          </a:p>
          <a:p>
            <a:pPr algn="ctr">
              <a:lnSpc>
                <a:spcPct val="150000"/>
              </a:lnSpc>
              <a:buFont typeface="StarSymbol"/>
              <a:buAutoNum type="alphaLcParenR"/>
            </a:pPr>
            <a:r>
              <a:rPr lang="en-IN" sz="2400">
                <a:solidFill>
                  <a:srgbClr val="FF0000"/>
                </a:solidFill>
              </a:rPr>
              <a:t>System Approach    </a:t>
            </a:r>
            <a:endParaRPr/>
          </a:p>
          <a:p>
            <a:pPr algn="ctr">
              <a:lnSpc>
                <a:spcPct val="150000"/>
              </a:lnSpc>
              <a:buFont typeface="StarSymbol"/>
              <a:buAutoNum type="alphaLcParenR"/>
            </a:pPr>
            <a:r>
              <a:rPr lang="en-IN" sz="2400">
                <a:solidFill>
                  <a:srgbClr val="FF0000"/>
                </a:solidFill>
              </a:rPr>
              <a:t>contingency Approach/Situational Approach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214200" y="285840"/>
            <a:ext cx="8443080" cy="1142640"/>
          </a:xfrm>
          <a:prstGeom prst="rect">
            <a:avLst/>
          </a:prstGeom>
        </p:spPr>
        <p:txBody>
          <a:bodyPr lIns="0" tIns="0" rIns="0" bIns="0" anchor="ctr"/>
          <a:lstStyle/>
          <a:p>
            <a:pPr>
              <a:lnSpc>
                <a:spcPct val="100000"/>
              </a:lnSpc>
            </a:pPr>
            <a:r>
              <a:rPr lang="en-US" sz="3600" b="1">
                <a:solidFill>
                  <a:srgbClr val="FF0000"/>
                </a:solidFill>
              </a:rPr>
              <a:t>Cont’d</a:t>
            </a:r>
            <a:endParaRPr/>
          </a:p>
        </p:txBody>
      </p:sp>
      <p:sp>
        <p:nvSpPr>
          <p:cNvPr id="201" name="TextShape 2"/>
          <p:cNvSpPr txBox="1"/>
          <p:nvPr/>
        </p:nvSpPr>
        <p:spPr>
          <a:xfrm>
            <a:off x="214200" y="1071720"/>
            <a:ext cx="8740080" cy="5428800"/>
          </a:xfrm>
          <a:prstGeom prst="rect">
            <a:avLst/>
          </a:prstGeom>
        </p:spPr>
        <p:txBody>
          <a:bodyPr lIns="0" tIns="0" rIns="0" bIns="0"/>
          <a:lstStyle/>
          <a:p>
            <a:pPr>
              <a:lnSpc>
                <a:spcPct val="100000"/>
              </a:lnSpc>
              <a:buFont typeface="Arial"/>
              <a:buChar char="•"/>
            </a:pPr>
            <a:r>
              <a:rPr lang="en-US" sz="2400" b="1">
                <a:solidFill>
                  <a:srgbClr val="002060"/>
                </a:solidFill>
              </a:rPr>
              <a:t>Functional Organization: </a:t>
            </a:r>
            <a:r>
              <a:rPr lang="en-US" sz="2400">
                <a:solidFill>
                  <a:srgbClr val="002060"/>
                </a:solidFill>
              </a:rPr>
              <a:t>Specialization</a:t>
            </a:r>
            <a:endParaRPr/>
          </a:p>
          <a:p>
            <a:pPr>
              <a:lnSpc>
                <a:spcPct val="100000"/>
              </a:lnSpc>
            </a:pPr>
            <a:endParaRPr/>
          </a:p>
          <a:p>
            <a:pPr>
              <a:lnSpc>
                <a:spcPct val="100000"/>
              </a:lnSpc>
              <a:buFont typeface="Arial"/>
              <a:buChar char="•"/>
            </a:pPr>
            <a:r>
              <a:rPr lang="en-US" sz="2400" b="1">
                <a:solidFill>
                  <a:srgbClr val="002060"/>
                </a:solidFill>
              </a:rPr>
              <a:t>Deferential Price-rate plan:</a:t>
            </a:r>
            <a:endParaRPr/>
          </a:p>
          <a:p>
            <a:pPr lvl="1">
              <a:buSzPct val="75000"/>
              <a:buFont typeface="StarSymbol"/>
              <a:buChar char=""/>
            </a:pPr>
            <a:r>
              <a:rPr lang="en-US" sz="2400">
                <a:solidFill>
                  <a:srgbClr val="002060"/>
                </a:solidFill>
              </a:rPr>
              <a:t>Production </a:t>
            </a:r>
            <a:r>
              <a:rPr lang="en-US" sz="2400">
                <a:solidFill>
                  <a:srgbClr val="FF0000"/>
                </a:solidFill>
              </a:rPr>
              <a:t>α Incentive.</a:t>
            </a:r>
            <a:endParaRPr/>
          </a:p>
          <a:p>
            <a:pPr lvl="1">
              <a:buSzPct val="75000"/>
              <a:buFont typeface="StarSymbol"/>
              <a:buChar char=""/>
            </a:pPr>
            <a:r>
              <a:rPr lang="en-US" sz="2400">
                <a:solidFill>
                  <a:srgbClr val="FF0000"/>
                </a:solidFill>
              </a:rPr>
              <a:t>More work, more pay.</a:t>
            </a:r>
            <a:endParaRPr/>
          </a:p>
          <a:p>
            <a:endParaRPr/>
          </a:p>
          <a:p>
            <a:pPr lvl="1">
              <a:lnSpc>
                <a:spcPct val="100000"/>
              </a:lnSpc>
              <a:buFont typeface="Arial"/>
              <a:buChar char="•"/>
            </a:pPr>
            <a:r>
              <a:rPr lang="en-US" sz="2400" b="1">
                <a:solidFill>
                  <a:srgbClr val="002060"/>
                </a:solidFill>
              </a:rPr>
              <a:t>Standardization of tools &amp; equipments:</a:t>
            </a:r>
            <a:endParaRPr/>
          </a:p>
          <a:p>
            <a:pPr lvl="1">
              <a:buFont typeface="Arial"/>
              <a:buChar char="•"/>
            </a:pPr>
            <a:r>
              <a:rPr lang="en-US" sz="2400">
                <a:solidFill>
                  <a:srgbClr val="002060"/>
                </a:solidFill>
              </a:rPr>
              <a:t>	- Tool room in every workshop to ensure supply of </a:t>
            </a:r>
            <a:endParaRPr/>
          </a:p>
          <a:p>
            <a:pPr lvl="1">
              <a:buFont typeface="Arial"/>
              <a:buChar char="•"/>
            </a:pPr>
            <a:r>
              <a:rPr lang="en-US" sz="2400">
                <a:solidFill>
                  <a:srgbClr val="002060"/>
                </a:solidFill>
              </a:rPr>
              <a:t>	   uniform tools to all workers.</a:t>
            </a:r>
            <a:endParaRPr/>
          </a:p>
          <a:p>
            <a:endParaRPr/>
          </a:p>
          <a:p>
            <a:pPr lvl="1">
              <a:buFont typeface="Arial"/>
              <a:buChar char="•"/>
            </a:pPr>
            <a:r>
              <a:rPr lang="en-US" sz="2400" b="1">
                <a:solidFill>
                  <a:srgbClr val="002060"/>
                </a:solidFill>
              </a:rPr>
              <a:t>Scientific recruitment &amp; training:</a:t>
            </a:r>
            <a:endParaRPr/>
          </a:p>
          <a:p>
            <a:pPr lvl="1">
              <a:buFont typeface="Arial"/>
              <a:buChar char="•"/>
            </a:pPr>
            <a:r>
              <a:rPr lang="en-US" sz="2400">
                <a:solidFill>
                  <a:srgbClr val="002060"/>
                </a:solidFill>
              </a:rPr>
              <a:t>	- scientific selection &amp; development of worker.</a:t>
            </a:r>
            <a:endParaRPr/>
          </a:p>
          <a:p>
            <a:pPr lvl="1">
              <a:buFont typeface="Arial"/>
              <a:buChar char="•"/>
            </a:pPr>
            <a:r>
              <a:rPr lang="en-US" sz="2400">
                <a:solidFill>
                  <a:srgbClr val="002060"/>
                </a:solidFill>
              </a:rPr>
              <a:t>(</a:t>
            </a:r>
            <a:r>
              <a:rPr lang="en-US" sz="2000">
                <a:solidFill>
                  <a:srgbClr val="C00000"/>
                </a:solidFill>
              </a:rPr>
              <a:t>to do higher, more interesting, more profitable class of Work</a:t>
            </a:r>
            <a:r>
              <a:rPr lang="en-US" sz="2400">
                <a:solidFill>
                  <a:srgbClr val="C00000"/>
                </a:solidFill>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357120" y="285840"/>
            <a:ext cx="8443080" cy="1142640"/>
          </a:xfrm>
          <a:prstGeom prst="rect">
            <a:avLst/>
          </a:prstGeom>
        </p:spPr>
        <p:txBody>
          <a:bodyPr lIns="0" tIns="0" rIns="0" bIns="0" anchor="ctr"/>
          <a:lstStyle/>
          <a:p>
            <a:pPr algn="ctr">
              <a:lnSpc>
                <a:spcPct val="100000"/>
              </a:lnSpc>
            </a:pPr>
            <a:r>
              <a:rPr lang="en-US" sz="2800" b="1">
                <a:solidFill>
                  <a:srgbClr val="FF0000"/>
                </a:solidFill>
              </a:rPr>
              <a:t>ADMINISTRATIVE MANAGEMENT</a:t>
            </a:r>
            <a:r>
              <a:rPr lang="en-US" sz="2000" b="1">
                <a:solidFill>
                  <a:srgbClr val="7030A0"/>
                </a:solidFill>
              </a:rPr>
              <a:t>
</a:t>
            </a:r>
            <a:r>
              <a:rPr lang="en-US" sz="2000" i="1">
                <a:solidFill>
                  <a:srgbClr val="7030A0"/>
                </a:solidFill>
              </a:rPr>
              <a:t>Henry Fayol-Father of administrative mgt.</a:t>
            </a:r>
            <a:endParaRPr/>
          </a:p>
        </p:txBody>
      </p:sp>
      <p:sp>
        <p:nvSpPr>
          <p:cNvPr id="203" name="TextShape 2"/>
          <p:cNvSpPr txBox="1"/>
          <p:nvPr/>
        </p:nvSpPr>
        <p:spPr>
          <a:xfrm>
            <a:off x="214200" y="1143000"/>
            <a:ext cx="8740080" cy="5357520"/>
          </a:xfrm>
          <a:prstGeom prst="rect">
            <a:avLst/>
          </a:prstGeom>
        </p:spPr>
        <p:txBody>
          <a:bodyPr lIns="0" tIns="0" rIns="0" bIns="0"/>
          <a:lstStyle/>
          <a:p>
            <a:pPr>
              <a:lnSpc>
                <a:spcPct val="100000"/>
              </a:lnSpc>
              <a:buFont typeface="Arial"/>
              <a:buChar char="•"/>
            </a:pPr>
            <a:r>
              <a:rPr lang="en-US" sz="2400" b="1">
                <a:solidFill>
                  <a:srgbClr val="002060"/>
                </a:solidFill>
              </a:rPr>
              <a:t>Division of work</a:t>
            </a:r>
            <a:endParaRPr/>
          </a:p>
          <a:p>
            <a:pPr>
              <a:lnSpc>
                <a:spcPct val="100000"/>
              </a:lnSpc>
            </a:pPr>
            <a:r>
              <a:rPr lang="en-US" sz="2400">
                <a:solidFill>
                  <a:srgbClr val="002060"/>
                </a:solidFill>
              </a:rPr>
              <a:t>	- Elemental job.</a:t>
            </a:r>
            <a:endParaRPr/>
          </a:p>
          <a:p>
            <a:pPr>
              <a:lnSpc>
                <a:spcPct val="100000"/>
              </a:lnSpc>
            </a:pPr>
            <a:endParaRPr/>
          </a:p>
          <a:p>
            <a:pPr>
              <a:lnSpc>
                <a:spcPct val="100000"/>
              </a:lnSpc>
              <a:buFont typeface="Arial"/>
              <a:buChar char="•"/>
            </a:pPr>
            <a:r>
              <a:rPr lang="en-US" sz="2400" b="1">
                <a:solidFill>
                  <a:srgbClr val="002060"/>
                </a:solidFill>
              </a:rPr>
              <a:t>Authority &amp; Responsibility</a:t>
            </a:r>
            <a:endParaRPr/>
          </a:p>
          <a:p>
            <a:pPr>
              <a:lnSpc>
                <a:spcPct val="100000"/>
              </a:lnSpc>
            </a:pPr>
            <a:r>
              <a:rPr lang="en-US" sz="2400">
                <a:solidFill>
                  <a:srgbClr val="002060"/>
                </a:solidFill>
              </a:rPr>
              <a:t>Authority : Right to give orders and power to extract obedience.</a:t>
            </a:r>
            <a:endParaRPr/>
          </a:p>
          <a:p>
            <a:pPr>
              <a:lnSpc>
                <a:spcPct val="100000"/>
              </a:lnSpc>
            </a:pPr>
            <a:r>
              <a:rPr lang="en-US" sz="2400">
                <a:solidFill>
                  <a:srgbClr val="002060"/>
                </a:solidFill>
              </a:rPr>
              <a:t>Responsibility: Accountability for ones an action.</a:t>
            </a:r>
            <a:endParaRPr/>
          </a:p>
          <a:p>
            <a:pPr lvl="1">
              <a:lnSpc>
                <a:spcPct val="100000"/>
              </a:lnSpc>
              <a:buFont typeface="Arial"/>
              <a:buChar char="•"/>
            </a:pPr>
            <a:r>
              <a:rPr lang="en-US" sz="2400" b="1">
                <a:solidFill>
                  <a:srgbClr val="002060"/>
                </a:solidFill>
              </a:rPr>
              <a:t>Unity of Command:</a:t>
            </a:r>
            <a:endParaRPr/>
          </a:p>
          <a:p>
            <a:pPr lvl="1">
              <a:buFont typeface="Arial"/>
              <a:buChar char="•"/>
            </a:pPr>
            <a:r>
              <a:rPr lang="en-US" sz="2400">
                <a:solidFill>
                  <a:srgbClr val="002060"/>
                </a:solidFill>
              </a:rPr>
              <a:t>	- Instructions through one supervisor only.</a:t>
            </a:r>
            <a:endParaRPr/>
          </a:p>
          <a:p>
            <a:endParaRPr/>
          </a:p>
          <a:p>
            <a:pPr lvl="1">
              <a:buFont typeface="Arial"/>
              <a:buChar char="•"/>
            </a:pPr>
            <a:r>
              <a:rPr lang="en-US" sz="2400" b="1">
                <a:solidFill>
                  <a:srgbClr val="002060"/>
                </a:solidFill>
              </a:rPr>
              <a:t>Unity of Direction:</a:t>
            </a:r>
            <a:endParaRPr/>
          </a:p>
          <a:p>
            <a:pPr lvl="1">
              <a:buFont typeface="Arial"/>
              <a:buChar char="•"/>
            </a:pPr>
            <a:r>
              <a:rPr lang="en-US" sz="2400">
                <a:solidFill>
                  <a:srgbClr val="002060"/>
                </a:solidFill>
              </a:rPr>
              <a:t>	- Towards the common goal/ organizational goal.</a:t>
            </a:r>
            <a:endParaRPr/>
          </a:p>
          <a:p>
            <a:pPr lvl="1">
              <a:buFont typeface="Arial"/>
              <a:buChar char="•"/>
            </a:pPr>
            <a:r>
              <a:rPr lang="en-US" sz="2400" b="1">
                <a:solidFill>
                  <a:srgbClr val="002060"/>
                </a:solidFill>
              </a:rPr>
              <a:t>Discipline</a:t>
            </a:r>
            <a:r>
              <a:rPr lang="en-US" sz="2400">
                <a:solidFill>
                  <a:srgbClr val="002060"/>
                </a:solidFill>
              </a:rPr>
              <a:t>: </a:t>
            </a:r>
            <a:endParaRPr/>
          </a:p>
          <a:p>
            <a:pPr lvl="1">
              <a:buFont typeface="Arial"/>
              <a:buChar char="•"/>
            </a:pPr>
            <a:r>
              <a:rPr lang="en-US" sz="2400">
                <a:solidFill>
                  <a:srgbClr val="002060"/>
                </a:solidFill>
              </a:rPr>
              <a:t>	- Good supervision at all levels.</a:t>
            </a:r>
            <a:endParaRPr/>
          </a:p>
          <a:p>
            <a:pPr lvl="1">
              <a:buFont typeface="Arial"/>
              <a:buChar char="•"/>
            </a:pPr>
            <a:r>
              <a:rPr lang="en-US" sz="2400">
                <a:solidFill>
                  <a:srgbClr val="002060"/>
                </a:solidFill>
              </a:rPr>
              <a:t>	- Clear agreements between employee &amp; employer.</a:t>
            </a:r>
            <a:endParaRPr/>
          </a:p>
          <a:p>
            <a:pPr lvl="1">
              <a:buFont typeface="Arial"/>
              <a:buChar char="•"/>
            </a:pPr>
            <a:r>
              <a:rPr lang="en-US" sz="2400">
                <a:solidFill>
                  <a:srgbClr val="002060"/>
                </a:solidFill>
              </a:rPr>
              <a:t>	- Judicious application of penalties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214200" y="928800"/>
            <a:ext cx="8740080" cy="5571720"/>
          </a:xfrm>
          <a:prstGeom prst="rect">
            <a:avLst/>
          </a:prstGeom>
        </p:spPr>
        <p:txBody>
          <a:bodyPr lIns="0" tIns="0" rIns="0" bIns="0"/>
          <a:lstStyle/>
          <a:p>
            <a:pPr>
              <a:lnSpc>
                <a:spcPct val="150000"/>
              </a:lnSpc>
              <a:buFont typeface="Arial"/>
              <a:buChar char="•"/>
            </a:pPr>
            <a:r>
              <a:rPr lang="en-US" sz="2400" b="1">
                <a:solidFill>
                  <a:srgbClr val="002060"/>
                </a:solidFill>
              </a:rPr>
              <a:t>Centralization: </a:t>
            </a:r>
            <a:r>
              <a:rPr lang="en-US" sz="2400">
                <a:solidFill>
                  <a:srgbClr val="002060"/>
                </a:solidFill>
              </a:rPr>
              <a:t>Everything that goes to increase the importance </a:t>
            </a:r>
            <a:endParaRPr/>
          </a:p>
          <a:p>
            <a:pPr>
              <a:lnSpc>
                <a:spcPct val="150000"/>
              </a:lnSpc>
            </a:pPr>
            <a:r>
              <a:rPr lang="en-US" sz="2400">
                <a:solidFill>
                  <a:srgbClr val="002060"/>
                </a:solidFill>
              </a:rPr>
              <a:t> of subordinate’s role is decentralization, every thing which</a:t>
            </a:r>
            <a:endParaRPr/>
          </a:p>
          <a:p>
            <a:pPr>
              <a:lnSpc>
                <a:spcPct val="150000"/>
              </a:lnSpc>
            </a:pPr>
            <a:r>
              <a:rPr lang="en-US" sz="2400">
                <a:solidFill>
                  <a:srgbClr val="002060"/>
                </a:solidFill>
              </a:rPr>
              <a:t>goes to reduce is centralization.</a:t>
            </a:r>
            <a:endParaRPr/>
          </a:p>
          <a:p>
            <a:pPr>
              <a:lnSpc>
                <a:spcPct val="150000"/>
              </a:lnSpc>
              <a:buFont typeface="Arial"/>
              <a:buChar char="•"/>
            </a:pPr>
            <a:r>
              <a:rPr lang="en-US" sz="2400" b="1">
                <a:solidFill>
                  <a:srgbClr val="002060"/>
                </a:solidFill>
              </a:rPr>
              <a:t>Scalar Chain: </a:t>
            </a:r>
            <a:r>
              <a:rPr lang="en-US" sz="2400">
                <a:solidFill>
                  <a:srgbClr val="002060"/>
                </a:solidFill>
              </a:rPr>
              <a:t>The hierarchy of authority from superiors to </a:t>
            </a:r>
            <a:endParaRPr/>
          </a:p>
          <a:p>
            <a:pPr>
              <a:lnSpc>
                <a:spcPct val="150000"/>
              </a:lnSpc>
            </a:pPr>
            <a:r>
              <a:rPr lang="en-US" sz="2400">
                <a:solidFill>
                  <a:srgbClr val="002060"/>
                </a:solidFill>
              </a:rPr>
              <a:t>                        subordinates.</a:t>
            </a:r>
            <a:endParaRPr/>
          </a:p>
          <a:p>
            <a:pPr>
              <a:lnSpc>
                <a:spcPct val="150000"/>
              </a:lnSpc>
              <a:buFont typeface="Arial"/>
              <a:buChar char="•"/>
            </a:pPr>
            <a:r>
              <a:rPr lang="en-US" sz="2400" b="1">
                <a:solidFill>
                  <a:srgbClr val="002060"/>
                </a:solidFill>
              </a:rPr>
              <a:t>Order:</a:t>
            </a:r>
            <a:r>
              <a:rPr lang="en-US" sz="2400">
                <a:solidFill>
                  <a:srgbClr val="002060"/>
                </a:solidFill>
              </a:rPr>
              <a:t> Right place for everything and every man</a:t>
            </a:r>
            <a:endParaRPr/>
          </a:p>
          <a:p>
            <a:pPr>
              <a:lnSpc>
                <a:spcPct val="150000"/>
              </a:lnSpc>
              <a:buFont typeface="Arial"/>
              <a:buChar char="•"/>
            </a:pPr>
            <a:r>
              <a:rPr lang="en-US" sz="2400" b="1">
                <a:solidFill>
                  <a:srgbClr val="002060"/>
                </a:solidFill>
              </a:rPr>
              <a:t>Equity:</a:t>
            </a:r>
            <a:r>
              <a:rPr lang="en-US" sz="2400">
                <a:solidFill>
                  <a:srgbClr val="002060"/>
                </a:solidFill>
              </a:rPr>
              <a:t> Equality of fair treatment. </a:t>
            </a:r>
            <a:endParaRPr/>
          </a:p>
          <a:p>
            <a:pPr>
              <a:lnSpc>
                <a:spcPct val="150000"/>
              </a:lnSpc>
              <a:buFont typeface="Arial"/>
              <a:buChar char="•"/>
            </a:pPr>
            <a:r>
              <a:rPr lang="en-US" sz="2400" b="1">
                <a:solidFill>
                  <a:srgbClr val="002060"/>
                </a:solidFill>
              </a:rPr>
              <a:t>Initiative:</a:t>
            </a:r>
            <a:r>
              <a:rPr lang="en-US" sz="2400">
                <a:solidFill>
                  <a:srgbClr val="002060"/>
                </a:solidFill>
              </a:rPr>
              <a:t> Freedom to think out and execute a plan.</a:t>
            </a:r>
            <a:endParaRPr/>
          </a:p>
          <a:p>
            <a:pPr>
              <a:lnSpc>
                <a:spcPct val="150000"/>
              </a:lnSpc>
              <a:buFont typeface="Arial"/>
              <a:buChar char="•"/>
            </a:pPr>
            <a:r>
              <a:rPr lang="en-US" sz="2400" b="1">
                <a:solidFill>
                  <a:srgbClr val="002060"/>
                </a:solidFill>
              </a:rPr>
              <a:t>Esprit de Corps:</a:t>
            </a:r>
            <a:r>
              <a:rPr lang="en-US" sz="2400">
                <a:solidFill>
                  <a:srgbClr val="002060"/>
                </a:solidFill>
              </a:rPr>
              <a:t> Union is strength, team spirit.</a:t>
            </a:r>
            <a:endParaRPr/>
          </a:p>
          <a:p>
            <a:pPr>
              <a:lnSpc>
                <a:spcPct val="150000"/>
              </a:lnSpc>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357120" y="285840"/>
            <a:ext cx="8443080" cy="1142640"/>
          </a:xfrm>
          <a:prstGeom prst="rect">
            <a:avLst/>
          </a:prstGeom>
        </p:spPr>
        <p:txBody>
          <a:bodyPr lIns="0" tIns="0" rIns="0" bIns="0" anchor="ctr"/>
          <a:lstStyle/>
          <a:p>
            <a:pPr algn="ctr">
              <a:lnSpc>
                <a:spcPct val="100000"/>
              </a:lnSpc>
            </a:pPr>
            <a:r>
              <a:rPr lang="en-US" sz="3600" b="1">
                <a:solidFill>
                  <a:srgbClr val="FF0000"/>
                </a:solidFill>
              </a:rPr>
              <a:t>Bureaucracy</a:t>
            </a:r>
            <a:r>
              <a:rPr lang="en-US" sz="2000" b="1">
                <a:solidFill>
                  <a:srgbClr val="7030A0"/>
                </a:solidFill>
              </a:rPr>
              <a:t>
</a:t>
            </a:r>
            <a:r>
              <a:rPr lang="en-US" sz="2000" b="1" i="1">
                <a:solidFill>
                  <a:srgbClr val="7030A0"/>
                </a:solidFill>
              </a:rPr>
              <a:t>Max Weber </a:t>
            </a:r>
            <a:r>
              <a:rPr lang="en-US" sz="2000" i="1">
                <a:solidFill>
                  <a:srgbClr val="7030A0"/>
                </a:solidFill>
              </a:rPr>
              <a:t>- Father of Bureaucracy </a:t>
            </a:r>
            <a:endParaRPr/>
          </a:p>
        </p:txBody>
      </p:sp>
      <p:sp>
        <p:nvSpPr>
          <p:cNvPr id="206" name="TextShape 2"/>
          <p:cNvSpPr txBox="1"/>
          <p:nvPr/>
        </p:nvSpPr>
        <p:spPr>
          <a:xfrm>
            <a:off x="214200" y="1143000"/>
            <a:ext cx="8740080" cy="5357520"/>
          </a:xfrm>
          <a:prstGeom prst="rect">
            <a:avLst/>
          </a:prstGeom>
        </p:spPr>
        <p:txBody>
          <a:bodyPr lIns="0" tIns="0" rIns="0" bIns="0"/>
          <a:lstStyle/>
          <a:p>
            <a:pPr>
              <a:lnSpc>
                <a:spcPct val="100000"/>
              </a:lnSpc>
              <a:buFont typeface="Arial"/>
              <a:buChar char="•"/>
            </a:pPr>
            <a:r>
              <a:rPr lang="en-US" sz="2400" b="1">
                <a:solidFill>
                  <a:srgbClr val="002060"/>
                </a:solidFill>
              </a:rPr>
              <a:t>Leader Orianted:</a:t>
            </a:r>
            <a:endParaRPr/>
          </a:p>
          <a:p>
            <a:pPr>
              <a:lnSpc>
                <a:spcPct val="100000"/>
              </a:lnSpc>
            </a:pPr>
            <a:r>
              <a:rPr lang="en-US" sz="2400" b="1">
                <a:solidFill>
                  <a:srgbClr val="002060"/>
                </a:solidFill>
              </a:rPr>
              <a:t>	No</a:t>
            </a:r>
            <a:r>
              <a:rPr lang="en-US" sz="2400">
                <a:solidFill>
                  <a:srgbClr val="002060"/>
                </a:solidFill>
              </a:rPr>
              <a:t> delegations of management functions, All employees </a:t>
            </a:r>
            <a:endParaRPr/>
          </a:p>
          <a:p>
            <a:pPr>
              <a:lnSpc>
                <a:spcPct val="100000"/>
              </a:lnSpc>
            </a:pPr>
            <a:r>
              <a:rPr lang="en-US" sz="2400">
                <a:solidFill>
                  <a:srgbClr val="002060"/>
                </a:solidFill>
              </a:rPr>
              <a:t>serves as loyal of subjects of a leader.</a:t>
            </a:r>
            <a:endParaRPr/>
          </a:p>
          <a:p>
            <a:pPr>
              <a:lnSpc>
                <a:spcPct val="100000"/>
              </a:lnSpc>
            </a:pPr>
            <a:endParaRPr/>
          </a:p>
          <a:p>
            <a:pPr>
              <a:lnSpc>
                <a:spcPct val="100000"/>
              </a:lnSpc>
              <a:buFont typeface="Arial"/>
              <a:buChar char="•"/>
            </a:pPr>
            <a:r>
              <a:rPr lang="en-US" sz="2400" b="1">
                <a:solidFill>
                  <a:srgbClr val="002060"/>
                </a:solidFill>
              </a:rPr>
              <a:t>Traditional Oriented:</a:t>
            </a:r>
            <a:endParaRPr/>
          </a:p>
          <a:p>
            <a:pPr>
              <a:lnSpc>
                <a:spcPct val="100000"/>
              </a:lnSpc>
            </a:pPr>
            <a:r>
              <a:rPr lang="en-US" sz="2400">
                <a:solidFill>
                  <a:srgbClr val="002060"/>
                </a:solidFill>
              </a:rPr>
              <a:t>Managerial positions or headed down from generation to generation</a:t>
            </a:r>
            <a:endParaRPr/>
          </a:p>
          <a:p>
            <a:pPr>
              <a:lnSpc>
                <a:spcPct val="100000"/>
              </a:lnSpc>
            </a:pPr>
            <a:endParaRPr/>
          </a:p>
          <a:p>
            <a:pPr lvl="1">
              <a:buSzPct val="75000"/>
              <a:buFont typeface="StarSymbol"/>
              <a:buChar char=""/>
            </a:pPr>
            <a:r>
              <a:rPr lang="en-US" sz="2400" b="1">
                <a:solidFill>
                  <a:srgbClr val="002060"/>
                </a:solidFill>
              </a:rPr>
              <a:t>Bureaucratic:</a:t>
            </a:r>
            <a:endParaRPr/>
          </a:p>
          <a:p>
            <a:pPr lvl="1">
              <a:buSzPct val="75000"/>
              <a:buFont typeface="StarSymbol"/>
              <a:buChar char=""/>
            </a:pPr>
            <a:r>
              <a:rPr lang="en-US" sz="2400">
                <a:solidFill>
                  <a:srgbClr val="002060"/>
                </a:solidFill>
              </a:rPr>
              <a:t>	- Delegation of mgt. responsibility is based on the person’s </a:t>
            </a:r>
            <a:endParaRPr/>
          </a:p>
          <a:p>
            <a:pPr lvl="1">
              <a:buSzPct val="75000"/>
              <a:buFont typeface="StarSymbol"/>
              <a:buChar char=""/>
            </a:pPr>
            <a:r>
              <a:rPr lang="en-US" sz="2400">
                <a:solidFill>
                  <a:srgbClr val="002060"/>
                </a:solidFill>
              </a:rPr>
              <a:t>             demonstrated ability to hold the position.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381000" y="685800"/>
            <a:ext cx="8143560" cy="5485320"/>
          </a:xfrm>
          <a:prstGeom prst="rect">
            <a:avLst/>
          </a:prstGeom>
        </p:spPr>
        <p:txBody>
          <a:bodyPr lIns="90000" tIns="45000" rIns="90000" bIns="45000"/>
          <a:lstStyle/>
          <a:p>
            <a:pPr>
              <a:lnSpc>
                <a:spcPct val="100000"/>
              </a:lnSpc>
            </a:pPr>
            <a:r>
              <a:rPr lang="en-IN" sz="2400" b="1" dirty="0">
                <a:solidFill>
                  <a:srgbClr val="002060"/>
                </a:solidFill>
                <a:latin typeface="Arial"/>
                <a:ea typeface="DejaVu Sans"/>
              </a:rPr>
              <a:t>System Approach :</a:t>
            </a:r>
            <a:endParaRPr dirty="0"/>
          </a:p>
          <a:p>
            <a:pPr>
              <a:lnSpc>
                <a:spcPct val="100000"/>
              </a:lnSpc>
            </a:pPr>
            <a:endParaRPr dirty="0"/>
          </a:p>
          <a:p>
            <a:pPr>
              <a:lnSpc>
                <a:spcPct val="100000"/>
              </a:lnSpc>
            </a:pPr>
            <a:endParaRPr dirty="0"/>
          </a:p>
          <a:p>
            <a:pPr>
              <a:lnSpc>
                <a:spcPct val="100000"/>
              </a:lnSpc>
            </a:pPr>
            <a:r>
              <a:rPr lang="en-IN" dirty="0">
                <a:solidFill>
                  <a:srgbClr val="000000"/>
                </a:solidFill>
                <a:latin typeface="Arial"/>
                <a:ea typeface="DejaVu Sans"/>
              </a:rPr>
              <a:t>   Diagram </a:t>
            </a:r>
            <a:endParaRPr dirty="0"/>
          </a:p>
          <a:p>
            <a:pPr>
              <a:lnSpc>
                <a:spcPct val="100000"/>
              </a:lnSpc>
            </a:pPr>
            <a:r>
              <a:rPr lang="en-IN" dirty="0">
                <a:solidFill>
                  <a:srgbClr val="000000"/>
                </a:solidFill>
                <a:latin typeface="Arial"/>
                <a:ea typeface="DejaVu Sans"/>
              </a:rPr>
              <a:t>        </a:t>
            </a:r>
            <a:endParaRPr dirty="0"/>
          </a:p>
          <a:p>
            <a:pPr>
              <a:lnSpc>
                <a:spcPct val="100000"/>
              </a:lnSpc>
            </a:pPr>
            <a:endParaRPr dirty="0"/>
          </a:p>
          <a:p>
            <a:pPr>
              <a:lnSpc>
                <a:spcPct val="100000"/>
              </a:lnSpc>
            </a:pPr>
            <a:r>
              <a:rPr lang="en-IN" sz="2400" b="1" dirty="0">
                <a:solidFill>
                  <a:srgbClr val="002060"/>
                </a:solidFill>
                <a:latin typeface="Arial"/>
                <a:ea typeface="DejaVu Sans"/>
              </a:rPr>
              <a:t>contingency Approach/Situational Approach:</a:t>
            </a:r>
            <a:endParaRPr dirty="0"/>
          </a:p>
          <a:p>
            <a:pPr algn="just">
              <a:lnSpc>
                <a:spcPct val="100000"/>
              </a:lnSpc>
              <a:buFont typeface="Arial"/>
              <a:buChar char="•"/>
            </a:pPr>
            <a:r>
              <a:rPr lang="en-IN" sz="2400" dirty="0">
                <a:solidFill>
                  <a:srgbClr val="000000"/>
                </a:solidFill>
                <a:latin typeface="Arial"/>
                <a:ea typeface="DejaVu Sans"/>
              </a:rPr>
              <a:t>There is no one best way of doing things under all conditions in all organizations.</a:t>
            </a:r>
            <a:endParaRPr dirty="0"/>
          </a:p>
          <a:p>
            <a:pPr algn="just">
              <a:lnSpc>
                <a:spcPct val="100000"/>
              </a:lnSpc>
              <a:buFont typeface="Arial"/>
              <a:buChar char="•"/>
            </a:pPr>
            <a:r>
              <a:rPr lang="en-IN" sz="2400" dirty="0">
                <a:solidFill>
                  <a:srgbClr val="000000"/>
                </a:solidFill>
                <a:latin typeface="Arial"/>
                <a:ea typeface="DejaVu Sans"/>
              </a:rPr>
              <a:t>The techniques and methods that are highly effective in one situation may be failure in similar situation in other area</a:t>
            </a:r>
            <a:endParaRPr dirty="0"/>
          </a:p>
          <a:p>
            <a:pPr algn="just">
              <a:lnSpc>
                <a:spcPct val="100000"/>
              </a:lnSpc>
            </a:pPr>
            <a:r>
              <a:rPr lang="en-IN" sz="2400" dirty="0" err="1">
                <a:solidFill>
                  <a:srgbClr val="000000"/>
                </a:solidFill>
                <a:latin typeface="Arial"/>
                <a:ea typeface="DejaVu Sans"/>
              </a:rPr>
              <a:t>Ex:OS</a:t>
            </a:r>
            <a:r>
              <a:rPr lang="en-IN" sz="2400" dirty="0">
                <a:solidFill>
                  <a:srgbClr val="000000"/>
                </a:solidFill>
                <a:latin typeface="Arial"/>
                <a:ea typeface="DejaVu Sans"/>
              </a:rPr>
              <a:t>, Degree of Decentralization, Motivational and Leadership approaches, Establishing the communication system, Resolving conflicts and training the employees etc.</a:t>
            </a:r>
            <a:endParaRPr dirty="0"/>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Calibri"/>
              </a:rPr>
              <a:t>Planning</a:t>
            </a:r>
            <a:endParaRPr/>
          </a:p>
        </p:txBody>
      </p:sp>
      <p:sp>
        <p:nvSpPr>
          <p:cNvPr id="112" name="TextShape 2"/>
          <p:cNvSpPr txBox="1"/>
          <p:nvPr/>
        </p:nvSpPr>
        <p:spPr>
          <a:xfrm>
            <a:off x="1371600" y="3886200"/>
            <a:ext cx="6400440" cy="1752120"/>
          </a:xfrm>
          <a:prstGeom prst="rect">
            <a:avLst/>
          </a:prstGeom>
        </p:spPr>
        <p:txBody>
          <a:bodyPr/>
          <a:p>
            <a:pPr algn="ctr"/>
            <a:endParaRP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0" y="0"/>
            <a:ext cx="9143640" cy="999720"/>
          </a:xfrm>
          <a:prstGeom prst="rect">
            <a:avLst/>
          </a:prstGeom>
        </p:spPr>
        <p:txBody>
          <a:bodyPr lIns="0" tIns="0" rIns="0" bIns="0" anchor="ctr"/>
          <a:lstStyle/>
          <a:p>
            <a:pPr algn="ctr">
              <a:lnSpc>
                <a:spcPct val="100000"/>
              </a:lnSpc>
            </a:pPr>
            <a:r>
              <a:rPr lang="en-US" sz="2800" b="1">
                <a:solidFill>
                  <a:srgbClr val="0000CC"/>
                </a:solidFill>
                <a:latin typeface="Times New Roman"/>
              </a:rPr>
              <a:t>NATURE AND CHARACTERISTICS MANAGEMENT</a:t>
            </a:r>
            <a:endParaRPr/>
          </a:p>
        </p:txBody>
      </p:sp>
      <p:sp>
        <p:nvSpPr>
          <p:cNvPr id="139" name="TextShape 2"/>
          <p:cNvSpPr txBox="1"/>
          <p:nvPr/>
        </p:nvSpPr>
        <p:spPr>
          <a:xfrm>
            <a:off x="457200" y="1600200"/>
            <a:ext cx="8229240" cy="4525560"/>
          </a:xfrm>
          <a:prstGeom prst="rect">
            <a:avLst/>
          </a:prstGeom>
        </p:spPr>
        <p:txBody>
          <a:bodyPr lIns="0" tIns="0" rIns="0" bIns="0"/>
          <a:lstStyle/>
          <a:p>
            <a:pPr>
              <a:lnSpc>
                <a:spcPct val="100000"/>
              </a:lnSpc>
            </a:pPr>
            <a:endParaRPr/>
          </a:p>
          <a:p>
            <a:pPr>
              <a:lnSpc>
                <a:spcPct val="100000"/>
              </a:lnSpc>
            </a:pPr>
            <a:endParaRPr/>
          </a:p>
        </p:txBody>
      </p:sp>
      <p:sp>
        <p:nvSpPr>
          <p:cNvPr id="140" name="CustomShape 3"/>
          <p:cNvSpPr/>
          <p:nvPr/>
        </p:nvSpPr>
        <p:spPr>
          <a:xfrm>
            <a:off x="0" y="785880"/>
            <a:ext cx="9143640" cy="6308280"/>
          </a:xfrm>
          <a:prstGeom prst="rect">
            <a:avLst/>
          </a:prstGeom>
        </p:spPr>
        <p:txBody>
          <a:bodyPr lIns="90000" tIns="45000" rIns="90000" bIns="45000"/>
          <a:lstStyle/>
          <a:p>
            <a:pPr>
              <a:lnSpc>
                <a:spcPct val="100000"/>
              </a:lnSpc>
            </a:pPr>
            <a:r>
              <a:rPr lang="en-IN" sz="2400" b="1">
                <a:solidFill>
                  <a:srgbClr val="FF0000"/>
                </a:solidFill>
                <a:latin typeface="Times New Roman"/>
                <a:ea typeface="DejaVu Sans"/>
              </a:rPr>
              <a:t>1.Management is a Universal Process  </a:t>
            </a:r>
            <a:r>
              <a:rPr lang="en-IN" sz="2400" b="1">
                <a:solidFill>
                  <a:srgbClr val="006600"/>
                </a:solidFill>
                <a:latin typeface="Times New Roman"/>
                <a:ea typeface="DejaVu Sans"/>
              </a:rPr>
              <a:t>                           </a:t>
            </a:r>
            <a:endParaRPr/>
          </a:p>
          <a:p>
            <a:pPr>
              <a:lnSpc>
                <a:spcPct val="100000"/>
              </a:lnSpc>
            </a:pPr>
            <a:r>
              <a:rPr lang="en-IN" sz="2400">
                <a:solidFill>
                  <a:srgbClr val="006600"/>
                </a:solidFill>
                <a:latin typeface="Times New Roman"/>
                <a:ea typeface="DejaVu Sans"/>
              </a:rPr>
              <a:t>	          -  Social, Religious, Military, Commercial, etc</a:t>
            </a:r>
            <a:endParaRPr/>
          </a:p>
          <a:p>
            <a:pPr>
              <a:lnSpc>
                <a:spcPct val="100000"/>
              </a:lnSpc>
            </a:pPr>
            <a:r>
              <a:rPr lang="en-IN" sz="2400">
                <a:solidFill>
                  <a:srgbClr val="006600"/>
                </a:solidFill>
                <a:latin typeface="Times New Roman"/>
                <a:ea typeface="DejaVu Sans"/>
              </a:rPr>
              <a:t>	          -  Whose aim is to achieve its goals through group efforts, </a:t>
            </a:r>
            <a:endParaRPr/>
          </a:p>
          <a:p>
            <a:pPr>
              <a:lnSpc>
                <a:spcPct val="100000"/>
              </a:lnSpc>
            </a:pPr>
            <a:r>
              <a:rPr lang="en-IN" sz="2400">
                <a:solidFill>
                  <a:srgbClr val="006600"/>
                </a:solidFill>
                <a:latin typeface="Times New Roman"/>
                <a:ea typeface="DejaVu Sans"/>
              </a:rPr>
              <a:t>                          needs planning, direction and control.</a:t>
            </a:r>
            <a:endParaRPr/>
          </a:p>
          <a:p>
            <a:pPr>
              <a:lnSpc>
                <a:spcPct val="100000"/>
              </a:lnSpc>
            </a:pPr>
            <a:endParaRPr/>
          </a:p>
          <a:p>
            <a:pPr>
              <a:lnSpc>
                <a:spcPct val="100000"/>
              </a:lnSpc>
            </a:pPr>
            <a:r>
              <a:rPr lang="en-IN" sz="2400" b="1">
                <a:solidFill>
                  <a:srgbClr val="FF0000"/>
                </a:solidFill>
                <a:latin typeface="Times New Roman"/>
                <a:ea typeface="DejaVu Sans"/>
              </a:rPr>
              <a:t>2.Management  is goal oriented</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The success of mgt. is measured by the extent to which </a:t>
            </a:r>
            <a:endParaRPr/>
          </a:p>
          <a:p>
            <a:pPr>
              <a:lnSpc>
                <a:spcPct val="100000"/>
              </a:lnSpc>
            </a:pPr>
            <a:r>
              <a:rPr lang="en-IN" sz="2400">
                <a:solidFill>
                  <a:srgbClr val="006600"/>
                </a:solidFill>
                <a:latin typeface="Times New Roman"/>
                <a:ea typeface="DejaVu Sans"/>
              </a:rPr>
              <a:t>		  the desired objectives are achieved.</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All the efforts of Mgt. is directed towards achieving </a:t>
            </a:r>
            <a:endParaRPr/>
          </a:p>
          <a:p>
            <a:pPr>
              <a:lnSpc>
                <a:spcPct val="100000"/>
              </a:lnSpc>
            </a:pPr>
            <a:r>
              <a:rPr lang="en-IN" sz="2400">
                <a:solidFill>
                  <a:srgbClr val="006600"/>
                </a:solidFill>
                <a:latin typeface="Times New Roman"/>
                <a:ea typeface="DejaVu Sans"/>
              </a:rPr>
              <a:t>                         effectiveness and efficiency.</a:t>
            </a:r>
            <a:endParaRPr/>
          </a:p>
          <a:p>
            <a:pPr>
              <a:lnSpc>
                <a:spcPct val="100000"/>
              </a:lnSpc>
            </a:pPr>
            <a:endParaRPr/>
          </a:p>
          <a:p>
            <a:pPr>
              <a:lnSpc>
                <a:spcPct val="100000"/>
              </a:lnSpc>
            </a:pPr>
            <a:r>
              <a:rPr lang="en-IN" sz="2400" b="1">
                <a:solidFill>
                  <a:srgbClr val="FF0000"/>
                </a:solidFill>
                <a:latin typeface="Times New Roman"/>
                <a:ea typeface="DejaVu Sans"/>
              </a:rPr>
              <a:t>3.Management is a social process</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Deals with managing human beings and their emotions, </a:t>
            </a:r>
            <a:endParaRPr/>
          </a:p>
          <a:p>
            <a:pPr>
              <a:lnSpc>
                <a:spcPct val="100000"/>
              </a:lnSpc>
            </a:pPr>
            <a:r>
              <a:rPr lang="en-IN" sz="2400">
                <a:solidFill>
                  <a:srgbClr val="006600"/>
                </a:solidFill>
                <a:latin typeface="Times New Roman"/>
                <a:ea typeface="DejaVu Sans"/>
              </a:rPr>
              <a:t>		  talents, attitudes, culture, ethos, education etc.</a:t>
            </a:r>
            <a:endParaRPr/>
          </a:p>
          <a:p>
            <a:pPr>
              <a:lnSpc>
                <a:spcPct val="100000"/>
              </a:lnSpc>
            </a:pPr>
            <a:r>
              <a:rPr lang="en-IN" sz="2400">
                <a:solidFill>
                  <a:srgbClr val="006600"/>
                </a:solidFill>
                <a:latin typeface="Times New Roman"/>
                <a:ea typeface="DejaVu Sans"/>
              </a:rPr>
              <a:t>        	          -  It includes retaining, developing and motivating  people</a:t>
            </a:r>
            <a:endParaRPr/>
          </a:p>
          <a:p>
            <a:pPr>
              <a:lnSpc>
                <a:spcPct val="100000"/>
              </a:lnSpc>
            </a:pPr>
            <a:r>
              <a:rPr lang="en-IN" sz="2400">
                <a:solidFill>
                  <a:srgbClr val="006600"/>
                </a:solidFill>
                <a:latin typeface="Times New Roman"/>
                <a:ea typeface="DejaVu Sans"/>
              </a:rPr>
              <a:t>		  at work, as well as their satisfaction as social beings.</a:t>
            </a:r>
            <a:endParaRPr/>
          </a:p>
          <a:p>
            <a:pPr>
              <a:lnSpc>
                <a:spcPct val="100000"/>
              </a:lnSpc>
            </a:pPr>
            <a:r>
              <a:rPr lang="en-IN" sz="2400" b="1">
                <a:solidFill>
                  <a:srgbClr val="000000"/>
                </a:solidFill>
                <a:latin typeface="Times New Roman"/>
                <a:ea typeface="DejaVu Sans"/>
              </a:rPr>
              <a:t>                     </a:t>
            </a:r>
            <a:endParaRP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p:spPr>
        <p:txBody>
          <a:bodyPr anchor="ctr"/>
          <a:p>
            <a:pPr>
              <a:lnSpc>
                <a:spcPct val="100000"/>
              </a:lnSpc>
            </a:pPr>
            <a:r>
              <a:rPr b="1" lang="en-US" sz="4400">
                <a:solidFill>
                  <a:srgbClr val="ff0000"/>
                </a:solidFill>
                <a:latin typeface="Calibri"/>
              </a:rPr>
              <a:t>MEANING</a:t>
            </a:r>
            <a:endParaRPr/>
          </a:p>
        </p:txBody>
      </p:sp>
      <p:sp>
        <p:nvSpPr>
          <p:cNvPr id="114" name="TextShape 2"/>
          <p:cNvSpPr txBox="1"/>
          <p:nvPr/>
        </p:nvSpPr>
        <p:spPr>
          <a:xfrm>
            <a:off x="0" y="1600200"/>
            <a:ext cx="8929440" cy="4971600"/>
          </a:xfrm>
          <a:prstGeom prst="rect">
            <a:avLst/>
          </a:prstGeom>
        </p:spPr>
        <p:txBody>
          <a:bodyPr/>
          <a:p>
            <a:pPr algn="just">
              <a:lnSpc>
                <a:spcPct val="100000"/>
              </a:lnSpc>
              <a:buFont typeface="Arial"/>
              <a:buChar char="•"/>
            </a:pPr>
            <a:r>
              <a:rPr lang="en-US" sz="3200">
                <a:solidFill>
                  <a:srgbClr val="000000"/>
                </a:solidFill>
                <a:latin typeface="Calibri"/>
              </a:rPr>
              <a:t>According to </a:t>
            </a:r>
            <a:r>
              <a:rPr b="1" lang="en-US" sz="3200">
                <a:solidFill>
                  <a:srgbClr val="7030a0"/>
                </a:solidFill>
                <a:latin typeface="Calibri"/>
              </a:rPr>
              <a:t>Koontz and O’Donnel</a:t>
            </a:r>
            <a:r>
              <a:rPr lang="en-US" sz="3200">
                <a:solidFill>
                  <a:srgbClr val="000000"/>
                </a:solidFill>
                <a:latin typeface="Calibri"/>
              </a:rPr>
              <a:t> “Planning is deciding in advance what to do, how to do it, when to do it and who is to do it. It bridges the gap from where we are and to where we want to go. It is in essence the exercise of foresight”.</a:t>
            </a:r>
            <a:endParaRPr/>
          </a:p>
          <a:p>
            <a:pPr algn="just">
              <a:lnSpc>
                <a:spcPct val="100000"/>
              </a:lnSpc>
              <a:buFont typeface="Arial"/>
              <a:buChar char="•"/>
            </a:pPr>
            <a:r>
              <a:rPr lang="en-US" sz="3200">
                <a:solidFill>
                  <a:srgbClr val="000000"/>
                </a:solidFill>
                <a:latin typeface="Calibri"/>
              </a:rPr>
              <a:t>According to </a:t>
            </a:r>
            <a:r>
              <a:rPr b="1" lang="en-US" sz="3200">
                <a:solidFill>
                  <a:srgbClr val="7030a0"/>
                </a:solidFill>
                <a:latin typeface="Calibri"/>
              </a:rPr>
              <a:t>M.S. Hardly </a:t>
            </a:r>
            <a:r>
              <a:rPr lang="en-US" sz="3200">
                <a:solidFill>
                  <a:srgbClr val="000000"/>
                </a:solidFill>
                <a:latin typeface="Calibri"/>
              </a:rPr>
              <a:t>“Planning is deciding in advance what is to be done. It involves the selection of objectives, policies, procedures and programmes from among alternatives.</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Nature of Planning</a:t>
            </a:r>
            <a:endParaRPr/>
          </a:p>
        </p:txBody>
      </p:sp>
      <p:sp>
        <p:nvSpPr>
          <p:cNvPr id="116" name="TextShape 2"/>
          <p:cNvSpPr txBox="1"/>
          <p:nvPr/>
        </p:nvSpPr>
        <p:spPr>
          <a:xfrm>
            <a:off x="457200" y="1600200"/>
            <a:ext cx="8229240" cy="4525560"/>
          </a:xfrm>
          <a:prstGeom prst="rect">
            <a:avLst/>
          </a:prstGeom>
        </p:spPr>
        <p:txBody>
          <a:bodyPr/>
          <a:p>
            <a:pPr>
              <a:lnSpc>
                <a:spcPct val="100000"/>
              </a:lnSpc>
              <a:buFont typeface="Arial"/>
              <a:buChar char="•"/>
            </a:pPr>
            <a:r>
              <a:rPr b="1" lang="en-US" sz="3200">
                <a:solidFill>
                  <a:srgbClr val="000000"/>
                </a:solidFill>
                <a:latin typeface="Calibri"/>
              </a:rPr>
              <a:t>Planning: A Rational Approach</a:t>
            </a:r>
            <a:endParaRPr/>
          </a:p>
          <a:p>
            <a:pPr algn="just">
              <a:lnSpc>
                <a:spcPct val="100000"/>
              </a:lnSpc>
            </a:pPr>
            <a:r>
              <a:rPr lang="en-US" sz="2800">
                <a:solidFill>
                  <a:srgbClr val="000000"/>
                </a:solidFill>
                <a:latin typeface="Calibri"/>
              </a:rPr>
              <a:t>	</a:t>
            </a:r>
            <a:r>
              <a:rPr lang="en-US" sz="2800">
                <a:solidFill>
                  <a:srgbClr val="000000"/>
                </a:solidFill>
                <a:latin typeface="Calibri"/>
              </a:rPr>
              <a:t>-</a:t>
            </a:r>
            <a:r>
              <a:rPr lang="en-US" sz="2800">
                <a:solidFill>
                  <a:srgbClr val="000000"/>
                </a:solidFill>
                <a:latin typeface="Calibri"/>
              </a:rPr>
              <a:t>	</a:t>
            </a:r>
            <a:r>
              <a:rPr lang="en-US" sz="2800">
                <a:solidFill>
                  <a:srgbClr val="000000"/>
                </a:solidFill>
                <a:latin typeface="Calibri"/>
              </a:rPr>
              <a:t>Rationalist denotes a manager chooses appropriate means for achieving the stated objectives rational approach fills the gap between the current status and future status.</a:t>
            </a:r>
            <a:endParaRPr/>
          </a:p>
          <a:p>
            <a:pPr algn="just">
              <a:lnSpc>
                <a:spcPct val="100000"/>
              </a:lnSpc>
            </a:pPr>
            <a:endParaRPr/>
          </a:p>
          <a:p>
            <a:pPr>
              <a:lnSpc>
                <a:spcPct val="100000"/>
              </a:lnSpc>
            </a:pPr>
            <a:r>
              <a:rPr lang="en-US" sz="2800">
                <a:solidFill>
                  <a:srgbClr val="7030a0"/>
                </a:solidFill>
                <a:latin typeface="Calibri"/>
              </a:rPr>
              <a:t>	</a:t>
            </a:r>
            <a:r>
              <a:rPr lang="en-US" sz="2800">
                <a:solidFill>
                  <a:srgbClr val="7030a0"/>
                </a:solidFill>
                <a:latin typeface="Calibri"/>
              </a:rPr>
              <a:t>-</a:t>
            </a:r>
            <a:r>
              <a:rPr lang="en-US" sz="2800">
                <a:solidFill>
                  <a:srgbClr val="7030a0"/>
                </a:solidFill>
                <a:latin typeface="Calibri"/>
              </a:rPr>
              <a:t>	</a:t>
            </a:r>
            <a:r>
              <a:rPr lang="en-US" sz="2800">
                <a:solidFill>
                  <a:srgbClr val="7030a0"/>
                </a:solidFill>
                <a:latin typeface="Calibri"/>
              </a:rPr>
              <a:t>The difference between two time periods T1 and T2 may be as long as 5 years or as short as one year.</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7" name="Picture 3"/>
          <p:cNvPicPr/>
          <p:nvPr/>
        </p:nvPicPr>
        <p:blipFill>
          <a:blip r:embed="Ra305b262b07a46f5"/>
          <a:stretch>
            <a:fillRect/>
          </a:stretch>
        </p:blipFill>
        <p:spPr>
          <a:xfrm>
            <a:off x="533520" y="330480"/>
            <a:ext cx="8076960" cy="6197040"/>
          </a:xfrm>
          <a:prstGeom prst="rect">
            <a:avLst/>
          </a:prstGeom>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357120" y="214200"/>
            <a:ext cx="8214840" cy="1064520"/>
          </a:xfrm>
          <a:prstGeom prst="rect">
            <a:avLst/>
          </a:prstGeom>
        </p:spPr>
        <p:txBody>
          <a:bodyPr bIns="45000" lIns="90000" rIns="90000" tIns="45000"/>
          <a:p>
            <a:pPr>
              <a:lnSpc>
                <a:spcPct val="100000"/>
              </a:lnSpc>
            </a:pPr>
            <a:r>
              <a:rPr b="1" lang="en-IN" sz="3200">
                <a:solidFill>
                  <a:srgbClr val="ff0000"/>
                </a:solidFill>
                <a:latin typeface="Calibri"/>
              </a:rPr>
              <a:t>Planning: An Open System Approach</a:t>
            </a:r>
            <a:endParaRPr/>
          </a:p>
        </p:txBody>
      </p:sp>
      <p:sp>
        <p:nvSpPr>
          <p:cNvPr id="119" name="CustomShape 2"/>
          <p:cNvSpPr/>
          <p:nvPr/>
        </p:nvSpPr>
        <p:spPr>
          <a:xfrm>
            <a:off x="285840" y="1143000"/>
            <a:ext cx="8357760" cy="6551280"/>
          </a:xfrm>
          <a:prstGeom prst="rect">
            <a:avLst/>
          </a:prstGeom>
        </p:spPr>
        <p:txBody>
          <a:bodyPr bIns="45000" lIns="90000" rIns="90000" tIns="45000"/>
          <a:p>
            <a:pPr algn="just" lvl="1">
              <a:lnSpc>
                <a:spcPct val="100000"/>
              </a:lnSpc>
              <a:buFont typeface="Arial"/>
              <a:buChar char="•"/>
            </a:pPr>
            <a:r>
              <a:rPr lang="en-IN" sz="3600">
                <a:solidFill>
                  <a:srgbClr val="000000"/>
                </a:solidFill>
                <a:latin typeface="Calibri"/>
              </a:rPr>
              <a:t>  </a:t>
            </a:r>
            <a:r>
              <a:rPr lang="en-IN" sz="3600">
                <a:solidFill>
                  <a:srgbClr val="000000"/>
                </a:solidFill>
                <a:latin typeface="Calibri"/>
              </a:rPr>
              <a:t>Open system approach indicates that the gap between current and desired status and the action required to bridge this gap is influenced by a variety of environmental economic, legal, political, technological, socio-cultural and competitive factors.</a:t>
            </a:r>
            <a:endParaRPr/>
          </a:p>
          <a:p>
            <a:pPr algn="just" lvl="1">
              <a:lnSpc>
                <a:spcPct val="100000"/>
              </a:lnSpc>
              <a:buFont typeface="Arial"/>
              <a:buChar char="•"/>
            </a:pPr>
            <a:r>
              <a:rPr lang="en-IN" sz="3600">
                <a:solidFill>
                  <a:srgbClr val="000000"/>
                </a:solidFill>
                <a:latin typeface="Calibri"/>
              </a:rPr>
              <a:t>  </a:t>
            </a:r>
            <a:r>
              <a:rPr lang="en-IN" sz="3600">
                <a:solidFill>
                  <a:srgbClr val="000000"/>
                </a:solidFill>
                <a:latin typeface="Calibri"/>
              </a:rPr>
              <a:t>These factors are dynamic and change with time.</a:t>
            </a:r>
            <a:endParaRPr/>
          </a:p>
          <a:p>
            <a:pPr algn="just">
              <a:lnSpc>
                <a:spcPct val="100000"/>
              </a:lnSpc>
            </a:pP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0" name="Picture 2"/>
          <p:cNvPicPr/>
          <p:nvPr/>
        </p:nvPicPr>
        <p:blipFill>
          <a:blip r:embed="R99698ee571854d59"/>
          <a:stretch>
            <a:fillRect/>
          </a:stretch>
        </p:blipFill>
        <p:spPr>
          <a:xfrm>
            <a:off x="270000" y="228600"/>
            <a:ext cx="8501040" cy="6324120"/>
          </a:xfrm>
          <a:prstGeom prst="rect">
            <a:avLst/>
          </a:prstGeom>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1" name="Picture 2"/>
          <p:cNvPicPr/>
          <p:nvPr/>
        </p:nvPicPr>
        <p:blipFill>
          <a:blip r:embed="R64d6a2da4ac645e6"/>
          <a:stretch>
            <a:fillRect/>
          </a:stretch>
        </p:blipFill>
        <p:spPr>
          <a:xfrm>
            <a:off x="223200" y="304920"/>
            <a:ext cx="8778960" cy="6171840"/>
          </a:xfrm>
          <a:prstGeom prst="rect">
            <a:avLst/>
          </a:prstGeom>
        </p:spPr>
      </p:pic>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2" name="Picture 2"/>
          <p:cNvPicPr/>
          <p:nvPr/>
        </p:nvPicPr>
        <p:blipFill>
          <a:blip r:embed="R0e3a941a98224347"/>
          <a:stretch>
            <a:fillRect/>
          </a:stretch>
        </p:blipFill>
        <p:spPr>
          <a:xfrm>
            <a:off x="228600" y="228600"/>
            <a:ext cx="8762760" cy="6171840"/>
          </a:xfrm>
          <a:prstGeom prst="rect">
            <a:avLst/>
          </a:prstGeom>
        </p:spPr>
      </p:pic>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3" name="Picture 2"/>
          <p:cNvPicPr/>
          <p:nvPr/>
        </p:nvPicPr>
        <p:blipFill>
          <a:blip r:embed="R4c356a0b857d4e7a"/>
          <a:stretch>
            <a:fillRect/>
          </a:stretch>
        </p:blipFill>
        <p:spPr>
          <a:xfrm>
            <a:off x="304920" y="228600"/>
            <a:ext cx="8610120" cy="6171840"/>
          </a:xfrm>
          <a:prstGeom prst="rect">
            <a:avLst/>
          </a:prstGeom>
        </p:spPr>
      </p:pic>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4" name="Picture 2"/>
          <p:cNvPicPr/>
          <p:nvPr/>
        </p:nvPicPr>
        <p:blipFill>
          <a:blip r:embed="Rbbaccac8d8e745ca"/>
          <a:stretch>
            <a:fillRect/>
          </a:stretch>
        </p:blipFill>
        <p:spPr>
          <a:xfrm>
            <a:off x="380880" y="304920"/>
            <a:ext cx="8457840" cy="6171840"/>
          </a:xfrm>
          <a:prstGeom prst="rect">
            <a:avLst/>
          </a:prstGeom>
        </p:spPr>
      </p:pic>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5" name="Picture 2"/>
          <p:cNvPicPr/>
          <p:nvPr/>
        </p:nvPicPr>
        <p:blipFill>
          <a:blip r:embed="R9e75f4b834124da6"/>
          <a:stretch>
            <a:fillRect/>
          </a:stretch>
        </p:blipFill>
        <p:spPr>
          <a:xfrm>
            <a:off x="228600" y="228600"/>
            <a:ext cx="8686440" cy="6400440"/>
          </a:xfrm>
          <a:prstGeom prst="rect">
            <a:avLst/>
          </a:prstGeom>
        </p:spPr>
      </p:pic>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0" y="0"/>
            <a:ext cx="9143640" cy="999720"/>
          </a:xfrm>
          <a:prstGeom prst="rect">
            <a:avLst/>
          </a:prstGeom>
        </p:spPr>
        <p:txBody>
          <a:bodyPr lIns="0" tIns="0" rIns="0" bIns="0" anchor="ctr"/>
          <a:lstStyle/>
          <a:p>
            <a:pPr>
              <a:lnSpc>
                <a:spcPct val="100000"/>
              </a:lnSpc>
            </a:pPr>
            <a:r>
              <a:rPr lang="en-US" sz="2800" b="1">
                <a:solidFill>
                  <a:srgbClr val="0000CC"/>
                </a:solidFill>
                <a:latin typeface="Times New Roman"/>
              </a:rPr>
              <a:t>Cont’d</a:t>
            </a:r>
            <a:endParaRPr/>
          </a:p>
        </p:txBody>
      </p:sp>
      <p:sp>
        <p:nvSpPr>
          <p:cNvPr id="142" name="TextShape 2"/>
          <p:cNvSpPr txBox="1"/>
          <p:nvPr/>
        </p:nvSpPr>
        <p:spPr>
          <a:xfrm>
            <a:off x="457200" y="1600200"/>
            <a:ext cx="8229240" cy="4525560"/>
          </a:xfrm>
          <a:prstGeom prst="rect">
            <a:avLst/>
          </a:prstGeom>
        </p:spPr>
        <p:txBody>
          <a:bodyPr lIns="0" tIns="0" rIns="0" bIns="0"/>
          <a:lstStyle/>
          <a:p>
            <a:pPr>
              <a:lnSpc>
                <a:spcPct val="100000"/>
              </a:lnSpc>
            </a:pPr>
            <a:endParaRPr/>
          </a:p>
          <a:p>
            <a:pPr>
              <a:lnSpc>
                <a:spcPct val="100000"/>
              </a:lnSpc>
            </a:pPr>
            <a:endParaRPr/>
          </a:p>
        </p:txBody>
      </p:sp>
      <p:sp>
        <p:nvSpPr>
          <p:cNvPr id="143" name="CustomShape 3"/>
          <p:cNvSpPr/>
          <p:nvPr/>
        </p:nvSpPr>
        <p:spPr>
          <a:xfrm>
            <a:off x="0" y="785880"/>
            <a:ext cx="9143640" cy="6162480"/>
          </a:xfrm>
          <a:prstGeom prst="rect">
            <a:avLst/>
          </a:prstGeom>
        </p:spPr>
        <p:txBody>
          <a:bodyPr lIns="90000" tIns="45000" rIns="90000" bIns="45000"/>
          <a:lstStyle/>
          <a:p>
            <a:pPr>
              <a:lnSpc>
                <a:spcPct val="100000"/>
              </a:lnSpc>
            </a:pPr>
            <a:r>
              <a:rPr lang="en-IN" sz="2400" b="1">
                <a:solidFill>
                  <a:srgbClr val="FF0000"/>
                </a:solidFill>
                <a:latin typeface="Times New Roman"/>
                <a:ea typeface="DejaVu Sans"/>
              </a:rPr>
              <a:t>4.Management is a coordinating force</a:t>
            </a:r>
            <a:r>
              <a:rPr lang="en-IN" sz="2400" b="1">
                <a:solidFill>
                  <a:srgbClr val="006600"/>
                </a:solidFill>
                <a:latin typeface="Times New Roman"/>
                <a:ea typeface="DejaVu Sans"/>
              </a:rPr>
              <a:t>                            </a:t>
            </a:r>
            <a:endParaRPr/>
          </a:p>
          <a:p>
            <a:pPr>
              <a:lnSpc>
                <a:spcPct val="100000"/>
              </a:lnSpc>
            </a:pPr>
            <a:r>
              <a:rPr lang="en-IN" sz="2400">
                <a:solidFill>
                  <a:srgbClr val="006600"/>
                </a:solidFill>
                <a:latin typeface="Times New Roman"/>
                <a:ea typeface="DejaVu Sans"/>
              </a:rPr>
              <a:t>	          -  It combines individual with organizational goals.</a:t>
            </a:r>
            <a:endParaRPr/>
          </a:p>
          <a:p>
            <a:pPr>
              <a:lnSpc>
                <a:spcPct val="100000"/>
              </a:lnSpc>
            </a:pPr>
            <a:r>
              <a:rPr lang="en-IN" sz="2400">
                <a:solidFill>
                  <a:srgbClr val="006600"/>
                </a:solidFill>
                <a:latin typeface="Times New Roman"/>
                <a:ea typeface="DejaVu Sans"/>
              </a:rPr>
              <a:t>	          -  It integrates human and physical resources.</a:t>
            </a:r>
            <a:endParaRPr/>
          </a:p>
          <a:p>
            <a:pPr>
              <a:lnSpc>
                <a:spcPct val="100000"/>
              </a:lnSpc>
            </a:pPr>
            <a:endParaRPr/>
          </a:p>
          <a:p>
            <a:pPr>
              <a:lnSpc>
                <a:spcPct val="100000"/>
              </a:lnSpc>
            </a:pPr>
            <a:r>
              <a:rPr lang="en-IN" sz="2400" b="1">
                <a:solidFill>
                  <a:srgbClr val="FF0000"/>
                </a:solidFill>
                <a:latin typeface="Times New Roman"/>
                <a:ea typeface="DejaVu Sans"/>
              </a:rPr>
              <a:t>5.Management is Intangible</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It does not have a physical presence.</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only felt by results of its efforts such as orderliness,</a:t>
            </a:r>
            <a:endParaRPr/>
          </a:p>
          <a:p>
            <a:pPr>
              <a:lnSpc>
                <a:spcPct val="100000"/>
              </a:lnSpc>
            </a:pPr>
            <a:r>
              <a:rPr lang="en-IN" sz="2400">
                <a:solidFill>
                  <a:srgbClr val="006600"/>
                </a:solidFill>
                <a:latin typeface="Times New Roman"/>
                <a:ea typeface="DejaVu Sans"/>
              </a:rPr>
              <a:t>		efficiency, profits, working climate, employe satisfaction. </a:t>
            </a:r>
            <a:endParaRPr/>
          </a:p>
          <a:p>
            <a:pPr>
              <a:lnSpc>
                <a:spcPct val="100000"/>
              </a:lnSpc>
            </a:pPr>
            <a:endParaRPr/>
          </a:p>
          <a:p>
            <a:pPr>
              <a:lnSpc>
                <a:spcPct val="100000"/>
              </a:lnSpc>
            </a:pPr>
            <a:r>
              <a:rPr lang="en-IN" sz="2400" b="1">
                <a:solidFill>
                  <a:srgbClr val="FF0000"/>
                </a:solidFill>
                <a:latin typeface="Times New Roman"/>
                <a:ea typeface="DejaVu Sans"/>
              </a:rPr>
              <a:t>6.Management is dynamic</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The cycle of Mgt. continues to operate so long as there is </a:t>
            </a:r>
            <a:endParaRPr/>
          </a:p>
          <a:p>
            <a:pPr>
              <a:lnSpc>
                <a:spcPct val="100000"/>
              </a:lnSpc>
            </a:pPr>
            <a:r>
              <a:rPr lang="en-IN" sz="2400">
                <a:solidFill>
                  <a:srgbClr val="006600"/>
                </a:solidFill>
                <a:latin typeface="Times New Roman"/>
                <a:ea typeface="DejaVu Sans"/>
              </a:rPr>
              <a:t>                          organized action for the achievement of group goals.</a:t>
            </a:r>
            <a:endParaRPr/>
          </a:p>
          <a:p>
            <a:pPr>
              <a:lnSpc>
                <a:spcPct val="100000"/>
              </a:lnSpc>
            </a:pPr>
            <a:endParaRPr/>
          </a:p>
          <a:p>
            <a:pPr>
              <a:lnSpc>
                <a:spcPct val="100000"/>
              </a:lnSpc>
            </a:pPr>
            <a:r>
              <a:rPr lang="en-IN" sz="2400" b="1">
                <a:solidFill>
                  <a:srgbClr val="FF0000"/>
                </a:solidFill>
                <a:latin typeface="Times New Roman"/>
                <a:ea typeface="DejaVu Sans"/>
              </a:rPr>
              <a:t>7.Management is Multi-Disciplinary</a:t>
            </a:r>
            <a:endParaRPr/>
          </a:p>
          <a:p>
            <a:pPr>
              <a:lnSpc>
                <a:spcPct val="100000"/>
              </a:lnSpc>
            </a:pPr>
            <a:r>
              <a:rPr lang="en-IN" sz="2400">
                <a:solidFill>
                  <a:srgbClr val="006600"/>
                </a:solidFill>
                <a:latin typeface="Times New Roman"/>
                <a:ea typeface="DejaVu Sans"/>
              </a:rPr>
              <a:t>	           -  Understanding the human mind much better</a:t>
            </a:r>
            <a:endParaRPr/>
          </a:p>
          <a:p>
            <a:pPr>
              <a:lnSpc>
                <a:spcPct val="100000"/>
              </a:lnSpc>
            </a:pPr>
            <a:r>
              <a:rPr lang="en-IN" sz="2400">
                <a:solidFill>
                  <a:srgbClr val="006600"/>
                </a:solidFill>
                <a:latin typeface="Times New Roman"/>
                <a:ea typeface="DejaVu Sans"/>
              </a:rPr>
              <a:t>	           -  Convert disorganized resources.</a:t>
            </a:r>
            <a:endParaRPr/>
          </a:p>
          <a:p>
            <a:pPr>
              <a:lnSpc>
                <a:spcPct val="100000"/>
              </a:lnSpc>
            </a:pPr>
            <a:r>
              <a:rPr lang="en-IN" sz="2400">
                <a:solidFill>
                  <a:srgbClr val="006600"/>
                </a:solidFill>
                <a:latin typeface="Times New Roman"/>
                <a:ea typeface="DejaVu Sans"/>
              </a:rPr>
              <a:t>	           - management thoughts could be applied in all areas.</a:t>
            </a:r>
            <a:endParaRPr/>
          </a:p>
          <a:p>
            <a:pPr>
              <a:lnSpc>
                <a:spcPct val="100000"/>
              </a:lnSpc>
            </a:pPr>
            <a:r>
              <a:rPr lang="en-IN" sz="2400" b="1">
                <a:solidFill>
                  <a:srgbClr val="000000"/>
                </a:solidFill>
                <a:latin typeface="Times New Roman"/>
                <a:ea typeface="DejaVu Sans"/>
              </a:rPr>
              <a:t>                     </a:t>
            </a:r>
            <a:endParaRP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6" name="Picture 2"/>
          <p:cNvPicPr/>
          <p:nvPr/>
        </p:nvPicPr>
        <p:blipFill>
          <a:blip r:embed="Rbb917c0e27ea4f69"/>
          <a:stretch>
            <a:fillRect/>
          </a:stretch>
        </p:blipFill>
        <p:spPr>
          <a:xfrm>
            <a:off x="380880" y="380880"/>
            <a:ext cx="8457840" cy="6248160"/>
          </a:xfrm>
          <a:prstGeom prst="rect">
            <a:avLst/>
          </a:prstGeom>
        </p:spPr>
      </p:pic>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7" name="Picture 2"/>
          <p:cNvPicPr/>
          <p:nvPr/>
        </p:nvPicPr>
        <p:blipFill>
          <a:blip r:embed="R60e699cbe83e490d"/>
          <a:stretch>
            <a:fillRect/>
          </a:stretch>
        </p:blipFill>
        <p:spPr>
          <a:xfrm>
            <a:off x="301320" y="304920"/>
            <a:ext cx="8610120" cy="6400440"/>
          </a:xfrm>
          <a:prstGeom prst="rect">
            <a:avLst/>
          </a:prstGeom>
        </p:spPr>
      </p:pic>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8" name="Picture 2"/>
          <p:cNvPicPr/>
          <p:nvPr/>
        </p:nvPicPr>
        <p:blipFill>
          <a:blip r:embed="R6490d98f1c584021"/>
          <a:stretch>
            <a:fillRect/>
          </a:stretch>
        </p:blipFill>
        <p:spPr>
          <a:xfrm>
            <a:off x="304920" y="380880"/>
            <a:ext cx="8534160" cy="6095520"/>
          </a:xfrm>
          <a:prstGeom prst="rect">
            <a:avLst/>
          </a:prstGeom>
        </p:spPr>
      </p:pic>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9" name="Picture 2"/>
          <p:cNvPicPr/>
          <p:nvPr/>
        </p:nvPicPr>
        <p:blipFill>
          <a:blip r:embed="R98e3b135c8284dcd"/>
          <a:stretch>
            <a:fillRect/>
          </a:stretch>
        </p:blipFill>
        <p:spPr>
          <a:xfrm>
            <a:off x="228600" y="380880"/>
            <a:ext cx="8610120" cy="6095520"/>
          </a:xfrm>
          <a:prstGeom prst="rect">
            <a:avLst/>
          </a:prstGeom>
        </p:spPr>
      </p:pic>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0" name="Picture 2"/>
          <p:cNvPicPr/>
          <p:nvPr/>
        </p:nvPicPr>
        <p:blipFill>
          <a:blip r:embed="Rd3c0f70167b54e49"/>
          <a:stretch>
            <a:fillRect/>
          </a:stretch>
        </p:blipFill>
        <p:spPr>
          <a:xfrm>
            <a:off x="228600" y="380880"/>
            <a:ext cx="8762760" cy="6171840"/>
          </a:xfrm>
          <a:prstGeom prst="rect">
            <a:avLst/>
          </a:prstGeom>
        </p:spPr>
      </p:pic>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1" name="Picture 2"/>
          <p:cNvPicPr/>
          <p:nvPr/>
        </p:nvPicPr>
        <p:blipFill>
          <a:blip r:embed="Rd90ead7eb29f4be6"/>
          <a:stretch>
            <a:fillRect/>
          </a:stretch>
        </p:blipFill>
        <p:spPr>
          <a:xfrm>
            <a:off x="304920" y="380880"/>
            <a:ext cx="8534160" cy="6095520"/>
          </a:xfrm>
          <a:prstGeom prst="rect">
            <a:avLst/>
          </a:prstGeom>
        </p:spPr>
      </p:pic>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2" name="Picture 2"/>
          <p:cNvPicPr/>
          <p:nvPr/>
        </p:nvPicPr>
        <p:blipFill>
          <a:blip r:embed="R2d111c40e06846de"/>
          <a:stretch>
            <a:fillRect/>
          </a:stretch>
        </p:blipFill>
        <p:spPr>
          <a:xfrm>
            <a:off x="380880" y="16200"/>
            <a:ext cx="8381520" cy="6689160"/>
          </a:xfrm>
          <a:prstGeom prst="rect">
            <a:avLst/>
          </a:prstGeom>
        </p:spPr>
      </p:pic>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3" name="Picture 2"/>
          <p:cNvPicPr/>
          <p:nvPr/>
        </p:nvPicPr>
        <p:blipFill>
          <a:blip r:embed="R1f5470307a76472b"/>
          <a:stretch>
            <a:fillRect/>
          </a:stretch>
        </p:blipFill>
        <p:spPr>
          <a:xfrm>
            <a:off x="386640" y="380880"/>
            <a:ext cx="8474760" cy="6171840"/>
          </a:xfrm>
          <a:prstGeom prst="rect">
            <a:avLst/>
          </a:prstGeom>
        </p:spPr>
      </p:pic>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4" name="Picture 2"/>
          <p:cNvPicPr/>
          <p:nvPr/>
        </p:nvPicPr>
        <p:blipFill>
          <a:blip r:embed="R207699421b2a4139"/>
          <a:stretch>
            <a:fillRect/>
          </a:stretch>
        </p:blipFill>
        <p:spPr>
          <a:xfrm>
            <a:off x="352800" y="152280"/>
            <a:ext cx="8340120" cy="6476760"/>
          </a:xfrm>
          <a:prstGeom prst="rect">
            <a:avLst/>
          </a:prstGeom>
        </p:spPr>
      </p:pic>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5" name="Picture 3"/>
          <p:cNvPicPr/>
          <p:nvPr/>
        </p:nvPicPr>
        <p:blipFill>
          <a:blip r:embed="R4d2c1eb67b3847dc"/>
          <a:stretch>
            <a:fillRect/>
          </a:stretch>
        </p:blipFill>
        <p:spPr>
          <a:xfrm>
            <a:off x="457200" y="82800"/>
            <a:ext cx="8152920" cy="6630120"/>
          </a:xfrm>
          <a:prstGeom prst="rect">
            <a:avLst/>
          </a:prstGeom>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0" y="0"/>
            <a:ext cx="9143640" cy="999720"/>
          </a:xfrm>
          <a:prstGeom prst="rect">
            <a:avLst/>
          </a:prstGeom>
        </p:spPr>
        <p:txBody>
          <a:bodyPr lIns="0" tIns="0" rIns="0" bIns="0" anchor="ctr"/>
          <a:lstStyle/>
          <a:p>
            <a:pPr>
              <a:lnSpc>
                <a:spcPct val="100000"/>
              </a:lnSpc>
            </a:pPr>
            <a:r>
              <a:rPr lang="en-US" sz="2800" b="1">
                <a:solidFill>
                  <a:srgbClr val="0000CC"/>
                </a:solidFill>
                <a:latin typeface="Times New Roman"/>
              </a:rPr>
              <a:t>Cont’d</a:t>
            </a:r>
            <a:endParaRPr/>
          </a:p>
        </p:txBody>
      </p:sp>
      <p:sp>
        <p:nvSpPr>
          <p:cNvPr id="145" name="TextShape 2"/>
          <p:cNvSpPr txBox="1"/>
          <p:nvPr/>
        </p:nvSpPr>
        <p:spPr>
          <a:xfrm>
            <a:off x="457200" y="1600200"/>
            <a:ext cx="8229240" cy="4525560"/>
          </a:xfrm>
          <a:prstGeom prst="rect">
            <a:avLst/>
          </a:prstGeom>
        </p:spPr>
        <p:txBody>
          <a:bodyPr lIns="0" tIns="0" rIns="0" bIns="0"/>
          <a:lstStyle/>
          <a:p>
            <a:pPr>
              <a:lnSpc>
                <a:spcPct val="100000"/>
              </a:lnSpc>
            </a:pPr>
            <a:endParaRPr/>
          </a:p>
          <a:p>
            <a:pPr>
              <a:lnSpc>
                <a:spcPct val="100000"/>
              </a:lnSpc>
            </a:pPr>
            <a:endParaRPr/>
          </a:p>
        </p:txBody>
      </p:sp>
      <p:sp>
        <p:nvSpPr>
          <p:cNvPr id="146" name="CustomShape 3"/>
          <p:cNvSpPr/>
          <p:nvPr/>
        </p:nvSpPr>
        <p:spPr>
          <a:xfrm>
            <a:off x="0" y="785880"/>
            <a:ext cx="9143640" cy="4845240"/>
          </a:xfrm>
          <a:prstGeom prst="rect">
            <a:avLst/>
          </a:prstGeom>
        </p:spPr>
        <p:txBody>
          <a:bodyPr lIns="90000" tIns="45000" rIns="90000" bIns="45000"/>
          <a:lstStyle/>
          <a:p>
            <a:pPr>
              <a:lnSpc>
                <a:spcPct val="100000"/>
              </a:lnSpc>
            </a:pPr>
            <a:r>
              <a:rPr lang="en-IN" sz="2400" b="1">
                <a:solidFill>
                  <a:srgbClr val="FF0000"/>
                </a:solidFill>
                <a:latin typeface="Times New Roman"/>
                <a:ea typeface="DejaVu Sans"/>
              </a:rPr>
              <a:t>8.Management is creative activity   </a:t>
            </a:r>
            <a:r>
              <a:rPr lang="en-IN" sz="2400" b="1">
                <a:solidFill>
                  <a:srgbClr val="006600"/>
                </a:solidFill>
                <a:latin typeface="Times New Roman"/>
                <a:ea typeface="DejaVu Sans"/>
              </a:rPr>
              <a:t>                         </a:t>
            </a:r>
            <a:endParaRPr/>
          </a:p>
          <a:p>
            <a:pPr>
              <a:lnSpc>
                <a:spcPct val="100000"/>
              </a:lnSpc>
            </a:pPr>
            <a:r>
              <a:rPr lang="en-IN" sz="2400">
                <a:solidFill>
                  <a:srgbClr val="006600"/>
                </a:solidFill>
                <a:latin typeface="Times New Roman"/>
                <a:ea typeface="DejaVu Sans"/>
              </a:rPr>
              <a:t>	          -  Provides creative ideas and new imagination.</a:t>
            </a:r>
            <a:endParaRPr/>
          </a:p>
          <a:p>
            <a:pPr>
              <a:lnSpc>
                <a:spcPct val="100000"/>
              </a:lnSpc>
            </a:pPr>
            <a:r>
              <a:rPr lang="en-IN" sz="2400">
                <a:solidFill>
                  <a:srgbClr val="006600"/>
                </a:solidFill>
                <a:latin typeface="Times New Roman"/>
                <a:ea typeface="DejaVu Sans"/>
              </a:rPr>
              <a:t>	          -  Ability deal with heterogeneous &amp; opposite forces &amp; </a:t>
            </a:r>
            <a:endParaRPr/>
          </a:p>
          <a:p>
            <a:pPr>
              <a:lnSpc>
                <a:spcPct val="100000"/>
              </a:lnSpc>
            </a:pPr>
            <a:r>
              <a:rPr lang="en-IN" sz="2400">
                <a:solidFill>
                  <a:srgbClr val="006600"/>
                </a:solidFill>
                <a:latin typeface="Times New Roman"/>
                <a:ea typeface="DejaVu Sans"/>
              </a:rPr>
              <a:t>                         bring them to a common path.</a:t>
            </a:r>
            <a:endParaRPr/>
          </a:p>
          <a:p>
            <a:pPr>
              <a:lnSpc>
                <a:spcPct val="100000"/>
              </a:lnSpc>
            </a:pPr>
            <a:endParaRPr/>
          </a:p>
          <a:p>
            <a:pPr>
              <a:lnSpc>
                <a:spcPct val="100000"/>
              </a:lnSpc>
            </a:pPr>
            <a:r>
              <a:rPr lang="en-IN" sz="2400" b="1">
                <a:solidFill>
                  <a:srgbClr val="FF0000"/>
                </a:solidFill>
                <a:latin typeface="Times New Roman"/>
                <a:ea typeface="DejaVu Sans"/>
              </a:rPr>
              <a:t>9.Management  is decision making</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Decisions taken could be in any area of work.</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Top level management.</a:t>
            </a:r>
            <a:endParaRPr/>
          </a:p>
          <a:p>
            <a:pPr>
              <a:lnSpc>
                <a:spcPct val="100000"/>
              </a:lnSpc>
            </a:pPr>
            <a:endParaRPr/>
          </a:p>
          <a:p>
            <a:pPr>
              <a:lnSpc>
                <a:spcPct val="100000"/>
              </a:lnSpc>
            </a:pPr>
            <a:r>
              <a:rPr lang="en-IN" sz="2400" b="1">
                <a:solidFill>
                  <a:srgbClr val="FF0000"/>
                </a:solidFill>
                <a:latin typeface="Times New Roman"/>
                <a:ea typeface="DejaVu Sans"/>
              </a:rPr>
              <a:t>10.Management is a profession</a:t>
            </a:r>
            <a:endParaRPr/>
          </a:p>
          <a:p>
            <a:pPr>
              <a:lnSpc>
                <a:spcPct val="100000"/>
              </a:lnSpc>
            </a:pPr>
            <a:r>
              <a:rPr lang="en-IN" sz="2400" b="1">
                <a:solidFill>
                  <a:srgbClr val="006600"/>
                </a:solidFill>
                <a:latin typeface="Times New Roman"/>
                <a:ea typeface="DejaVu Sans"/>
              </a:rPr>
              <a:t>                      </a:t>
            </a:r>
            <a:r>
              <a:rPr lang="en-IN" sz="2400">
                <a:solidFill>
                  <a:srgbClr val="006600"/>
                </a:solidFill>
                <a:latin typeface="Times New Roman"/>
                <a:ea typeface="DejaVu Sans"/>
              </a:rPr>
              <a:t>-  A person can be trained and tuned to become a mgt. 		 profession.</a:t>
            </a:r>
            <a:endParaRPr/>
          </a:p>
          <a:p>
            <a:pPr>
              <a:lnSpc>
                <a:spcPct val="100000"/>
              </a:lnSpc>
            </a:pPr>
            <a:r>
              <a:rPr lang="en-IN" sz="2400" b="1">
                <a:solidFill>
                  <a:srgbClr val="000000"/>
                </a:solidFill>
                <a:latin typeface="Times New Roman"/>
                <a:ea typeface="DejaVu Sans"/>
              </a:rPr>
              <a:t>                     </a:t>
            </a:r>
            <a:endParaRP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6" name="Picture 2"/>
          <p:cNvPicPr/>
          <p:nvPr/>
        </p:nvPicPr>
        <p:blipFill>
          <a:blip r:embed="Ra8100be7996e4015"/>
          <a:stretch>
            <a:fillRect/>
          </a:stretch>
        </p:blipFill>
        <p:spPr>
          <a:xfrm>
            <a:off x="110520" y="457200"/>
            <a:ext cx="8808480" cy="6171840"/>
          </a:xfrm>
          <a:prstGeom prst="rect">
            <a:avLst/>
          </a:prstGeom>
        </p:spPr>
      </p:pic>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TextShape 1"/>
          <p:cNvSpPr txBox="1"/>
          <p:nvPr/>
        </p:nvSpPr>
        <p:spPr>
          <a:xfrm>
            <a:off x="1150920" y="617400"/>
            <a:ext cx="7792200" cy="1142640"/>
          </a:xfrm>
          <a:prstGeom prst="rect">
            <a:avLst/>
          </a:prstGeom>
        </p:spPr>
        <p:txBody>
          <a:bodyPr lIns="0" tIns="0" rIns="0" bIns="0" anchor="ctr"/>
          <a:lstStyle/>
          <a:p>
            <a:endParaRPr/>
          </a:p>
        </p:txBody>
      </p:sp>
      <p:sp>
        <p:nvSpPr>
          <p:cNvPr id="627" name="TextShape 2"/>
          <p:cNvSpPr txBox="1"/>
          <p:nvPr/>
        </p:nvSpPr>
        <p:spPr>
          <a:xfrm>
            <a:off x="785880" y="714240"/>
            <a:ext cx="7771680" cy="4917960"/>
          </a:xfrm>
          <a:prstGeom prst="rect">
            <a:avLst/>
          </a:prstGeom>
        </p:spPr>
        <p:txBody>
          <a:bodyPr lIns="0" tIns="0" rIns="0" bIns="0" anchor="ctr"/>
          <a:lstStyle/>
          <a:p>
            <a:pPr algn="ctr"/>
            <a:r>
              <a:rPr lang="en-IN" sz="9600">
                <a:solidFill>
                  <a:srgbClr val="953735"/>
                </a:solidFill>
              </a:rPr>
              <a:t>organization</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7">
                                            <p:txEl>
                                              <p:pRg st="0" end="13"/>
                                            </p:txEl>
                                          </p:spTgt>
                                        </p:tgtEl>
                                        <p:attrNameLst>
                                          <p:attrName>style.visibility</p:attrName>
                                        </p:attrNameLst>
                                      </p:cBhvr>
                                      <p:to>
                                        <p:strVal val="visible"/>
                                      </p:to>
                                    </p:set>
                                    <p:anim calcmode="lin" valueType="num">
                                      <p:cBhvr additive="repl">
                                        <p:cTn id="7" dur="500" fill="hold"/>
                                        <p:tgtEl>
                                          <p:spTgt spid="627">
                                            <p:txEl>
                                              <p:pRg st="0" end="13"/>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627">
                                            <p:txEl>
                                              <p:pRg st="0"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ustomShape 1"/>
          <p:cNvSpPr/>
          <p:nvPr/>
        </p:nvSpPr>
        <p:spPr>
          <a:xfrm>
            <a:off x="380880" y="304920"/>
            <a:ext cx="8533800" cy="6171480"/>
          </a:xfrm>
          <a:prstGeom prst="rect">
            <a:avLst/>
          </a:prstGeom>
        </p:spPr>
        <p:txBody>
          <a:bodyPr lIns="90000" tIns="45000" rIns="90000" bIns="45000"/>
          <a:lstStyle/>
          <a:p>
            <a:pPr algn="just">
              <a:lnSpc>
                <a:spcPct val="150000"/>
              </a:lnSpc>
            </a:pPr>
            <a:r>
              <a:rPr lang="en-IN" sz="3200" b="1" u="sng">
                <a:solidFill>
                  <a:srgbClr val="FF0000"/>
                </a:solidFill>
                <a:latin typeface="Arial"/>
                <a:ea typeface="DejaVu Sans"/>
              </a:rPr>
              <a:t>Organization</a:t>
            </a:r>
            <a:r>
              <a:rPr lang="en-IN" sz="3200">
                <a:solidFill>
                  <a:srgbClr val="000000"/>
                </a:solidFill>
                <a:latin typeface="Arial"/>
                <a:ea typeface="DejaVu Sans"/>
              </a:rPr>
              <a:t> – a group of people working together in a structured &amp; coordinated way to achieve goals.</a:t>
            </a:r>
            <a:endParaRPr/>
          </a:p>
          <a:p>
            <a:pPr algn="just">
              <a:lnSpc>
                <a:spcPct val="150000"/>
              </a:lnSpc>
            </a:pPr>
            <a:endParaRPr/>
          </a:p>
          <a:p>
            <a:pPr algn="just">
              <a:lnSpc>
                <a:spcPct val="150000"/>
              </a:lnSpc>
              <a:buSzPct val="80000"/>
              <a:buFont typeface="Wingdings" charset="2"/>
              <a:buChar char=""/>
            </a:pPr>
            <a:r>
              <a:rPr lang="en-IN" sz="3200">
                <a:solidFill>
                  <a:srgbClr val="000000"/>
                </a:solidFill>
                <a:latin typeface="Arial"/>
                <a:ea typeface="DejaVu Sans"/>
              </a:rPr>
              <a:t>Management is a set of activities directed at an organization’s resources for achieving goals effectively &amp; efficiently.</a:t>
            </a:r>
            <a:endParaRP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TextShape 1"/>
          <p:cNvSpPr txBox="1"/>
          <p:nvPr/>
        </p:nvSpPr>
        <p:spPr>
          <a:xfrm>
            <a:off x="285840" y="214200"/>
            <a:ext cx="7792200" cy="1142640"/>
          </a:xfrm>
          <a:prstGeom prst="rect">
            <a:avLst/>
          </a:prstGeom>
        </p:spPr>
        <p:txBody>
          <a:bodyPr lIns="0" tIns="0" rIns="0" bIns="0" anchor="ctr"/>
          <a:lstStyle/>
          <a:p>
            <a:pPr algn="ctr">
              <a:lnSpc>
                <a:spcPct val="100000"/>
              </a:lnSpc>
            </a:pPr>
            <a:r>
              <a:rPr lang="en-US" sz="3200" b="1">
                <a:solidFill>
                  <a:srgbClr val="FF0000"/>
                </a:solidFill>
              </a:rPr>
              <a:t>Definitions</a:t>
            </a:r>
            <a:r>
              <a:rPr lang="en-US" sz="3200">
                <a:solidFill>
                  <a:srgbClr val="FF0000"/>
                </a:solidFill>
              </a:rPr>
              <a:t> </a:t>
            </a:r>
            <a:endParaRPr/>
          </a:p>
        </p:txBody>
      </p:sp>
      <p:sp>
        <p:nvSpPr>
          <p:cNvPr id="630" name="TextShape 2"/>
          <p:cNvSpPr txBox="1"/>
          <p:nvPr/>
        </p:nvSpPr>
        <p:spPr>
          <a:xfrm>
            <a:off x="0" y="1071720"/>
            <a:ext cx="9143640" cy="5785920"/>
          </a:xfrm>
          <a:prstGeom prst="rect">
            <a:avLst/>
          </a:prstGeom>
        </p:spPr>
        <p:txBody>
          <a:bodyPr lIns="0" tIns="0" rIns="0" bIns="0" anchor="ctr"/>
          <a:lstStyle/>
          <a:p>
            <a:pPr algn="just">
              <a:lnSpc>
                <a:spcPct val="100000"/>
              </a:lnSpc>
            </a:pPr>
            <a:r>
              <a:rPr lang="en-IN" sz="2600">
                <a:solidFill>
                  <a:srgbClr val="000000"/>
                </a:solidFill>
                <a:latin typeface="Arial"/>
                <a:ea typeface="DejaVu Sans"/>
              </a:rPr>
              <a:t>Organization involves the grouping of activities  necessary to</a:t>
            </a:r>
            <a:endParaRPr/>
          </a:p>
          <a:p>
            <a:pPr algn="just">
              <a:lnSpc>
                <a:spcPct val="100000"/>
              </a:lnSpc>
            </a:pPr>
            <a:r>
              <a:rPr lang="en-IN" sz="2600">
                <a:solidFill>
                  <a:srgbClr val="000000"/>
                </a:solidFill>
                <a:latin typeface="Arial"/>
                <a:ea typeface="DejaVu Sans"/>
              </a:rPr>
              <a:t> accomplish goal and plans, Assignments of these activities to </a:t>
            </a:r>
            <a:endParaRPr/>
          </a:p>
          <a:p>
            <a:pPr algn="just">
              <a:lnSpc>
                <a:spcPct val="100000"/>
              </a:lnSpc>
            </a:pPr>
            <a:r>
              <a:rPr lang="en-IN" sz="2600">
                <a:solidFill>
                  <a:srgbClr val="000000"/>
                </a:solidFill>
                <a:latin typeface="Arial"/>
                <a:ea typeface="DejaVu Sans"/>
              </a:rPr>
              <a:t>appropriate  departments and positions for authority, </a:t>
            </a:r>
            <a:endParaRPr/>
          </a:p>
          <a:p>
            <a:pPr algn="just">
              <a:lnSpc>
                <a:spcPct val="100000"/>
              </a:lnSpc>
            </a:pPr>
            <a:r>
              <a:rPr lang="en-IN" sz="2600">
                <a:solidFill>
                  <a:srgbClr val="000000"/>
                </a:solidFill>
                <a:latin typeface="Arial"/>
                <a:ea typeface="DejaVu Sans"/>
              </a:rPr>
              <a:t>designation and Co-ordination.</a:t>
            </a:r>
            <a:endParaRPr/>
          </a:p>
          <a:p>
            <a:pPr>
              <a:lnSpc>
                <a:spcPct val="100000"/>
              </a:lnSpc>
            </a:pPr>
            <a:r>
              <a:rPr lang="en-IN" sz="2600">
                <a:solidFill>
                  <a:srgbClr val="000000"/>
                </a:solidFill>
                <a:latin typeface="Arial"/>
                <a:ea typeface="DejaVu Sans"/>
              </a:rPr>
              <a:t>						</a:t>
            </a:r>
            <a:r>
              <a:rPr lang="en-IN" sz="2600" b="1" i="1">
                <a:solidFill>
                  <a:srgbClr val="4F81BD"/>
                </a:solidFill>
                <a:latin typeface="Arial"/>
                <a:ea typeface="DejaVu Sans"/>
              </a:rPr>
              <a:t>-Koontz &amp;O'Donnell</a:t>
            </a:r>
            <a:endParaRPr/>
          </a:p>
          <a:p>
            <a:pPr>
              <a:lnSpc>
                <a:spcPct val="100000"/>
              </a:lnSpc>
            </a:pPr>
            <a:endParaRPr/>
          </a:p>
          <a:p>
            <a:pPr>
              <a:lnSpc>
                <a:spcPct val="100000"/>
              </a:lnSpc>
            </a:pPr>
            <a:r>
              <a:rPr lang="en-IN" sz="2600">
                <a:solidFill>
                  <a:srgbClr val="000000"/>
                </a:solidFill>
                <a:latin typeface="Arial"/>
                <a:ea typeface="DejaVu Sans"/>
              </a:rPr>
              <a:t>An organization is rational co-ordination of the activities </a:t>
            </a:r>
            <a:endParaRPr/>
          </a:p>
          <a:p>
            <a:pPr>
              <a:lnSpc>
                <a:spcPct val="100000"/>
              </a:lnSpc>
            </a:pPr>
            <a:r>
              <a:rPr lang="en-IN" sz="2600">
                <a:solidFill>
                  <a:srgbClr val="000000"/>
                </a:solidFill>
                <a:latin typeface="Arial"/>
                <a:ea typeface="DejaVu Sans"/>
              </a:rPr>
              <a:t>Or roles of a number of people for the achievement of</a:t>
            </a:r>
            <a:endParaRPr/>
          </a:p>
          <a:p>
            <a:pPr>
              <a:lnSpc>
                <a:spcPct val="100000"/>
              </a:lnSpc>
            </a:pPr>
            <a:r>
              <a:rPr lang="en-IN" sz="2600">
                <a:solidFill>
                  <a:srgbClr val="000000"/>
                </a:solidFill>
                <a:latin typeface="Arial"/>
                <a:ea typeface="DejaVu Sans"/>
              </a:rPr>
              <a:t>Some common explicit purpose or goal, through division </a:t>
            </a:r>
            <a:endParaRPr/>
          </a:p>
          <a:p>
            <a:pPr>
              <a:lnSpc>
                <a:spcPct val="100000"/>
              </a:lnSpc>
            </a:pPr>
            <a:r>
              <a:rPr lang="en-IN" sz="2600">
                <a:solidFill>
                  <a:srgbClr val="000000"/>
                </a:solidFill>
                <a:latin typeface="Arial"/>
                <a:ea typeface="DejaVu Sans"/>
              </a:rPr>
              <a:t>Of labor and function and through a hierarchy of </a:t>
            </a:r>
            <a:endParaRPr/>
          </a:p>
          <a:p>
            <a:pPr>
              <a:lnSpc>
                <a:spcPct val="100000"/>
              </a:lnSpc>
            </a:pPr>
            <a:r>
              <a:rPr lang="en-IN" sz="2600">
                <a:solidFill>
                  <a:srgbClr val="000000"/>
                </a:solidFill>
                <a:latin typeface="Arial"/>
                <a:ea typeface="DejaVu Sans"/>
              </a:rPr>
              <a:t>Authority and responsibility.</a:t>
            </a:r>
            <a:endParaRPr/>
          </a:p>
          <a:p>
            <a:pPr>
              <a:lnSpc>
                <a:spcPct val="100000"/>
              </a:lnSpc>
            </a:pPr>
            <a:r>
              <a:rPr lang="en-IN" sz="2800">
                <a:solidFill>
                  <a:srgbClr val="000000"/>
                </a:solidFill>
                <a:latin typeface="Arial"/>
                <a:ea typeface="DejaVu Sans"/>
              </a:rPr>
              <a:t>							</a:t>
            </a:r>
            <a:r>
              <a:rPr lang="en-IN" sz="2600" b="1" i="1">
                <a:solidFill>
                  <a:srgbClr val="4F81BD"/>
                </a:solidFill>
                <a:latin typeface="Arial"/>
                <a:ea typeface="DejaVu Sans"/>
              </a:rPr>
              <a:t>-E. H. Schien</a:t>
            </a:r>
            <a:endParaRPr/>
          </a:p>
          <a:p>
            <a:pPr>
              <a:lnSpc>
                <a:spcPct val="100000"/>
              </a:lnSpc>
            </a:pPr>
            <a:endParaRPr/>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CustomShape 1"/>
          <p:cNvSpPr/>
          <p:nvPr/>
        </p:nvSpPr>
        <p:spPr>
          <a:xfrm>
            <a:off x="285840" y="2000160"/>
            <a:ext cx="8857800" cy="4857480"/>
          </a:xfrm>
          <a:prstGeom prst="rect">
            <a:avLst/>
          </a:prstGeom>
        </p:spPr>
        <p:txBody>
          <a:bodyPr lIns="0" tIns="0" rIns="0" bIns="0" anchor="ctr"/>
          <a:lstStyle/>
          <a:p>
            <a:pPr>
              <a:lnSpc>
                <a:spcPct val="100000"/>
              </a:lnSpc>
            </a:pPr>
            <a:r>
              <a:rPr lang="en-IN" sz="2800" b="1">
                <a:solidFill>
                  <a:srgbClr val="000000"/>
                </a:solidFill>
                <a:latin typeface="Arial"/>
                <a:ea typeface="DejaVu Sans"/>
              </a:rPr>
              <a:t>1. Organization is made of group of people:</a:t>
            </a:r>
            <a:endParaRPr/>
          </a:p>
          <a:p>
            <a:pPr>
              <a:lnSpc>
                <a:spcPct val="100000"/>
              </a:lnSpc>
            </a:pPr>
            <a:r>
              <a:rPr lang="en-IN" sz="1600">
                <a:solidFill>
                  <a:srgbClr val="000000"/>
                </a:solidFill>
                <a:latin typeface="Arial"/>
                <a:ea typeface="DejaVu Sans"/>
              </a:rPr>
              <a:t>          </a:t>
            </a:r>
            <a:r>
              <a:rPr lang="en-IN" sz="2400">
                <a:solidFill>
                  <a:srgbClr val="000000"/>
                </a:solidFill>
                <a:latin typeface="Arial"/>
                <a:ea typeface="DejaVu Sans"/>
              </a:rPr>
              <a:t>When a group of people come together to work for a common cause.</a:t>
            </a:r>
            <a:endParaRPr/>
          </a:p>
          <a:p>
            <a:pPr>
              <a:lnSpc>
                <a:spcPct val="100000"/>
              </a:lnSpc>
            </a:pPr>
            <a:endParaRPr/>
          </a:p>
          <a:p>
            <a:pPr>
              <a:lnSpc>
                <a:spcPct val="100000"/>
              </a:lnSpc>
            </a:pPr>
            <a:r>
              <a:rPr lang="en-IN" sz="2800" b="1">
                <a:solidFill>
                  <a:srgbClr val="000000"/>
                </a:solidFill>
                <a:latin typeface="Arial"/>
                <a:ea typeface="DejaVu Sans"/>
              </a:rPr>
              <a:t>2. Organizations aim at common goals and not personal goals:</a:t>
            </a:r>
            <a:endParaRPr/>
          </a:p>
          <a:p>
            <a:pPr>
              <a:lnSpc>
                <a:spcPct val="100000"/>
              </a:lnSpc>
            </a:pPr>
            <a:r>
              <a:rPr lang="en-IN" sz="2400">
                <a:solidFill>
                  <a:srgbClr val="000000"/>
                </a:solidFill>
                <a:latin typeface="Arial"/>
                <a:ea typeface="DejaVu Sans"/>
              </a:rPr>
              <a:t>       It is the common goal of the organization which provides the basis for co-operation.</a:t>
            </a:r>
            <a:endParaRPr/>
          </a:p>
          <a:p>
            <a:pPr>
              <a:lnSpc>
                <a:spcPct val="100000"/>
              </a:lnSpc>
            </a:pPr>
            <a:endParaRPr/>
          </a:p>
          <a:p>
            <a:pPr>
              <a:lnSpc>
                <a:spcPct val="100000"/>
              </a:lnSpc>
            </a:pPr>
            <a:r>
              <a:rPr lang="en-IN" sz="2800" b="1">
                <a:solidFill>
                  <a:srgbClr val="000000"/>
                </a:solidFill>
                <a:latin typeface="Arial"/>
                <a:ea typeface="DejaVu Sans"/>
              </a:rPr>
              <a:t>3.Organization have both vertical and  horizontal relationship:</a:t>
            </a:r>
            <a:endParaRPr/>
          </a:p>
          <a:p>
            <a:pPr algn="just">
              <a:lnSpc>
                <a:spcPct val="100000"/>
              </a:lnSpc>
            </a:pPr>
            <a:r>
              <a:rPr lang="en-IN" sz="2400">
                <a:solidFill>
                  <a:srgbClr val="000000"/>
                </a:solidFill>
                <a:latin typeface="Arial"/>
                <a:ea typeface="DejaVu Sans"/>
              </a:rPr>
              <a:t>       It creates co-operative relationships between different  </a:t>
            </a:r>
            <a:endParaRPr/>
          </a:p>
          <a:p>
            <a:pPr algn="just">
              <a:lnSpc>
                <a:spcPct val="100000"/>
              </a:lnSpc>
            </a:pPr>
            <a:r>
              <a:rPr lang="en-IN" sz="2400">
                <a:solidFill>
                  <a:srgbClr val="000000"/>
                </a:solidFill>
                <a:latin typeface="Arial"/>
                <a:ea typeface="DejaVu Sans"/>
              </a:rPr>
              <a:t> departments as well as between superiors and subordinates.</a:t>
            </a:r>
            <a:endParaRPr/>
          </a:p>
          <a:p>
            <a:pPr>
              <a:lnSpc>
                <a:spcPct val="100000"/>
              </a:lnSpc>
            </a:pPr>
            <a:endParaRPr/>
          </a:p>
          <a:p>
            <a:pPr>
              <a:lnSpc>
                <a:spcPct val="100000"/>
              </a:lnSpc>
            </a:pPr>
            <a:endParaRPr/>
          </a:p>
          <a:p>
            <a:pPr>
              <a:lnSpc>
                <a:spcPct val="100000"/>
              </a:lnSpc>
            </a:pPr>
            <a:endParaRPr/>
          </a:p>
        </p:txBody>
      </p:sp>
      <p:sp>
        <p:nvSpPr>
          <p:cNvPr id="632" name="CustomShape 2"/>
          <p:cNvSpPr/>
          <p:nvPr/>
        </p:nvSpPr>
        <p:spPr>
          <a:xfrm>
            <a:off x="653040" y="92160"/>
            <a:ext cx="8031960" cy="1133640"/>
          </a:xfrm>
          <a:prstGeom prst="rect">
            <a:avLst/>
          </a:prstGeom>
        </p:spPr>
        <p:txBody>
          <a:bodyPr lIns="0" tIns="0" rIns="0" bIns="0" anchor="ctr"/>
          <a:lstStyle/>
          <a:p>
            <a:pPr algn="ctr">
              <a:lnSpc>
                <a:spcPct val="100000"/>
              </a:lnSpc>
            </a:pPr>
            <a:r>
              <a:rPr lang="en-IN" sz="4000" b="1" u="sng">
                <a:solidFill>
                  <a:srgbClr val="FF0000"/>
                </a:solidFill>
                <a:latin typeface="Arial"/>
                <a:ea typeface="WenQuanYi Micro Hei"/>
              </a:rPr>
              <a:t>Nature or Characteristics of Organization</a:t>
            </a:r>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CustomShape 1"/>
          <p:cNvSpPr/>
          <p:nvPr/>
        </p:nvSpPr>
        <p:spPr>
          <a:xfrm>
            <a:off x="326520" y="195840"/>
            <a:ext cx="8946720" cy="6661800"/>
          </a:xfrm>
          <a:prstGeom prst="rect">
            <a:avLst/>
          </a:prstGeom>
        </p:spPr>
        <p:txBody>
          <a:bodyPr lIns="0" tIns="0" rIns="0" bIns="0"/>
          <a:lstStyle/>
          <a:p>
            <a:pPr>
              <a:lnSpc>
                <a:spcPct val="100000"/>
              </a:lnSpc>
            </a:pPr>
            <a:endParaRPr/>
          </a:p>
          <a:p>
            <a:pPr>
              <a:lnSpc>
                <a:spcPct val="100000"/>
              </a:lnSpc>
            </a:pPr>
            <a:r>
              <a:rPr lang="en-IN" sz="2800" b="1">
                <a:solidFill>
                  <a:srgbClr val="000000"/>
                </a:solidFill>
                <a:latin typeface="Arial"/>
                <a:ea typeface="WenQuanYi Micro Hei"/>
              </a:rPr>
              <a:t>4. Organization establishes authority or chain of command:</a:t>
            </a:r>
            <a:endParaRPr/>
          </a:p>
          <a:p>
            <a:pPr algn="ctr">
              <a:lnSpc>
                <a:spcPct val="100000"/>
              </a:lnSpc>
            </a:pPr>
            <a:r>
              <a:rPr lang="en-IN" sz="2400">
                <a:solidFill>
                  <a:srgbClr val="000000"/>
                </a:solidFill>
                <a:latin typeface="Arial"/>
                <a:ea typeface="WenQuanYi Micro Hei"/>
              </a:rPr>
              <a:t>- Higher level to Lower level</a:t>
            </a:r>
            <a:endParaRPr/>
          </a:p>
          <a:p>
            <a:pPr algn="ctr">
              <a:lnSpc>
                <a:spcPct val="100000"/>
              </a:lnSpc>
            </a:pPr>
            <a:endParaRPr/>
          </a:p>
          <a:p>
            <a:pPr>
              <a:lnSpc>
                <a:spcPct val="100000"/>
              </a:lnSpc>
            </a:pPr>
            <a:r>
              <a:rPr lang="en-IN" sz="2800" b="1">
                <a:solidFill>
                  <a:srgbClr val="000000"/>
                </a:solidFill>
                <a:latin typeface="Arial"/>
                <a:ea typeface="WenQuanYi Micro Hei"/>
              </a:rPr>
              <a:t>5. Dynamics of Organization:</a:t>
            </a:r>
            <a:endParaRPr/>
          </a:p>
          <a:p>
            <a:pPr>
              <a:lnSpc>
                <a:spcPct val="150000"/>
              </a:lnSpc>
            </a:pPr>
            <a:r>
              <a:rPr lang="en-IN" sz="2000">
                <a:solidFill>
                  <a:srgbClr val="000000"/>
                </a:solidFill>
                <a:latin typeface="Arial"/>
                <a:ea typeface="WenQuanYi Micro Hei"/>
              </a:rPr>
              <a:t>- </a:t>
            </a:r>
            <a:r>
              <a:rPr lang="en-IN" sz="2400">
                <a:solidFill>
                  <a:srgbClr val="000000"/>
                </a:solidFill>
                <a:latin typeface="Arial"/>
                <a:ea typeface="WenQuanYi Micro Hei"/>
              </a:rPr>
              <a:t>On going process(continuous)</a:t>
            </a:r>
            <a:endParaRPr/>
          </a:p>
          <a:p>
            <a:pPr>
              <a:lnSpc>
                <a:spcPct val="150000"/>
              </a:lnSpc>
            </a:pPr>
            <a:r>
              <a:rPr lang="en-IN" sz="2400">
                <a:solidFill>
                  <a:srgbClr val="000000"/>
                </a:solidFill>
                <a:latin typeface="Arial"/>
                <a:ea typeface="WenQuanYi Micro Hei"/>
              </a:rPr>
              <a:t>- Exists interaction based on sentiments, attitude and behaviour of individuals and groups.</a:t>
            </a:r>
            <a:endParaRPr/>
          </a:p>
        </p:txBody>
      </p:sp>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429480" y="6840"/>
            <a:ext cx="8228160" cy="1144440"/>
          </a:xfrm>
          <a:prstGeom prst="rect">
            <a:avLst/>
          </a:prstGeom>
        </p:spPr>
        <p:txBody>
          <a:bodyPr lIns="0" tIns="0" rIns="0" bIns="0" anchor="ctr"/>
          <a:lstStyle/>
          <a:p>
            <a:pPr algn="ctr">
              <a:lnSpc>
                <a:spcPct val="100000"/>
              </a:lnSpc>
            </a:pPr>
            <a:r>
              <a:rPr lang="en-IN" sz="4000" b="1">
                <a:solidFill>
                  <a:srgbClr val="FF0000"/>
                </a:solidFill>
                <a:latin typeface="Arial"/>
                <a:ea typeface="DejaVu Sans"/>
              </a:rPr>
              <a:t>Principles of Organization</a:t>
            </a:r>
            <a:endParaRPr/>
          </a:p>
        </p:txBody>
      </p:sp>
      <p:sp>
        <p:nvSpPr>
          <p:cNvPr id="635" name="CustomShape 2"/>
          <p:cNvSpPr/>
          <p:nvPr/>
        </p:nvSpPr>
        <p:spPr>
          <a:xfrm>
            <a:off x="457200" y="1045080"/>
            <a:ext cx="8685720" cy="5877720"/>
          </a:xfrm>
          <a:prstGeom prst="rect">
            <a:avLst/>
          </a:prstGeom>
        </p:spPr>
        <p:txBody>
          <a:bodyPr lIns="0" tIns="0" rIns="0" bIns="0"/>
          <a:lstStyle/>
          <a:p>
            <a:pPr>
              <a:lnSpc>
                <a:spcPct val="100000"/>
              </a:lnSpc>
            </a:pPr>
            <a:r>
              <a:rPr lang="en-IN" sz="3200" b="1">
                <a:solidFill>
                  <a:srgbClr val="000000"/>
                </a:solidFill>
                <a:latin typeface="Arial"/>
                <a:ea typeface="WenQuanYi Micro Hei"/>
              </a:rPr>
              <a:t>1. Principle of unity of objectives:</a:t>
            </a:r>
            <a:endParaRPr/>
          </a:p>
          <a:p>
            <a:pPr>
              <a:lnSpc>
                <a:spcPct val="100000"/>
              </a:lnSpc>
            </a:pPr>
            <a:r>
              <a:rPr lang="en-IN" sz="2800">
                <a:solidFill>
                  <a:srgbClr val="000000"/>
                </a:solidFill>
                <a:latin typeface="Arial"/>
                <a:ea typeface="WenQuanYi Micro Hei"/>
              </a:rPr>
              <a:t> - Clearly defined.</a:t>
            </a:r>
            <a:endParaRPr/>
          </a:p>
          <a:p>
            <a:pPr>
              <a:lnSpc>
                <a:spcPct val="100000"/>
              </a:lnSpc>
            </a:pPr>
            <a:r>
              <a:rPr lang="en-IN" sz="2800">
                <a:solidFill>
                  <a:srgbClr val="000000"/>
                </a:solidFill>
                <a:latin typeface="Arial"/>
                <a:ea typeface="DejaVu Sans"/>
              </a:rPr>
              <a:t>- Common objective/goal.</a:t>
            </a:r>
            <a:endParaRPr/>
          </a:p>
          <a:p>
            <a:pPr>
              <a:lnSpc>
                <a:spcPct val="100000"/>
              </a:lnSpc>
            </a:pPr>
            <a:endParaRPr/>
          </a:p>
          <a:p>
            <a:pPr>
              <a:lnSpc>
                <a:spcPct val="100000"/>
              </a:lnSpc>
            </a:pPr>
            <a:r>
              <a:rPr lang="en-IN" sz="3200" b="1">
                <a:solidFill>
                  <a:srgbClr val="000000"/>
                </a:solidFill>
                <a:latin typeface="Arial"/>
                <a:ea typeface="WenQuanYi Micro Hei"/>
              </a:rPr>
              <a:t>2.Principle of Authority and responsibility:</a:t>
            </a:r>
            <a:endParaRPr/>
          </a:p>
          <a:p>
            <a:pPr>
              <a:lnSpc>
                <a:spcPct val="100000"/>
              </a:lnSpc>
              <a:buSzPct val="45000"/>
              <a:buFont typeface="StarSymbol"/>
              <a:buChar char="-"/>
            </a:pPr>
            <a:r>
              <a:rPr lang="en-IN" sz="2800">
                <a:solidFill>
                  <a:srgbClr val="000000"/>
                </a:solidFill>
                <a:latin typeface="Arial"/>
                <a:ea typeface="DejaVu Sans"/>
              </a:rPr>
              <a:t>-</a:t>
            </a:r>
            <a:r>
              <a:rPr lang="en-IN" sz="2800">
                <a:solidFill>
                  <a:srgbClr val="FF0000"/>
                </a:solidFill>
                <a:latin typeface="Arial"/>
                <a:ea typeface="DejaVu Sans"/>
              </a:rPr>
              <a:t> Authority</a:t>
            </a:r>
            <a:r>
              <a:rPr lang="en-IN" sz="2800">
                <a:solidFill>
                  <a:srgbClr val="000000"/>
                </a:solidFill>
                <a:latin typeface="Arial"/>
                <a:ea typeface="DejaVu Sans"/>
              </a:rPr>
              <a:t> : Right to give orders and power to extract obedience.</a:t>
            </a:r>
            <a:endParaRPr/>
          </a:p>
          <a:p>
            <a:pPr>
              <a:lnSpc>
                <a:spcPct val="100000"/>
              </a:lnSpc>
              <a:buSzPct val="45000"/>
              <a:buFont typeface="StarSymbol"/>
              <a:buChar char="-"/>
            </a:pPr>
            <a:r>
              <a:rPr lang="en-IN" sz="2800">
                <a:solidFill>
                  <a:srgbClr val="000000"/>
                </a:solidFill>
                <a:latin typeface="Arial"/>
                <a:ea typeface="DejaVu Sans"/>
              </a:rPr>
              <a:t>-</a:t>
            </a:r>
            <a:r>
              <a:rPr lang="en-IN" sz="2800">
                <a:solidFill>
                  <a:srgbClr val="FF0000"/>
                </a:solidFill>
                <a:latin typeface="Arial"/>
                <a:ea typeface="DejaVu Sans"/>
              </a:rPr>
              <a:t> Responsibility</a:t>
            </a:r>
            <a:r>
              <a:rPr lang="en-IN" sz="2800">
                <a:solidFill>
                  <a:srgbClr val="000000"/>
                </a:solidFill>
                <a:latin typeface="Arial"/>
                <a:ea typeface="DejaVu Sans"/>
              </a:rPr>
              <a:t>: Accountability for ones an action.</a:t>
            </a:r>
            <a:endParaRPr/>
          </a:p>
          <a:p>
            <a:pPr>
              <a:lnSpc>
                <a:spcPct val="100000"/>
              </a:lnSpc>
            </a:pPr>
            <a:endParaRPr/>
          </a:p>
          <a:p>
            <a:pPr>
              <a:lnSpc>
                <a:spcPct val="100000"/>
              </a:lnSpc>
            </a:pPr>
            <a:r>
              <a:rPr lang="en-IN" sz="3200" b="1">
                <a:solidFill>
                  <a:srgbClr val="000000"/>
                </a:solidFill>
                <a:latin typeface="Arial"/>
                <a:ea typeface="WenQuanYi Micro Hei"/>
              </a:rPr>
              <a:t>3.Principle of span of control:</a:t>
            </a:r>
            <a:endParaRPr/>
          </a:p>
          <a:p>
            <a:pPr>
              <a:lnSpc>
                <a:spcPct val="100000"/>
              </a:lnSpc>
              <a:buSzPct val="45000"/>
              <a:buFont typeface="StarSymbol"/>
              <a:buChar char="-"/>
            </a:pPr>
            <a:r>
              <a:rPr lang="en-IN" sz="2800">
                <a:solidFill>
                  <a:srgbClr val="000000"/>
                </a:solidFill>
                <a:latin typeface="Arial"/>
                <a:ea typeface="DejaVu Sans"/>
              </a:rPr>
              <a:t>The number of persons who directly report to an executive is called SOC.</a:t>
            </a:r>
            <a:endParaRPr/>
          </a:p>
        </p:txBody>
      </p:sp>
    </p:spTree>
  </p:cSld>
  <p:clrMapOvr>
    <a:masterClrMapping/>
  </p:clrMapOvr>
  <p:transition>
    <p:wedg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CustomShape 1"/>
          <p:cNvSpPr/>
          <p:nvPr/>
        </p:nvSpPr>
        <p:spPr>
          <a:xfrm>
            <a:off x="0" y="392040"/>
            <a:ext cx="8816040" cy="6334920"/>
          </a:xfrm>
          <a:prstGeom prst="rect">
            <a:avLst/>
          </a:prstGeom>
        </p:spPr>
        <p:txBody>
          <a:bodyPr lIns="0" tIns="0" rIns="0" bIns="0"/>
          <a:lstStyle/>
          <a:p>
            <a:pPr>
              <a:lnSpc>
                <a:spcPct val="100000"/>
              </a:lnSpc>
            </a:pPr>
            <a:endParaRPr/>
          </a:p>
          <a:p>
            <a:pPr>
              <a:lnSpc>
                <a:spcPct val="100000"/>
              </a:lnSpc>
            </a:pPr>
            <a:r>
              <a:rPr lang="en-IN" sz="3200">
                <a:solidFill>
                  <a:srgbClr val="000000"/>
                </a:solidFill>
                <a:latin typeface="Arial"/>
                <a:ea typeface="WenQuanYi Micro Hei"/>
              </a:rPr>
              <a:t> 4.</a:t>
            </a:r>
            <a:r>
              <a:rPr lang="en-IN" sz="3200" b="1">
                <a:solidFill>
                  <a:srgbClr val="000000"/>
                </a:solidFill>
                <a:latin typeface="Arial"/>
                <a:ea typeface="WenQuanYi Micro Hei"/>
              </a:rPr>
              <a:t>Principle of Dividing and Grouping of Activities:</a:t>
            </a:r>
            <a:endParaRPr/>
          </a:p>
          <a:p>
            <a:pPr>
              <a:lnSpc>
                <a:spcPct val="100000"/>
              </a:lnSpc>
            </a:pPr>
            <a:r>
              <a:rPr lang="en-IN" sz="3200">
                <a:solidFill>
                  <a:srgbClr val="000000"/>
                </a:solidFill>
                <a:latin typeface="Arial"/>
                <a:ea typeface="WenQuanYi Micro Hei"/>
              </a:rPr>
              <a:t>- </a:t>
            </a:r>
            <a:r>
              <a:rPr lang="en-IN" sz="2800">
                <a:solidFill>
                  <a:srgbClr val="000000"/>
                </a:solidFill>
                <a:latin typeface="Arial"/>
                <a:ea typeface="WenQuanYi Micro Hei"/>
              </a:rPr>
              <a:t>It lead to specialization like product, process, and labour specialization etc.,</a:t>
            </a:r>
            <a:endParaRPr/>
          </a:p>
          <a:p>
            <a:pPr>
              <a:lnSpc>
                <a:spcPct val="100000"/>
              </a:lnSpc>
            </a:pPr>
            <a:endParaRPr/>
          </a:p>
          <a:p>
            <a:pPr>
              <a:lnSpc>
                <a:spcPct val="100000"/>
              </a:lnSpc>
            </a:pPr>
            <a:r>
              <a:rPr lang="en-IN" sz="3200" b="1">
                <a:solidFill>
                  <a:srgbClr val="000000"/>
                </a:solidFill>
                <a:latin typeface="Arial"/>
                <a:ea typeface="WenQuanYi Micro Hei"/>
              </a:rPr>
              <a:t>5. Principle of Delegation:</a:t>
            </a:r>
            <a:endParaRPr/>
          </a:p>
          <a:p>
            <a:pPr>
              <a:lnSpc>
                <a:spcPct val="100000"/>
              </a:lnSpc>
            </a:pPr>
            <a:r>
              <a:rPr lang="en-IN" sz="3200">
                <a:solidFill>
                  <a:srgbClr val="000000"/>
                </a:solidFill>
                <a:latin typeface="Arial"/>
                <a:ea typeface="WenQuanYi Micro Hei"/>
              </a:rPr>
              <a:t>- </a:t>
            </a:r>
            <a:r>
              <a:rPr lang="en-IN" sz="2800">
                <a:solidFill>
                  <a:srgbClr val="000000"/>
                </a:solidFill>
                <a:latin typeface="Arial"/>
                <a:ea typeface="WenQuanYi Micro Hei"/>
              </a:rPr>
              <a:t>It means authorizing somebody to do the work.</a:t>
            </a:r>
            <a:endParaRPr/>
          </a:p>
          <a:p>
            <a:pPr>
              <a:lnSpc>
                <a:spcPct val="100000"/>
              </a:lnSpc>
              <a:buSzPct val="45000"/>
              <a:buFont typeface="StarSymbol"/>
              <a:buChar char="-"/>
            </a:pPr>
            <a:r>
              <a:rPr lang="en-IN" sz="2800">
                <a:solidFill>
                  <a:srgbClr val="000000"/>
                </a:solidFill>
                <a:latin typeface="Arial"/>
                <a:ea typeface="WenQuanYi Micro Hei"/>
              </a:rPr>
              <a:t>Own decision.</a:t>
            </a:r>
            <a:endParaRPr/>
          </a:p>
          <a:p>
            <a:pPr>
              <a:lnSpc>
                <a:spcPct val="100000"/>
              </a:lnSpc>
            </a:pPr>
            <a:endParaRPr/>
          </a:p>
          <a:p>
            <a:pPr>
              <a:lnSpc>
                <a:spcPct val="100000"/>
              </a:lnSpc>
            </a:pPr>
            <a:r>
              <a:rPr lang="en-IN" sz="3200" b="1">
                <a:solidFill>
                  <a:srgbClr val="000000"/>
                </a:solidFill>
                <a:latin typeface="Arial"/>
                <a:ea typeface="WenQuanYi Micro Hei"/>
              </a:rPr>
              <a:t>6.Principle of co-ordination:</a:t>
            </a:r>
            <a:endParaRPr/>
          </a:p>
          <a:p>
            <a:pPr>
              <a:lnSpc>
                <a:spcPct val="100000"/>
              </a:lnSpc>
            </a:pPr>
            <a:r>
              <a:rPr lang="en-IN" sz="2800">
                <a:solidFill>
                  <a:srgbClr val="000000"/>
                </a:solidFill>
                <a:latin typeface="Arial"/>
                <a:ea typeface="WenQuanYi Micro Hei"/>
              </a:rPr>
              <a:t>- Co-operation among group of workers for the achievement of predefined goals.</a:t>
            </a:r>
            <a:endParaRPr/>
          </a:p>
        </p:txBody>
      </p:sp>
    </p:spTree>
  </p:cSld>
  <p:clrMapOvr>
    <a:masterClrMapping/>
  </p:clrMapOvr>
  <p:transition>
    <p:pull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CustomShape 1"/>
          <p:cNvSpPr/>
          <p:nvPr/>
        </p:nvSpPr>
        <p:spPr>
          <a:xfrm>
            <a:off x="285840" y="0"/>
            <a:ext cx="8857800" cy="6855480"/>
          </a:xfrm>
          <a:prstGeom prst="rect">
            <a:avLst/>
          </a:prstGeom>
        </p:spPr>
        <p:txBody>
          <a:bodyPr lIns="90000" tIns="45000" rIns="90000" bIns="45000"/>
          <a:lstStyle/>
          <a:p>
            <a:pPr>
              <a:lnSpc>
                <a:spcPct val="100000"/>
              </a:lnSpc>
            </a:pPr>
            <a:endParaRPr/>
          </a:p>
          <a:p>
            <a:pPr>
              <a:lnSpc>
                <a:spcPct val="100000"/>
              </a:lnSpc>
            </a:pPr>
            <a:r>
              <a:rPr lang="en-IN" sz="2800" b="1">
                <a:solidFill>
                  <a:srgbClr val="000000"/>
                </a:solidFill>
                <a:latin typeface="Arial"/>
                <a:ea typeface="WenQuanYi Micro Hei"/>
              </a:rPr>
              <a:t>7.Principle of Communication:</a:t>
            </a:r>
            <a:endParaRPr/>
          </a:p>
          <a:p>
            <a:pPr>
              <a:lnSpc>
                <a:spcPct val="100000"/>
              </a:lnSpc>
            </a:pPr>
            <a:r>
              <a:rPr lang="en-IN" sz="2000">
                <a:solidFill>
                  <a:srgbClr val="000000"/>
                </a:solidFill>
                <a:latin typeface="Arial"/>
                <a:ea typeface="DejaVu Sans"/>
              </a:rPr>
              <a:t>- </a:t>
            </a:r>
            <a:r>
              <a:rPr lang="en-IN" sz="2800">
                <a:solidFill>
                  <a:srgbClr val="000000"/>
                </a:solidFill>
                <a:latin typeface="Arial"/>
                <a:ea typeface="DejaVu Sans"/>
              </a:rPr>
              <a:t>Top to Bottom or Bottom Up</a:t>
            </a:r>
            <a:endParaRPr/>
          </a:p>
          <a:p>
            <a:pPr>
              <a:lnSpc>
                <a:spcPct val="100000"/>
              </a:lnSpc>
            </a:pPr>
            <a:endParaRPr/>
          </a:p>
          <a:p>
            <a:pPr>
              <a:lnSpc>
                <a:spcPct val="100000"/>
              </a:lnSpc>
            </a:pPr>
            <a:r>
              <a:rPr lang="en-IN" sz="2800" b="1">
                <a:solidFill>
                  <a:srgbClr val="000000"/>
                </a:solidFill>
                <a:latin typeface="Arial"/>
                <a:ea typeface="WenQuanYi Micro Hei"/>
              </a:rPr>
              <a:t>8.Principle of Line and Staff relationship:</a:t>
            </a:r>
            <a:endParaRPr/>
          </a:p>
          <a:p>
            <a:pPr>
              <a:lnSpc>
                <a:spcPct val="100000"/>
              </a:lnSpc>
            </a:pPr>
            <a:r>
              <a:rPr lang="en-IN" sz="2800">
                <a:solidFill>
                  <a:srgbClr val="FF0000"/>
                </a:solidFill>
                <a:latin typeface="Arial"/>
                <a:ea typeface="DejaVu Sans"/>
              </a:rPr>
              <a:t>Line</a:t>
            </a:r>
            <a:r>
              <a:rPr lang="en-IN" sz="2800">
                <a:solidFill>
                  <a:srgbClr val="000000"/>
                </a:solidFill>
                <a:latin typeface="Arial"/>
                <a:ea typeface="DejaVu Sans"/>
              </a:rPr>
              <a:t>: Directly contribute to the profit of the organization</a:t>
            </a:r>
            <a:endParaRPr/>
          </a:p>
          <a:p>
            <a:pPr>
              <a:lnSpc>
                <a:spcPct val="100000"/>
              </a:lnSpc>
            </a:pPr>
            <a:r>
              <a:rPr lang="en-IN" sz="2800">
                <a:solidFill>
                  <a:srgbClr val="000000"/>
                </a:solidFill>
                <a:latin typeface="Arial"/>
                <a:ea typeface="DejaVu Sans"/>
              </a:rPr>
              <a:t>Ex: Production Activity, Sales Activities.</a:t>
            </a:r>
            <a:endParaRPr/>
          </a:p>
          <a:p>
            <a:pPr>
              <a:lnSpc>
                <a:spcPct val="100000"/>
              </a:lnSpc>
            </a:pPr>
            <a:r>
              <a:rPr lang="en-IN" sz="2800">
                <a:solidFill>
                  <a:srgbClr val="FF0000"/>
                </a:solidFill>
                <a:latin typeface="Arial"/>
                <a:ea typeface="DejaVu Sans"/>
              </a:rPr>
              <a:t>Staff</a:t>
            </a:r>
            <a:r>
              <a:rPr lang="en-IN" sz="2800">
                <a:solidFill>
                  <a:srgbClr val="000000"/>
                </a:solidFill>
                <a:latin typeface="Arial"/>
                <a:ea typeface="DejaVu Sans"/>
              </a:rPr>
              <a:t>: Give guidance to the Line members</a:t>
            </a:r>
            <a:endParaRPr/>
          </a:p>
          <a:p>
            <a:pPr>
              <a:lnSpc>
                <a:spcPct val="100000"/>
              </a:lnSpc>
            </a:pPr>
            <a:r>
              <a:rPr lang="en-IN" sz="2800">
                <a:solidFill>
                  <a:srgbClr val="000000"/>
                </a:solidFill>
                <a:latin typeface="Arial"/>
                <a:ea typeface="DejaVu Sans"/>
              </a:rPr>
              <a:t>Ex: R &amp; D heads.</a:t>
            </a:r>
            <a:endParaRPr/>
          </a:p>
          <a:p>
            <a:pPr>
              <a:lnSpc>
                <a:spcPct val="100000"/>
              </a:lnSpc>
            </a:pPr>
            <a:endParaRPr/>
          </a:p>
          <a:p>
            <a:pPr>
              <a:lnSpc>
                <a:spcPct val="100000"/>
              </a:lnSpc>
            </a:pPr>
            <a:r>
              <a:rPr lang="en-IN" sz="2800" b="1">
                <a:solidFill>
                  <a:srgbClr val="000000"/>
                </a:solidFill>
                <a:latin typeface="Arial"/>
                <a:ea typeface="WenQuanYi Micro Hei"/>
              </a:rPr>
              <a:t>9.Principle of Simplicity:</a:t>
            </a:r>
            <a:endParaRPr/>
          </a:p>
          <a:p>
            <a:pPr>
              <a:lnSpc>
                <a:spcPct val="100000"/>
              </a:lnSpc>
            </a:pPr>
            <a:r>
              <a:rPr lang="en-IN" b="1">
                <a:solidFill>
                  <a:srgbClr val="000000"/>
                </a:solidFill>
                <a:latin typeface="Arial"/>
                <a:ea typeface="WenQuanYi Micro Hei"/>
              </a:rPr>
              <a:t>-</a:t>
            </a:r>
            <a:r>
              <a:rPr lang="en-IN" sz="2800">
                <a:solidFill>
                  <a:srgbClr val="000000"/>
                </a:solidFill>
                <a:latin typeface="Arial"/>
                <a:ea typeface="DejaVu Sans"/>
              </a:rPr>
              <a:t> OS must be with a minimum number of levels.</a:t>
            </a:r>
            <a:endParaRPr/>
          </a:p>
          <a:p>
            <a:pPr>
              <a:lnSpc>
                <a:spcPct val="100000"/>
              </a:lnSpc>
            </a:pPr>
            <a:endParaRPr/>
          </a:p>
          <a:p>
            <a:pPr>
              <a:lnSpc>
                <a:spcPct val="100000"/>
              </a:lnSpc>
            </a:pPr>
            <a:r>
              <a:rPr lang="en-IN" sz="2800" b="1">
                <a:solidFill>
                  <a:srgbClr val="000000"/>
                </a:solidFill>
                <a:latin typeface="Arial"/>
                <a:ea typeface="WenQuanYi Micro Hei"/>
              </a:rPr>
              <a:t>10. Principle of Flexibility:</a:t>
            </a:r>
            <a:endParaRPr/>
          </a:p>
          <a:p>
            <a:pPr>
              <a:lnSpc>
                <a:spcPct val="100000"/>
              </a:lnSpc>
            </a:pPr>
            <a:r>
              <a:rPr lang="en-IN" sz="2800">
                <a:solidFill>
                  <a:srgbClr val="000000"/>
                </a:solidFill>
                <a:latin typeface="Arial"/>
                <a:ea typeface="DejaVu Sans"/>
              </a:rPr>
              <a:t>- Adoptability to change in order to meet changing demands.</a:t>
            </a:r>
            <a:endParaRPr/>
          </a:p>
          <a:p>
            <a:pPr>
              <a:lnSpc>
                <a:spcPct val="100000"/>
              </a:lnSpc>
            </a:pPr>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0" y="214200"/>
            <a:ext cx="8229240" cy="731520"/>
          </a:xfrm>
          <a:prstGeom prst="rect">
            <a:avLst/>
          </a:prstGeom>
        </p:spPr>
        <p:txBody>
          <a:bodyPr lIns="0" tIns="0" rIns="0" bIns="0" anchor="ctr"/>
          <a:lstStyle/>
          <a:p>
            <a:pPr>
              <a:lnSpc>
                <a:spcPct val="100000"/>
              </a:lnSpc>
            </a:pPr>
            <a:r>
              <a:rPr lang="en-US" sz="2800" b="1">
                <a:solidFill>
                  <a:srgbClr val="006600"/>
                </a:solidFill>
                <a:latin typeface="Times New Roman"/>
              </a:rPr>
              <a:t>FUNCTIONS OF MANAGEMENT</a:t>
            </a:r>
            <a:endParaRPr/>
          </a:p>
        </p:txBody>
      </p:sp>
      <p:sp>
        <p:nvSpPr>
          <p:cNvPr id="148" name="TextShape 2"/>
          <p:cNvSpPr txBox="1"/>
          <p:nvPr/>
        </p:nvSpPr>
        <p:spPr>
          <a:xfrm>
            <a:off x="142920" y="1000080"/>
            <a:ext cx="8229240" cy="5257440"/>
          </a:xfrm>
          <a:prstGeom prst="rect">
            <a:avLst/>
          </a:prstGeom>
        </p:spPr>
        <p:txBody>
          <a:bodyPr lIns="0" tIns="0" rIns="0" bIns="0"/>
          <a:lstStyle/>
          <a:p>
            <a:pPr>
              <a:lnSpc>
                <a:spcPct val="100000"/>
              </a:lnSpc>
            </a:pPr>
            <a:r>
              <a:rPr lang="en-US" sz="2400" b="1">
                <a:solidFill>
                  <a:srgbClr val="CC0000"/>
                </a:solidFill>
                <a:latin typeface="Times New Roman"/>
              </a:rPr>
              <a:t>Forecasting</a:t>
            </a:r>
            <a:endParaRPr/>
          </a:p>
          <a:p>
            <a:pPr lvl="1">
              <a:lnSpc>
                <a:spcPct val="100000"/>
              </a:lnSpc>
              <a:buFont typeface="StarSymbol"/>
              <a:buChar char=""/>
            </a:pPr>
            <a:r>
              <a:rPr lang="en-US" sz="2400">
                <a:solidFill>
                  <a:srgbClr val="006600"/>
                </a:solidFill>
                <a:latin typeface="Times New Roman"/>
              </a:rPr>
              <a:t>Estimation of future marketing.</a:t>
            </a:r>
            <a:endParaRPr/>
          </a:p>
          <a:p>
            <a:pPr lvl="1">
              <a:lnSpc>
                <a:spcPct val="100000"/>
              </a:lnSpc>
              <a:buFont typeface="StarSymbol"/>
              <a:buChar char=""/>
            </a:pPr>
            <a:r>
              <a:rPr lang="en-US" sz="2400">
                <a:solidFill>
                  <a:srgbClr val="006600"/>
                </a:solidFill>
                <a:latin typeface="Times New Roman"/>
              </a:rPr>
              <a:t>Also as to when it should be available, where it should be available </a:t>
            </a:r>
            <a:endParaRPr/>
          </a:p>
          <a:p>
            <a:r>
              <a:rPr lang="en-US" sz="2400">
                <a:solidFill>
                  <a:srgbClr val="006600"/>
                </a:solidFill>
                <a:latin typeface="Times New Roman"/>
              </a:rPr>
              <a:t>   &amp; at what quality level.</a:t>
            </a:r>
            <a:endParaRPr/>
          </a:p>
          <a:p>
            <a:pPr>
              <a:lnSpc>
                <a:spcPct val="100000"/>
              </a:lnSpc>
            </a:pPr>
            <a:r>
              <a:rPr lang="en-US" sz="2400" b="1">
                <a:solidFill>
                  <a:srgbClr val="CC0000"/>
                </a:solidFill>
                <a:latin typeface="Times New Roman"/>
              </a:rPr>
              <a:t>Planning</a:t>
            </a:r>
            <a:r>
              <a:rPr lang="en-US" sz="2400">
                <a:solidFill>
                  <a:srgbClr val="006600"/>
                </a:solidFill>
                <a:latin typeface="Times New Roman"/>
              </a:rPr>
              <a:t> </a:t>
            </a:r>
            <a:endParaRPr/>
          </a:p>
          <a:p>
            <a:pPr lvl="1" algn="just">
              <a:lnSpc>
                <a:spcPct val="100000"/>
              </a:lnSpc>
              <a:buFont typeface="StarSymbol"/>
              <a:buChar char=""/>
            </a:pPr>
            <a:r>
              <a:rPr lang="en-US" sz="2400">
                <a:solidFill>
                  <a:srgbClr val="006600"/>
                </a:solidFill>
                <a:latin typeface="Times New Roman"/>
              </a:rPr>
              <a:t>Look ahead and chart out future course of operation.</a:t>
            </a:r>
            <a:endParaRPr/>
          </a:p>
          <a:p>
            <a:pPr lvl="1" algn="just">
              <a:lnSpc>
                <a:spcPct val="100000"/>
              </a:lnSpc>
              <a:buFont typeface="StarSymbol"/>
              <a:buChar char=""/>
            </a:pPr>
            <a:r>
              <a:rPr lang="en-US" sz="2400">
                <a:solidFill>
                  <a:srgbClr val="006600"/>
                </a:solidFill>
                <a:latin typeface="Times New Roman"/>
              </a:rPr>
              <a:t>Formulation of Objectives, Policies, Procedure, Rules,</a:t>
            </a:r>
            <a:endParaRPr/>
          </a:p>
          <a:p>
            <a:r>
              <a:rPr lang="en-US" sz="2400">
                <a:solidFill>
                  <a:srgbClr val="006600"/>
                </a:solidFill>
                <a:latin typeface="Times New Roman"/>
              </a:rPr>
              <a:t>  programmes and Budgets.</a:t>
            </a:r>
            <a:endParaRPr/>
          </a:p>
          <a:p>
            <a:pPr>
              <a:lnSpc>
                <a:spcPct val="100000"/>
              </a:lnSpc>
            </a:pPr>
            <a:r>
              <a:rPr lang="en-US" sz="2400">
                <a:solidFill>
                  <a:srgbClr val="006600"/>
                </a:solidFill>
                <a:latin typeface="Times New Roman"/>
              </a:rPr>
              <a:t> </a:t>
            </a:r>
            <a:r>
              <a:rPr lang="en-US" sz="2400" b="1">
                <a:solidFill>
                  <a:srgbClr val="CC0000"/>
                </a:solidFill>
                <a:latin typeface="Times New Roman"/>
              </a:rPr>
              <a:t>Organizing</a:t>
            </a:r>
            <a:endParaRPr/>
          </a:p>
          <a:p>
            <a:pPr lvl="1" algn="just">
              <a:lnSpc>
                <a:spcPct val="100000"/>
              </a:lnSpc>
              <a:buFont typeface="StarSymbol"/>
              <a:buChar char=""/>
            </a:pPr>
            <a:r>
              <a:rPr lang="en-US" sz="2400">
                <a:solidFill>
                  <a:srgbClr val="006600"/>
                </a:solidFill>
                <a:latin typeface="Times New Roman"/>
              </a:rPr>
              <a:t>Bringing people together and tying them together in the pursuit </a:t>
            </a:r>
            <a:endParaRPr/>
          </a:p>
          <a:p>
            <a:r>
              <a:rPr lang="en-US" sz="2400">
                <a:solidFill>
                  <a:srgbClr val="006600"/>
                </a:solidFill>
                <a:latin typeface="Times New Roman"/>
              </a:rPr>
              <a:t>  of common objectives.</a:t>
            </a:r>
            <a:endParaRPr/>
          </a:p>
          <a:p>
            <a:pPr lvl="1" algn="just">
              <a:lnSpc>
                <a:spcPct val="100000"/>
              </a:lnSpc>
              <a:buFont typeface="StarSymbol"/>
              <a:buChar char=""/>
            </a:pPr>
            <a:r>
              <a:rPr lang="en-US" sz="2400">
                <a:solidFill>
                  <a:srgbClr val="006600"/>
                </a:solidFill>
                <a:latin typeface="Times New Roman"/>
              </a:rPr>
              <a:t>Enumeration of activities, classification of activities,</a:t>
            </a:r>
            <a:endParaRPr/>
          </a:p>
          <a:p>
            <a:r>
              <a:rPr lang="en-US" sz="2400">
                <a:solidFill>
                  <a:srgbClr val="006600"/>
                </a:solidFill>
                <a:latin typeface="Times New Roman"/>
              </a:rPr>
              <a:t>fitting individuals into functions, assignment of authority for action.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CustomShape 1"/>
          <p:cNvSpPr/>
          <p:nvPr/>
        </p:nvSpPr>
        <p:spPr>
          <a:xfrm>
            <a:off x="457200" y="273240"/>
            <a:ext cx="8228160" cy="1144440"/>
          </a:xfrm>
          <a:prstGeom prst="rect">
            <a:avLst/>
          </a:prstGeom>
        </p:spPr>
        <p:txBody>
          <a:bodyPr lIns="0" tIns="0" rIns="0" bIns="0" anchor="ctr"/>
          <a:lstStyle/>
          <a:p>
            <a:pPr algn="ctr">
              <a:lnSpc>
                <a:spcPct val="100000"/>
              </a:lnSpc>
            </a:pPr>
            <a:r>
              <a:rPr lang="en-IN" sz="4000" b="1">
                <a:solidFill>
                  <a:srgbClr val="FF0000"/>
                </a:solidFill>
                <a:latin typeface="Arial"/>
                <a:ea typeface="DejaVu Sans"/>
              </a:rPr>
              <a:t>Formal And Informal Organ..</a:t>
            </a:r>
            <a:endParaRPr/>
          </a:p>
        </p:txBody>
      </p:sp>
      <p:sp>
        <p:nvSpPr>
          <p:cNvPr id="639" name="CustomShape 2"/>
          <p:cNvSpPr/>
          <p:nvPr/>
        </p:nvSpPr>
        <p:spPr>
          <a:xfrm>
            <a:off x="195840" y="1175760"/>
            <a:ext cx="8816040" cy="5681880"/>
          </a:xfrm>
          <a:prstGeom prst="rect">
            <a:avLst/>
          </a:prstGeom>
        </p:spPr>
        <p:txBody>
          <a:bodyPr lIns="0" tIns="0" rIns="0" bIns="0"/>
          <a:lstStyle/>
          <a:p>
            <a:pPr algn="just">
              <a:lnSpc>
                <a:spcPct val="100000"/>
              </a:lnSpc>
            </a:pPr>
            <a:endParaRPr/>
          </a:p>
          <a:p>
            <a:pPr algn="just">
              <a:lnSpc>
                <a:spcPct val="100000"/>
              </a:lnSpc>
            </a:pPr>
            <a:r>
              <a:rPr lang="en-IN" sz="3200">
                <a:solidFill>
                  <a:srgbClr val="000000"/>
                </a:solidFill>
                <a:latin typeface="Arial"/>
                <a:ea typeface="WenQuanYi Micro Hei"/>
              </a:rPr>
              <a:t>A </a:t>
            </a:r>
            <a:r>
              <a:rPr lang="en-IN" sz="3200" b="1" i="1">
                <a:solidFill>
                  <a:srgbClr val="000000"/>
                </a:solidFill>
                <a:latin typeface="Arial"/>
                <a:ea typeface="WenQuanYi Micro Hei"/>
              </a:rPr>
              <a:t>formal</a:t>
            </a:r>
            <a:r>
              <a:rPr lang="en-IN" sz="3200">
                <a:solidFill>
                  <a:srgbClr val="000000"/>
                </a:solidFill>
                <a:latin typeface="Arial"/>
                <a:ea typeface="WenQuanYi Micro Hei"/>
              </a:rPr>
              <a:t> organization is one which has a system of well defined position, authority, responsibility, policies, principles etc.,</a:t>
            </a:r>
            <a:endParaRPr/>
          </a:p>
          <a:p>
            <a:pPr algn="just">
              <a:lnSpc>
                <a:spcPct val="100000"/>
              </a:lnSpc>
            </a:pPr>
            <a:endParaRPr/>
          </a:p>
          <a:p>
            <a:pPr algn="just">
              <a:lnSpc>
                <a:spcPct val="100000"/>
              </a:lnSpc>
              <a:buSzPct val="45000"/>
              <a:buFont typeface="StarSymbol"/>
              <a:buChar char="-"/>
            </a:pPr>
            <a:r>
              <a:rPr lang="en-IN" sz="3200">
                <a:solidFill>
                  <a:srgbClr val="000000"/>
                </a:solidFill>
                <a:latin typeface="Arial"/>
                <a:ea typeface="WenQuanYi Micro Hei"/>
              </a:rPr>
              <a:t>Formal organization are governed by rules and regulations for its proper functioning.</a:t>
            </a:r>
            <a:endParaRPr/>
          </a:p>
          <a:p>
            <a:pPr algn="just">
              <a:lnSpc>
                <a:spcPct val="100000"/>
              </a:lnSpc>
            </a:pPr>
            <a:endParaRPr/>
          </a:p>
          <a:p>
            <a:pPr algn="just">
              <a:lnSpc>
                <a:spcPct val="100000"/>
              </a:lnSpc>
            </a:pPr>
            <a:r>
              <a:rPr lang="en-IN" sz="3200">
                <a:solidFill>
                  <a:srgbClr val="000000"/>
                </a:solidFill>
                <a:latin typeface="Arial"/>
                <a:ea typeface="WenQuanYi Micro Hei"/>
              </a:rPr>
              <a:t>- </a:t>
            </a:r>
            <a:r>
              <a:rPr lang="en-IN" sz="3200" b="1" i="1">
                <a:solidFill>
                  <a:srgbClr val="000000"/>
                </a:solidFill>
                <a:latin typeface="Arial"/>
                <a:ea typeface="WenQuanYi Micro Hei"/>
              </a:rPr>
              <a:t>Informal</a:t>
            </a:r>
            <a:r>
              <a:rPr lang="en-IN" sz="3200">
                <a:solidFill>
                  <a:srgbClr val="000000"/>
                </a:solidFill>
                <a:latin typeface="Arial"/>
                <a:ea typeface="WenQuanYi Micro Hei"/>
              </a:rPr>
              <a:t> organization are those formed by people spontaneously on the basis of friendship or some common need and are not based on rules, regulation and procedures.</a:t>
            </a:r>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0" name="Picture 2"/>
          <p:cNvPicPr/>
          <p:nvPr/>
        </p:nvPicPr>
        <p:blipFill>
          <a:blip r:embed="Rffe33fb9ffba4585" cstate="print"/>
          <a:stretch>
            <a:fillRect/>
          </a:stretch>
        </p:blipFill>
        <p:spPr>
          <a:xfrm>
            <a:off x="174600" y="533520"/>
            <a:ext cx="8794440" cy="5790600"/>
          </a:xfrm>
          <a:prstGeom prst="rect">
            <a:avLst/>
          </a:prstGeom>
        </p:spPr>
      </p:pic>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 name="Picture 2"/>
          <p:cNvPicPr/>
          <p:nvPr/>
        </p:nvPicPr>
        <p:blipFill>
          <a:blip r:embed="R3283f09d03e44b55" cstate="print"/>
          <a:stretch>
            <a:fillRect/>
          </a:stretch>
        </p:blipFill>
        <p:spPr>
          <a:xfrm>
            <a:off x="94320" y="380880"/>
            <a:ext cx="8730360" cy="594288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 name="Picture 2"/>
          <p:cNvPicPr/>
          <p:nvPr/>
        </p:nvPicPr>
        <p:blipFill>
          <a:blip r:embed="R782292956121448f" cstate="print"/>
          <a:stretch>
            <a:fillRect/>
          </a:stretch>
        </p:blipFill>
        <p:spPr>
          <a:xfrm>
            <a:off x="18720" y="304920"/>
            <a:ext cx="8883720" cy="6095160"/>
          </a:xfrm>
          <a:prstGeom prst="rect">
            <a:avLst/>
          </a:prstGeom>
        </p:spPr>
      </p:pic>
    </p:spTree>
  </p:cSld>
  <p:clrMapOvr>
    <a:masterClrMapping/>
  </p:clrMapOvr>
  <p:transition>
    <p:wheel spokes="2"/>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 name="Picture 2"/>
          <p:cNvPicPr/>
          <p:nvPr/>
        </p:nvPicPr>
        <p:blipFill>
          <a:blip r:embed="R5b9bc2553e984fd2" cstate="print"/>
          <a:stretch>
            <a:fillRect/>
          </a:stretch>
        </p:blipFill>
        <p:spPr>
          <a:xfrm>
            <a:off x="145800" y="380880"/>
            <a:ext cx="8630640" cy="5942880"/>
          </a:xfrm>
          <a:prstGeom prst="rect">
            <a:avLst/>
          </a:prstGeom>
        </p:spPr>
      </p:pic>
    </p:spTree>
  </p:cSld>
  <p:clrMapOvr>
    <a:masterClrMapping/>
  </p:clrMapOvr>
  <p:transition>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 name="Picture 2"/>
          <p:cNvPicPr/>
          <p:nvPr/>
        </p:nvPicPr>
        <p:blipFill>
          <a:blip r:embed="Rbdc0fc66043f46cf" cstate="print"/>
          <a:stretch>
            <a:fillRect/>
          </a:stretch>
        </p:blipFill>
        <p:spPr>
          <a:xfrm>
            <a:off x="142200" y="228600"/>
            <a:ext cx="8648280" cy="6247800"/>
          </a:xfrm>
          <a:prstGeom prst="rect">
            <a:avLst/>
          </a:prstGeom>
        </p:spPr>
      </p:pic>
    </p:spTree>
  </p:cSld>
  <p:clrMapOvr>
    <a:masterClrMapping/>
  </p:clrMapOvr>
  <p:transition>
    <p:plus/>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533520" y="380880"/>
            <a:ext cx="8000280" cy="5637960"/>
          </a:xfrm>
          <a:prstGeom prst="rect">
            <a:avLst/>
          </a:prstGeom>
        </p:spPr>
        <p:txBody>
          <a:bodyPr lIns="90000" tIns="45000" rIns="90000" bIns="45000"/>
          <a:lstStyle/>
          <a:p>
            <a:pPr algn="just">
              <a:lnSpc>
                <a:spcPct val="100000"/>
              </a:lnSpc>
              <a:buSzPct val="80000"/>
              <a:buFont typeface="Wingdings" charset="2"/>
              <a:buChar char=""/>
            </a:pPr>
            <a:r>
              <a:rPr lang="en-IN" sz="3200" b="1" u="sng">
                <a:solidFill>
                  <a:srgbClr val="000000"/>
                </a:solidFill>
                <a:latin typeface="Arial"/>
                <a:ea typeface="DejaVu Sans"/>
              </a:rPr>
              <a:t>Authority</a:t>
            </a:r>
            <a:r>
              <a:rPr lang="en-IN" sz="3200">
                <a:solidFill>
                  <a:srgbClr val="000000"/>
                </a:solidFill>
                <a:latin typeface="Arial"/>
                <a:ea typeface="DejaVu Sans"/>
              </a:rPr>
              <a:t> – delegation from top to lower levels of management &amp; the right of managers to direct others &amp; take action of their position.</a:t>
            </a:r>
            <a:endParaRPr/>
          </a:p>
          <a:p>
            <a:pPr>
              <a:lnSpc>
                <a:spcPct val="100000"/>
              </a:lnSpc>
            </a:pPr>
            <a:endParaRPr/>
          </a:p>
          <a:p>
            <a:pPr>
              <a:lnSpc>
                <a:spcPct val="100000"/>
              </a:lnSpc>
            </a:pPr>
            <a:endParaRPr/>
          </a:p>
          <a:p>
            <a:pPr>
              <a:lnSpc>
                <a:spcPct val="100000"/>
              </a:lnSpc>
              <a:buSzPct val="80000"/>
              <a:buFont typeface="Wingdings" charset="2"/>
              <a:buChar char=""/>
            </a:pPr>
            <a:r>
              <a:rPr lang="en-IN" sz="3200" b="1" u="sng">
                <a:solidFill>
                  <a:srgbClr val="000000"/>
                </a:solidFill>
                <a:latin typeface="Arial"/>
                <a:ea typeface="DejaVu Sans"/>
              </a:rPr>
              <a:t>Responsibility</a:t>
            </a:r>
            <a:r>
              <a:rPr lang="en-IN" sz="3200">
                <a:solidFill>
                  <a:srgbClr val="000000"/>
                </a:solidFill>
                <a:latin typeface="Arial"/>
                <a:ea typeface="DejaVu Sans"/>
              </a:rPr>
              <a:t> – obligation to perform an assigned activity or see that someone else performs it.</a:t>
            </a:r>
            <a:endParaRPr/>
          </a:p>
        </p:txBody>
      </p:sp>
    </p:spTree>
  </p:cSld>
  <p:clrMapOvr>
    <a:masterClrMapping/>
  </p:clrMapOvr>
  <p:transition>
    <p:wheel spokes="8"/>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CustomShape 1"/>
          <p:cNvSpPr/>
          <p:nvPr/>
        </p:nvSpPr>
        <p:spPr>
          <a:xfrm>
            <a:off x="195120" y="228600"/>
            <a:ext cx="8014680" cy="913680"/>
          </a:xfrm>
          <a:prstGeom prst="rect">
            <a:avLst/>
          </a:prstGeom>
        </p:spPr>
        <p:txBody>
          <a:bodyPr lIns="90000" tIns="45000" rIns="90000" bIns="45000" anchor="ctr"/>
          <a:lstStyle/>
          <a:p>
            <a:pPr algn="ctr">
              <a:lnSpc>
                <a:spcPct val="100000"/>
              </a:lnSpc>
            </a:pPr>
            <a:r>
              <a:rPr lang="en-IN" sz="4200" b="1">
                <a:solidFill>
                  <a:srgbClr val="FF0000"/>
                </a:solidFill>
                <a:latin typeface="Arial"/>
              </a:rPr>
              <a:t>Authority</a:t>
            </a:r>
            <a:endParaRPr/>
          </a:p>
        </p:txBody>
      </p:sp>
      <p:sp>
        <p:nvSpPr>
          <p:cNvPr id="647" name="CustomShape 2"/>
          <p:cNvSpPr/>
          <p:nvPr/>
        </p:nvSpPr>
        <p:spPr>
          <a:xfrm>
            <a:off x="609480" y="1600200"/>
            <a:ext cx="7923960" cy="4419000"/>
          </a:xfrm>
          <a:prstGeom prst="rect">
            <a:avLst/>
          </a:prstGeom>
        </p:spPr>
        <p:txBody>
          <a:bodyPr lIns="90000" tIns="45000" rIns="90000" bIns="45000"/>
          <a:lstStyle/>
          <a:p>
            <a:pPr>
              <a:lnSpc>
                <a:spcPct val="100000"/>
              </a:lnSpc>
              <a:buSzPct val="80000"/>
              <a:buFont typeface="Wingdings" charset="2"/>
              <a:buChar char=""/>
            </a:pPr>
            <a:r>
              <a:rPr lang="en-IN" sz="3200" b="1" u="sng">
                <a:solidFill>
                  <a:srgbClr val="000000"/>
                </a:solidFill>
                <a:latin typeface="Arial"/>
              </a:rPr>
              <a:t>Formal authority</a:t>
            </a:r>
            <a:r>
              <a:rPr lang="en-IN" sz="3200">
                <a:solidFill>
                  <a:srgbClr val="000000"/>
                </a:solidFill>
                <a:latin typeface="Arial"/>
              </a:rPr>
              <a:t> – exists because of position in the organization.</a:t>
            </a:r>
            <a:endParaRPr/>
          </a:p>
          <a:p>
            <a:pPr>
              <a:lnSpc>
                <a:spcPct val="100000"/>
              </a:lnSpc>
              <a:buSzPct val="80000"/>
              <a:buFont typeface="Wingdings" charset="2"/>
              <a:buChar char=""/>
            </a:pPr>
            <a:r>
              <a:rPr lang="en-IN" sz="3200" b="1" u="sng">
                <a:solidFill>
                  <a:srgbClr val="000000"/>
                </a:solidFill>
                <a:latin typeface="Arial"/>
              </a:rPr>
              <a:t>Positional authority</a:t>
            </a:r>
            <a:r>
              <a:rPr lang="en-IN" sz="3200">
                <a:solidFill>
                  <a:srgbClr val="000000"/>
                </a:solidFill>
                <a:latin typeface="Arial"/>
              </a:rPr>
              <a:t> – derived from the position or office.</a:t>
            </a:r>
            <a:endParaRPr/>
          </a:p>
          <a:p>
            <a:pPr>
              <a:lnSpc>
                <a:spcPct val="100000"/>
              </a:lnSpc>
              <a:buSzPct val="80000"/>
              <a:buFont typeface="Wingdings" charset="2"/>
              <a:buChar char=""/>
            </a:pPr>
            <a:r>
              <a:rPr lang="en-IN" sz="3200" b="1" u="sng">
                <a:solidFill>
                  <a:srgbClr val="000000"/>
                </a:solidFill>
                <a:latin typeface="Arial"/>
              </a:rPr>
              <a:t>Acceptance authority</a:t>
            </a:r>
            <a:r>
              <a:rPr lang="en-IN" sz="3200">
                <a:solidFill>
                  <a:srgbClr val="000000"/>
                </a:solidFill>
                <a:latin typeface="Arial"/>
              </a:rPr>
              <a:t> – based on employee’s acceptance of that authority.</a:t>
            </a:r>
            <a:endParaRPr/>
          </a:p>
          <a:p>
            <a:pPr>
              <a:lnSpc>
                <a:spcPct val="100000"/>
              </a:lnSpc>
              <a:buSzPct val="80000"/>
              <a:buFont typeface="Wingdings" charset="2"/>
              <a:buChar char=""/>
            </a:pPr>
            <a:r>
              <a:rPr lang="en-IN" sz="3200" b="1" u="sng">
                <a:solidFill>
                  <a:srgbClr val="000000"/>
                </a:solidFill>
                <a:latin typeface="Arial"/>
              </a:rPr>
              <a:t>Authority of competence</a:t>
            </a:r>
            <a:r>
              <a:rPr lang="en-IN" sz="3200">
                <a:solidFill>
                  <a:srgbClr val="000000"/>
                </a:solidFill>
                <a:latin typeface="Arial"/>
              </a:rPr>
              <a:t> – based on a manager’s competence or expertise.</a:t>
            </a:r>
            <a:endParaRPr/>
          </a:p>
        </p:txBody>
      </p:sp>
    </p:spTree>
  </p:cSld>
  <p:clrMapOvr>
    <a:masterClrMapping/>
  </p:clrMapOvr>
  <p:transition>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TextShape 1"/>
          <p:cNvSpPr txBox="1"/>
          <p:nvPr/>
        </p:nvSpPr>
        <p:spPr>
          <a:xfrm>
            <a:off x="214200" y="285840"/>
            <a:ext cx="8586000" cy="1142640"/>
          </a:xfrm>
          <a:prstGeom prst="rect">
            <a:avLst/>
          </a:prstGeom>
        </p:spPr>
        <p:txBody>
          <a:bodyPr lIns="0" tIns="0" rIns="0" bIns="0" anchor="ctr"/>
          <a:lstStyle/>
          <a:p>
            <a:pPr algn="ctr">
              <a:lnSpc>
                <a:spcPct val="100000"/>
              </a:lnSpc>
            </a:pPr>
            <a:r>
              <a:rPr lang="en-US" sz="2800" b="1">
                <a:solidFill>
                  <a:srgbClr val="FF0000"/>
                </a:solidFill>
              </a:rPr>
              <a:t>Management By Exception</a:t>
            </a:r>
            <a:endParaRPr/>
          </a:p>
        </p:txBody>
      </p:sp>
      <p:sp>
        <p:nvSpPr>
          <p:cNvPr id="658" name="TextShape 2"/>
          <p:cNvSpPr txBox="1"/>
          <p:nvPr/>
        </p:nvSpPr>
        <p:spPr>
          <a:xfrm>
            <a:off x="0" y="1357200"/>
            <a:ext cx="8714880" cy="5143320"/>
          </a:xfrm>
          <a:prstGeom prst="rect">
            <a:avLst/>
          </a:prstGeom>
        </p:spPr>
        <p:txBody>
          <a:bodyPr lIns="0" tIns="0" rIns="0" bIns="0" anchor="ctr"/>
          <a:lstStyle/>
          <a:p>
            <a:pPr algn="ctr">
              <a:lnSpc>
                <a:spcPct val="150000"/>
              </a:lnSpc>
              <a:buFont typeface="StarSymbol"/>
              <a:buChar char="-"/>
            </a:pPr>
            <a:r>
              <a:rPr lang="en-IN" sz="2800"/>
              <a:t>According to F. W. Taylor only unusual and exceptional</a:t>
            </a:r>
            <a:endParaRPr/>
          </a:p>
          <a:p>
            <a:pPr algn="ctr">
              <a:lnSpc>
                <a:spcPct val="150000"/>
              </a:lnSpc>
            </a:pPr>
            <a:r>
              <a:rPr lang="en-IN" sz="2800"/>
              <a:t>deviation in the daily routines of the factory should be </a:t>
            </a:r>
            <a:endParaRPr/>
          </a:p>
          <a:p>
            <a:pPr algn="ctr">
              <a:lnSpc>
                <a:spcPct val="150000"/>
              </a:lnSpc>
            </a:pPr>
            <a:r>
              <a:rPr lang="en-IN" sz="2800"/>
              <a:t>brought to the management .</a:t>
            </a:r>
            <a:endParaRPr/>
          </a:p>
          <a:p>
            <a:pPr algn="ctr">
              <a:lnSpc>
                <a:spcPct val="150000"/>
              </a:lnSpc>
            </a:pPr>
            <a:endParaRPr/>
          </a:p>
          <a:p>
            <a:pPr algn="ctr">
              <a:lnSpc>
                <a:spcPct val="150000"/>
              </a:lnSpc>
              <a:buFont typeface="StarSymbol"/>
              <a:buChar char="-"/>
            </a:pPr>
            <a:r>
              <a:rPr lang="en-IN" sz="2800"/>
              <a:t>All normal work going as per schedule and as per plans </a:t>
            </a:r>
            <a:endParaRPr/>
          </a:p>
          <a:p>
            <a:pPr algn="ctr">
              <a:lnSpc>
                <a:spcPct val="150000"/>
              </a:lnSpc>
            </a:pPr>
            <a:r>
              <a:rPr lang="en-IN" sz="2800" b="1"/>
              <a:t>should not be brought </a:t>
            </a:r>
            <a:r>
              <a:rPr lang="en-IN" sz="2800"/>
              <a:t>to the Managers attention since </a:t>
            </a:r>
            <a:endParaRPr/>
          </a:p>
          <a:p>
            <a:pPr algn="ctr">
              <a:lnSpc>
                <a:spcPct val="150000"/>
              </a:lnSpc>
            </a:pPr>
            <a:r>
              <a:rPr lang="en-IN" sz="2800"/>
              <a:t>no corrective action or follow up action is necessary</a:t>
            </a:r>
            <a:r>
              <a:rPr lang="en-IN" sz="2400"/>
              <a: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 name="Picture 2"/>
          <p:cNvPicPr/>
          <p:nvPr/>
        </p:nvPicPr>
        <p:blipFill>
          <a:blip r:embed="R4989757fa91247ed" cstate="print"/>
          <a:stretch>
            <a:fillRect/>
          </a:stretch>
        </p:blipFill>
        <p:spPr>
          <a:xfrm>
            <a:off x="141480" y="152280"/>
            <a:ext cx="8773200" cy="6487920"/>
          </a:xfrm>
          <a:prstGeom prst="rect">
            <a:avLst/>
          </a:prstGeom>
        </p:spPr>
      </p:pic>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214200" y="214200"/>
            <a:ext cx="8929440" cy="6357600"/>
          </a:xfrm>
          <a:prstGeom prst="rect">
            <a:avLst/>
          </a:prstGeom>
        </p:spPr>
        <p:txBody>
          <a:bodyPr lIns="0" tIns="0" rIns="0" bIns="0"/>
          <a:lstStyle/>
          <a:p>
            <a:pPr>
              <a:lnSpc>
                <a:spcPct val="100000"/>
              </a:lnSpc>
            </a:pPr>
            <a:r>
              <a:rPr lang="en-US" sz="2400" b="1">
                <a:solidFill>
                  <a:srgbClr val="CC0000"/>
                </a:solidFill>
                <a:latin typeface="Times New Roman"/>
              </a:rPr>
              <a:t>Staffing</a:t>
            </a:r>
            <a:endParaRPr/>
          </a:p>
          <a:p>
            <a:pPr lvl="1">
              <a:lnSpc>
                <a:spcPct val="100000"/>
              </a:lnSpc>
              <a:buFont typeface="StarSymbol"/>
              <a:buChar char=""/>
            </a:pPr>
            <a:r>
              <a:rPr lang="en-US" sz="2400">
                <a:solidFill>
                  <a:srgbClr val="006600"/>
                </a:solidFill>
                <a:latin typeface="Times New Roman"/>
              </a:rPr>
              <a:t>Filling up the position in the organization by appointing competent</a:t>
            </a:r>
            <a:endParaRPr/>
          </a:p>
          <a:p>
            <a:r>
              <a:rPr lang="en-US" sz="2400">
                <a:solidFill>
                  <a:srgbClr val="006600"/>
                </a:solidFill>
                <a:latin typeface="Times New Roman"/>
              </a:rPr>
              <a:t>  &amp; qualified persons for the jobs.</a:t>
            </a:r>
            <a:endParaRPr/>
          </a:p>
          <a:p>
            <a:pPr>
              <a:lnSpc>
                <a:spcPct val="100000"/>
              </a:lnSpc>
            </a:pPr>
            <a:r>
              <a:rPr lang="en-US" sz="2400" b="1">
                <a:solidFill>
                  <a:srgbClr val="CC0000"/>
                </a:solidFill>
                <a:latin typeface="Times New Roman"/>
              </a:rPr>
              <a:t>Directing</a:t>
            </a:r>
            <a:endParaRPr/>
          </a:p>
          <a:p>
            <a:pPr lvl="1">
              <a:lnSpc>
                <a:spcPct val="100000"/>
              </a:lnSpc>
              <a:buFont typeface="StarSymbol"/>
              <a:buChar char=""/>
            </a:pPr>
            <a:r>
              <a:rPr lang="en-US" sz="2400">
                <a:solidFill>
                  <a:srgbClr val="006600"/>
                </a:solidFill>
                <a:latin typeface="Times New Roman"/>
              </a:rPr>
              <a:t>Act of guiding, overseeing and leading people.</a:t>
            </a:r>
            <a:endParaRPr/>
          </a:p>
          <a:p>
            <a:pPr lvl="1">
              <a:lnSpc>
                <a:spcPct val="100000"/>
              </a:lnSpc>
              <a:buFont typeface="StarSymbol"/>
              <a:buChar char=""/>
            </a:pPr>
            <a:r>
              <a:rPr lang="en-US" sz="2400">
                <a:solidFill>
                  <a:srgbClr val="006600"/>
                </a:solidFill>
                <a:latin typeface="Times New Roman"/>
              </a:rPr>
              <a:t>Motivation, leadership, decision making.</a:t>
            </a:r>
            <a:endParaRPr/>
          </a:p>
          <a:p>
            <a:pPr>
              <a:lnSpc>
                <a:spcPct val="100000"/>
              </a:lnSpc>
            </a:pPr>
            <a:r>
              <a:rPr lang="en-US" sz="2400" b="1">
                <a:solidFill>
                  <a:srgbClr val="CC0000"/>
                </a:solidFill>
                <a:latin typeface="Times New Roman"/>
              </a:rPr>
              <a:t>Controlling</a:t>
            </a:r>
            <a:endParaRPr/>
          </a:p>
          <a:p>
            <a:pPr lvl="1" algn="just">
              <a:lnSpc>
                <a:spcPct val="100000"/>
              </a:lnSpc>
              <a:buFont typeface="StarSymbol"/>
              <a:buChar char=""/>
            </a:pPr>
            <a:r>
              <a:rPr lang="en-US" sz="2400">
                <a:solidFill>
                  <a:srgbClr val="006600"/>
                </a:solidFill>
                <a:latin typeface="Times New Roman"/>
              </a:rPr>
              <a:t>Laying standards, comparing actual and correcting deviation-</a:t>
            </a:r>
            <a:endParaRPr/>
          </a:p>
          <a:p>
            <a:r>
              <a:rPr lang="en-US" sz="2400">
                <a:solidFill>
                  <a:srgbClr val="006600"/>
                </a:solidFill>
                <a:latin typeface="Times New Roman"/>
              </a:rPr>
              <a:t>  achieve objectives according to plans.</a:t>
            </a:r>
            <a:endParaRPr/>
          </a:p>
          <a:p>
            <a:pPr>
              <a:lnSpc>
                <a:spcPct val="100000"/>
              </a:lnSpc>
            </a:pPr>
            <a:r>
              <a:rPr lang="en-US" sz="2400" b="1">
                <a:solidFill>
                  <a:srgbClr val="CC0000"/>
                </a:solidFill>
                <a:latin typeface="Times New Roman"/>
              </a:rPr>
              <a:t>Co-ordination</a:t>
            </a:r>
            <a:r>
              <a:rPr lang="en-US" sz="2400">
                <a:solidFill>
                  <a:srgbClr val="006600"/>
                </a:solidFill>
                <a:latin typeface="Times New Roman"/>
              </a:rPr>
              <a:t> </a:t>
            </a:r>
            <a:endParaRPr/>
          </a:p>
          <a:p>
            <a:pPr lvl="1" algn="just">
              <a:lnSpc>
                <a:spcPct val="100000"/>
              </a:lnSpc>
              <a:buFont typeface="StarSymbol"/>
              <a:buChar char=""/>
            </a:pPr>
            <a:r>
              <a:rPr lang="en-US" sz="2400">
                <a:solidFill>
                  <a:srgbClr val="006600"/>
                </a:solidFill>
                <a:latin typeface="Times New Roman"/>
              </a:rPr>
              <a:t>Synchronizing and unifying the actions of a group of people.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 name="Picture 2"/>
          <p:cNvPicPr/>
          <p:nvPr/>
        </p:nvPicPr>
        <p:blipFill>
          <a:blip r:embed="R4f1ad925766e4363" cstate="print"/>
          <a:stretch>
            <a:fillRect/>
          </a:stretch>
        </p:blipFill>
        <p:spPr>
          <a:xfrm>
            <a:off x="228600" y="87840"/>
            <a:ext cx="8533800" cy="6564240"/>
          </a:xfrm>
          <a:prstGeom prst="rect">
            <a:avLst/>
          </a:prstGeom>
        </p:spPr>
      </p:pic>
    </p:spTree>
  </p:cSld>
  <p:clrMapOvr>
    <a:masterClrMapping/>
  </p:clrMapOvr>
  <p:transition>
    <p:wedg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CustomShape 1"/>
          <p:cNvSpPr/>
          <p:nvPr/>
        </p:nvSpPr>
        <p:spPr>
          <a:xfrm>
            <a:off x="195120" y="228600"/>
            <a:ext cx="8014680" cy="913680"/>
          </a:xfrm>
          <a:prstGeom prst="rect">
            <a:avLst/>
          </a:prstGeom>
        </p:spPr>
        <p:txBody>
          <a:bodyPr lIns="90000" tIns="45000" rIns="90000" bIns="45000" anchor="ctr"/>
          <a:lstStyle/>
          <a:p>
            <a:pPr algn="ctr">
              <a:lnSpc>
                <a:spcPct val="100000"/>
              </a:lnSpc>
            </a:pPr>
            <a:r>
              <a:rPr lang="en-IN" sz="4200" b="1">
                <a:solidFill>
                  <a:srgbClr val="FF0000"/>
                </a:solidFill>
                <a:latin typeface="Arial"/>
              </a:rPr>
              <a:t>Staffing Steps</a:t>
            </a:r>
            <a:endParaRPr/>
          </a:p>
        </p:txBody>
      </p:sp>
      <p:sp>
        <p:nvSpPr>
          <p:cNvPr id="665" name="CustomShape 2"/>
          <p:cNvSpPr/>
          <p:nvPr/>
        </p:nvSpPr>
        <p:spPr>
          <a:xfrm>
            <a:off x="609480" y="1600200"/>
            <a:ext cx="7923960" cy="4419000"/>
          </a:xfrm>
          <a:prstGeom prst="rect">
            <a:avLst/>
          </a:prstGeom>
        </p:spPr>
        <p:txBody>
          <a:bodyPr lIns="90000" tIns="45000" rIns="90000" bIns="45000"/>
          <a:lstStyle/>
          <a:p>
            <a:pPr>
              <a:lnSpc>
                <a:spcPct val="100000"/>
              </a:lnSpc>
              <a:buSzPct val="80000"/>
              <a:buFont typeface="Wingdings" charset="2"/>
              <a:buChar char=""/>
            </a:pPr>
            <a:r>
              <a:rPr lang="en-IN" sz="2800" b="1" u="sng">
                <a:solidFill>
                  <a:srgbClr val="000000"/>
                </a:solidFill>
                <a:latin typeface="Arial"/>
              </a:rPr>
              <a:t>Human Resources Planning</a:t>
            </a:r>
            <a:r>
              <a:rPr lang="en-IN" sz="2800">
                <a:solidFill>
                  <a:srgbClr val="000000"/>
                </a:solidFill>
                <a:latin typeface="Arial"/>
              </a:rPr>
              <a:t> </a:t>
            </a:r>
            <a:endParaRPr/>
          </a:p>
          <a:p>
            <a:pPr lvl="1">
              <a:lnSpc>
                <a:spcPct val="100000"/>
              </a:lnSpc>
              <a:buSzPct val="70000"/>
              <a:buFont typeface="Wingdings" charset="2"/>
              <a:buChar char=""/>
            </a:pPr>
            <a:r>
              <a:rPr lang="en-IN" sz="2400">
                <a:solidFill>
                  <a:srgbClr val="000000"/>
                </a:solidFill>
                <a:latin typeface="Arial"/>
              </a:rPr>
              <a:t>designed to ensure an organization’s labor requirements are continuously met.</a:t>
            </a:r>
            <a:endParaRPr/>
          </a:p>
          <a:p>
            <a:pPr>
              <a:lnSpc>
                <a:spcPct val="100000"/>
              </a:lnSpc>
              <a:buSzPct val="80000"/>
              <a:buFont typeface="Wingdings" charset="2"/>
              <a:buChar char=""/>
            </a:pPr>
            <a:r>
              <a:rPr lang="en-IN" sz="2800" b="1" u="sng">
                <a:solidFill>
                  <a:srgbClr val="000000"/>
                </a:solidFill>
                <a:latin typeface="Arial"/>
              </a:rPr>
              <a:t>Recruitment &amp; Selection</a:t>
            </a:r>
            <a:r>
              <a:rPr lang="en-IN" sz="2800">
                <a:solidFill>
                  <a:srgbClr val="000000"/>
                </a:solidFill>
                <a:latin typeface="Arial"/>
              </a:rPr>
              <a:t> </a:t>
            </a:r>
            <a:endParaRPr/>
          </a:p>
          <a:p>
            <a:pPr lvl="1">
              <a:lnSpc>
                <a:spcPct val="100000"/>
              </a:lnSpc>
              <a:buSzPct val="70000"/>
              <a:buFont typeface="Wingdings" charset="2"/>
              <a:buChar char=""/>
            </a:pPr>
            <a:r>
              <a:rPr lang="en-IN" sz="2400">
                <a:solidFill>
                  <a:srgbClr val="000000"/>
                </a:solidFill>
                <a:latin typeface="Arial"/>
              </a:rPr>
              <a:t>concerned with developing, evaluating, &amp; choosing a pool of job applicants.</a:t>
            </a:r>
            <a:endParaRPr/>
          </a:p>
          <a:p>
            <a:pPr>
              <a:lnSpc>
                <a:spcPct val="100000"/>
              </a:lnSpc>
              <a:buSzPct val="80000"/>
              <a:buFont typeface="Wingdings" charset="2"/>
              <a:buChar char=""/>
            </a:pPr>
            <a:r>
              <a:rPr lang="en-IN" sz="2800" b="1" u="sng">
                <a:solidFill>
                  <a:srgbClr val="000000"/>
                </a:solidFill>
                <a:latin typeface="Arial"/>
              </a:rPr>
              <a:t>Orientation, Training, &amp; Development</a:t>
            </a:r>
            <a:endParaRPr/>
          </a:p>
          <a:p>
            <a:pPr lvl="1">
              <a:lnSpc>
                <a:spcPct val="100000"/>
              </a:lnSpc>
              <a:buSzPct val="70000"/>
              <a:buFont typeface="Wingdings" charset="2"/>
              <a:buChar char=""/>
            </a:pPr>
            <a:r>
              <a:rPr lang="en-IN" sz="2400">
                <a:solidFill>
                  <a:srgbClr val="000000"/>
                </a:solidFill>
                <a:latin typeface="Arial"/>
              </a:rPr>
              <a:t>acquaints newcomers with organization &amp; its goals &amp; policies &amp; informs them of their responsibilities.</a:t>
            </a:r>
            <a:endParaRPr/>
          </a:p>
          <a:p>
            <a:pPr>
              <a:lnSpc>
                <a:spcPct val="100000"/>
              </a:lnSpc>
            </a:pPr>
            <a:endParaRPr/>
          </a:p>
        </p:txBody>
      </p:sp>
    </p:spTree>
  </p:cSld>
  <p:clrMapOvr>
    <a:masterClrMapping/>
  </p:clrMapOvr>
  <p:transition>
    <p:checke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CustomShape 1"/>
          <p:cNvSpPr/>
          <p:nvPr/>
        </p:nvSpPr>
        <p:spPr>
          <a:xfrm>
            <a:off x="195120" y="228600"/>
            <a:ext cx="8014680" cy="913680"/>
          </a:xfrm>
          <a:prstGeom prst="rect">
            <a:avLst/>
          </a:prstGeom>
        </p:spPr>
        <p:txBody>
          <a:bodyPr lIns="90000" tIns="45000" rIns="90000" bIns="45000" anchor="ctr"/>
          <a:lstStyle/>
          <a:p>
            <a:pPr>
              <a:lnSpc>
                <a:spcPct val="100000"/>
              </a:lnSpc>
            </a:pPr>
            <a:r>
              <a:rPr lang="en-IN" sz="4200" b="1">
                <a:solidFill>
                  <a:srgbClr val="FF0000"/>
                </a:solidFill>
                <a:latin typeface="Arial"/>
              </a:rPr>
              <a:t>Staffing Cont’d</a:t>
            </a:r>
            <a:r>
              <a:rPr lang="en-IN" sz="4200">
                <a:solidFill>
                  <a:srgbClr val="FFFFFF"/>
                </a:solidFill>
                <a:latin typeface="Arial"/>
              </a:rPr>
              <a:t> Steps</a:t>
            </a:r>
            <a:endParaRPr/>
          </a:p>
        </p:txBody>
      </p:sp>
      <p:sp>
        <p:nvSpPr>
          <p:cNvPr id="667" name="CustomShape 2"/>
          <p:cNvSpPr/>
          <p:nvPr/>
        </p:nvSpPr>
        <p:spPr>
          <a:xfrm>
            <a:off x="609480" y="1600200"/>
            <a:ext cx="7923960" cy="4419000"/>
          </a:xfrm>
          <a:prstGeom prst="rect">
            <a:avLst/>
          </a:prstGeom>
        </p:spPr>
        <p:txBody>
          <a:bodyPr lIns="90000" tIns="45000" rIns="90000" bIns="45000"/>
          <a:lstStyle/>
          <a:p>
            <a:pPr>
              <a:lnSpc>
                <a:spcPct val="100000"/>
              </a:lnSpc>
              <a:buSzPct val="80000"/>
              <a:buFont typeface="Wingdings" charset="2"/>
              <a:buChar char=""/>
            </a:pPr>
            <a:r>
              <a:rPr lang="en-IN" sz="2800" b="1" u="sng">
                <a:solidFill>
                  <a:srgbClr val="000000"/>
                </a:solidFill>
                <a:latin typeface="Arial"/>
              </a:rPr>
              <a:t>Performance Appraisal</a:t>
            </a:r>
            <a:endParaRPr/>
          </a:p>
          <a:p>
            <a:pPr lvl="1">
              <a:lnSpc>
                <a:spcPct val="100000"/>
              </a:lnSpc>
              <a:buSzPct val="70000"/>
              <a:buFont typeface="Wingdings" charset="2"/>
              <a:buChar char=""/>
            </a:pPr>
            <a:r>
              <a:rPr lang="en-IN" sz="2800">
                <a:solidFill>
                  <a:srgbClr val="000000"/>
                </a:solidFill>
                <a:latin typeface="Arial"/>
              </a:rPr>
              <a:t>compares an individual’s performance with established standards for the job.</a:t>
            </a:r>
            <a:endParaRPr/>
          </a:p>
          <a:p>
            <a:pPr>
              <a:lnSpc>
                <a:spcPct val="100000"/>
              </a:lnSpc>
            </a:pPr>
            <a:endParaRPr/>
          </a:p>
          <a:p>
            <a:pPr>
              <a:lnSpc>
                <a:spcPct val="100000"/>
              </a:lnSpc>
              <a:buSzPct val="80000"/>
              <a:buFont typeface="Wingdings" charset="2"/>
              <a:buChar char=""/>
            </a:pPr>
            <a:r>
              <a:rPr lang="en-IN" sz="2800" b="1" u="sng">
                <a:solidFill>
                  <a:srgbClr val="000000"/>
                </a:solidFill>
                <a:latin typeface="Arial"/>
              </a:rPr>
              <a:t>Compensation </a:t>
            </a:r>
            <a:endParaRPr/>
          </a:p>
          <a:p>
            <a:pPr lvl="1">
              <a:lnSpc>
                <a:spcPct val="100000"/>
              </a:lnSpc>
              <a:buSzPct val="70000"/>
              <a:buFont typeface="Wingdings" charset="2"/>
              <a:buChar char=""/>
            </a:pPr>
            <a:r>
              <a:rPr lang="en-IN" sz="2800">
                <a:solidFill>
                  <a:srgbClr val="000000"/>
                </a:solidFill>
                <a:latin typeface="Arial"/>
              </a:rPr>
              <a:t>encompasses all activities concerned with administration of the wage, salary, and benefits program.</a:t>
            </a:r>
            <a:endParaRPr/>
          </a:p>
          <a:p>
            <a:pPr>
              <a:lnSpc>
                <a:spcPct val="100000"/>
              </a:lnSpc>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CustomShape 1"/>
          <p:cNvSpPr/>
          <p:nvPr/>
        </p:nvSpPr>
        <p:spPr>
          <a:xfrm>
            <a:off x="228600" y="228600"/>
            <a:ext cx="8686080" cy="990000"/>
          </a:xfrm>
          <a:prstGeom prst="rect">
            <a:avLst/>
          </a:prstGeom>
        </p:spPr>
        <p:txBody>
          <a:bodyPr lIns="90000" tIns="45000" rIns="90000" bIns="45000" anchor="ctr"/>
          <a:lstStyle/>
          <a:p>
            <a:pPr algn="ctr">
              <a:lnSpc>
                <a:spcPct val="100000"/>
              </a:lnSpc>
            </a:pPr>
            <a:r>
              <a:rPr lang="en-IN" sz="3800" b="1">
                <a:solidFill>
                  <a:srgbClr val="CC9900"/>
                </a:solidFill>
                <a:latin typeface="Times New Roman"/>
                <a:ea typeface="DejaVu Sans"/>
              </a:rPr>
              <a:t>Exh. 1.2:  Staffing Quantity</a:t>
            </a:r>
            <a:endParaRPr/>
          </a:p>
        </p:txBody>
      </p:sp>
      <p:sp>
        <p:nvSpPr>
          <p:cNvPr id="669" name="CustomShape 2"/>
          <p:cNvSpPr/>
          <p:nvPr/>
        </p:nvSpPr>
        <p:spPr>
          <a:xfrm>
            <a:off x="247680" y="1486080"/>
            <a:ext cx="5257080" cy="1142280"/>
          </a:xfrm>
          <a:prstGeom prst="rect">
            <a:avLst/>
          </a:prstGeom>
          <a:solidFill>
            <a:srgbClr val="009900"/>
          </a:solidFill>
          <a:ln w="9360">
            <a:solidFill>
              <a:srgbClr val="000000"/>
            </a:solidFill>
            <a:miter/>
          </a:ln>
        </p:spPr>
        <p:txBody>
          <a:bodyPr wrap="none" lIns="90000" tIns="45000" rIns="90000" bIns="45000" anchor="ctr"/>
          <a:lstStyle/>
          <a:p>
            <a:pPr algn="ctr">
              <a:lnSpc>
                <a:spcPct val="100000"/>
              </a:lnSpc>
            </a:pPr>
            <a:r>
              <a:rPr lang="en-IN" sz="2600" b="1">
                <a:solidFill>
                  <a:srgbClr val="FFFFFF"/>
                </a:solidFill>
                <a:latin typeface="Arial"/>
                <a:ea typeface="DejaVu Sans"/>
              </a:rPr>
              <a:t>Projected Staffing Requirements</a:t>
            </a:r>
            <a:endParaRPr/>
          </a:p>
        </p:txBody>
      </p:sp>
      <p:sp>
        <p:nvSpPr>
          <p:cNvPr id="670" name="CustomShape 3"/>
          <p:cNvSpPr/>
          <p:nvPr/>
        </p:nvSpPr>
        <p:spPr>
          <a:xfrm>
            <a:off x="247680" y="4952880"/>
            <a:ext cx="5257080" cy="1142280"/>
          </a:xfrm>
          <a:prstGeom prst="rect">
            <a:avLst/>
          </a:prstGeom>
          <a:solidFill>
            <a:srgbClr val="009900"/>
          </a:solidFill>
          <a:ln w="9360">
            <a:solidFill>
              <a:srgbClr val="000000"/>
            </a:solidFill>
            <a:miter/>
          </a:ln>
        </p:spPr>
        <p:txBody>
          <a:bodyPr wrap="none" lIns="90000" tIns="45000" rIns="90000" bIns="45000" anchor="ctr"/>
          <a:lstStyle/>
          <a:p>
            <a:pPr algn="ctr">
              <a:lnSpc>
                <a:spcPct val="100000"/>
              </a:lnSpc>
            </a:pPr>
            <a:r>
              <a:rPr lang="en-IN" sz="2600" b="1">
                <a:solidFill>
                  <a:srgbClr val="FFFFFF"/>
                </a:solidFill>
                <a:latin typeface="Arial"/>
                <a:ea typeface="DejaVu Sans"/>
              </a:rPr>
              <a:t>Projected Staffing Availabilities</a:t>
            </a:r>
            <a:endParaRPr/>
          </a:p>
        </p:txBody>
      </p:sp>
      <p:sp>
        <p:nvSpPr>
          <p:cNvPr id="671" name="CustomShape 4"/>
          <p:cNvSpPr/>
          <p:nvPr/>
        </p:nvSpPr>
        <p:spPr>
          <a:xfrm>
            <a:off x="6305400" y="2774880"/>
            <a:ext cx="2590200" cy="1924920"/>
          </a:xfrm>
          <a:prstGeom prst="rect">
            <a:avLst/>
          </a:prstGeom>
          <a:solidFill>
            <a:srgbClr val="FF3300"/>
          </a:solidFill>
          <a:ln w="9360">
            <a:solidFill>
              <a:srgbClr val="000000"/>
            </a:solidFill>
            <a:miter/>
          </a:ln>
        </p:spPr>
        <p:txBody>
          <a:bodyPr wrap="none" lIns="90000" tIns="45000" rIns="90000" bIns="45000" anchor="ctr"/>
          <a:lstStyle/>
          <a:p>
            <a:pPr>
              <a:lnSpc>
                <a:spcPct val="150000"/>
              </a:lnSpc>
            </a:pPr>
            <a:r>
              <a:rPr lang="en-IN" sz="2600" b="1">
                <a:solidFill>
                  <a:srgbClr val="FFFFFF"/>
                </a:solidFill>
                <a:latin typeface="Arial"/>
                <a:ea typeface="DejaVu Sans"/>
              </a:rPr>
              <a:t>Overstaffed</a:t>
            </a:r>
            <a:endParaRPr/>
          </a:p>
          <a:p>
            <a:pPr>
              <a:lnSpc>
                <a:spcPct val="150000"/>
              </a:lnSpc>
            </a:pPr>
            <a:r>
              <a:rPr lang="en-IN" sz="2600" b="1">
                <a:solidFill>
                  <a:srgbClr val="FFFFFF"/>
                </a:solidFill>
                <a:latin typeface="Arial"/>
                <a:ea typeface="DejaVu Sans"/>
              </a:rPr>
              <a:t>Fully Staffed</a:t>
            </a:r>
            <a:endParaRPr/>
          </a:p>
          <a:p>
            <a:pPr>
              <a:lnSpc>
                <a:spcPct val="150000"/>
              </a:lnSpc>
            </a:pPr>
            <a:r>
              <a:rPr lang="en-IN" sz="2600" b="1">
                <a:solidFill>
                  <a:srgbClr val="FFFFFF"/>
                </a:solidFill>
                <a:latin typeface="Arial"/>
                <a:ea typeface="DejaVu Sans"/>
              </a:rPr>
              <a:t>Understaffed</a:t>
            </a:r>
            <a:endParaRPr/>
          </a:p>
        </p:txBody>
      </p:sp>
      <p:sp>
        <p:nvSpPr>
          <p:cNvPr id="672" name="Line 5"/>
          <p:cNvSpPr/>
          <p:nvPr/>
        </p:nvSpPr>
        <p:spPr>
          <a:xfrm>
            <a:off x="2876400" y="2733480"/>
            <a:ext cx="0" cy="2124000"/>
          </a:xfrm>
          <a:prstGeom prst="line">
            <a:avLst/>
          </a:prstGeom>
          <a:ln w="38160">
            <a:solidFill>
              <a:srgbClr val="003300"/>
            </a:solidFill>
            <a:miter/>
            <a:headEnd type="triangle" w="med" len="med"/>
            <a:tailEnd type="triangle" w="med" len="med"/>
          </a:ln>
        </p:spPr>
      </p:sp>
      <p:sp>
        <p:nvSpPr>
          <p:cNvPr id="673" name="CustomShape 6"/>
          <p:cNvSpPr/>
          <p:nvPr/>
        </p:nvSpPr>
        <p:spPr>
          <a:xfrm>
            <a:off x="3048120" y="3529080"/>
            <a:ext cx="1409040" cy="418320"/>
          </a:xfrm>
          <a:prstGeom prst="rect">
            <a:avLst/>
          </a:prstGeom>
        </p:spPr>
        <p:txBody>
          <a:bodyPr wrap="none" lIns="90000" tIns="45000" rIns="90000" bIns="45000" anchor="ctr"/>
          <a:lstStyle/>
          <a:p>
            <a:pPr algn="ctr">
              <a:lnSpc>
                <a:spcPct val="100000"/>
              </a:lnSpc>
            </a:pPr>
            <a:r>
              <a:rPr lang="en-IN" sz="2400" b="1">
                <a:solidFill>
                  <a:srgbClr val="000000"/>
                </a:solidFill>
                <a:latin typeface="Arial"/>
                <a:ea typeface="DejaVu Sans"/>
              </a:rPr>
              <a:t>Compare</a:t>
            </a:r>
            <a:endParaRPr/>
          </a:p>
        </p:txBody>
      </p:sp>
      <p:sp>
        <p:nvSpPr>
          <p:cNvPr id="674" name="Line 7"/>
          <p:cNvSpPr/>
          <p:nvPr/>
        </p:nvSpPr>
        <p:spPr>
          <a:xfrm>
            <a:off x="4472640" y="3739320"/>
            <a:ext cx="1781280" cy="0"/>
          </a:xfrm>
          <a:prstGeom prst="line">
            <a:avLst/>
          </a:prstGeom>
          <a:ln w="38160">
            <a:solidFill>
              <a:srgbClr val="003300"/>
            </a:solidFill>
            <a:miter/>
            <a:headEnd type="triangle" w="med" len="med"/>
            <a:tailEnd type="triangle" w="med" len="med"/>
          </a:ln>
        </p:spPr>
      </p:sp>
    </p:spTree>
  </p:cSld>
  <p:clrMapOvr>
    <a:masterClrMapping/>
  </p:clrMapOvr>
  <p:transition>
    <p:blinds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228600" y="228600"/>
            <a:ext cx="8686080" cy="990000"/>
          </a:xfrm>
          <a:prstGeom prst="rect">
            <a:avLst/>
          </a:prstGeom>
        </p:spPr>
        <p:txBody>
          <a:bodyPr lIns="90000" tIns="45000" rIns="90000" bIns="45000" anchor="ctr"/>
          <a:lstStyle/>
          <a:p>
            <a:pPr algn="ctr">
              <a:lnSpc>
                <a:spcPct val="100000"/>
              </a:lnSpc>
            </a:pPr>
            <a:r>
              <a:rPr lang="en-IN" sz="3800" b="1">
                <a:solidFill>
                  <a:srgbClr val="CC9900"/>
                </a:solidFill>
                <a:latin typeface="Times New Roman"/>
                <a:ea typeface="DejaVu Sans"/>
              </a:rPr>
              <a:t>Exh. 1.3:  Person/Job Match</a:t>
            </a:r>
            <a:endParaRPr/>
          </a:p>
        </p:txBody>
      </p:sp>
      <p:sp>
        <p:nvSpPr>
          <p:cNvPr id="676" name="CustomShape 2"/>
          <p:cNvSpPr/>
          <p:nvPr/>
        </p:nvSpPr>
        <p:spPr>
          <a:xfrm>
            <a:off x="790560" y="1333440"/>
            <a:ext cx="2056680" cy="1999440"/>
          </a:xfrm>
          <a:prstGeom prst="rect">
            <a:avLst/>
          </a:prstGeom>
          <a:solidFill>
            <a:srgbClr val="009900"/>
          </a:solidFill>
          <a:ln w="9360">
            <a:solidFill>
              <a:srgbClr val="000000"/>
            </a:solidFill>
            <a:miter/>
          </a:ln>
        </p:spPr>
      </p:sp>
      <p:sp>
        <p:nvSpPr>
          <p:cNvPr id="677" name="CustomShape 3"/>
          <p:cNvSpPr/>
          <p:nvPr/>
        </p:nvSpPr>
        <p:spPr>
          <a:xfrm>
            <a:off x="1004760" y="1511280"/>
            <a:ext cx="1629720" cy="418320"/>
          </a:xfrm>
          <a:prstGeom prst="rect">
            <a:avLst/>
          </a:prstGeom>
        </p:spPr>
        <p:txBody>
          <a:bodyPr wrap="none" lIns="90000" tIns="45000" rIns="90000" bIns="45000" anchor="ctr"/>
          <a:lstStyle/>
          <a:p>
            <a:pPr algn="ctr">
              <a:lnSpc>
                <a:spcPct val="100000"/>
              </a:lnSpc>
            </a:pPr>
            <a:r>
              <a:rPr lang="en-IN" sz="2800" b="1">
                <a:solidFill>
                  <a:srgbClr val="FFFFFF"/>
                </a:solidFill>
                <a:latin typeface="Arial"/>
                <a:ea typeface="DejaVu Sans"/>
              </a:rPr>
              <a:t>Job</a:t>
            </a:r>
            <a:endParaRPr/>
          </a:p>
        </p:txBody>
      </p:sp>
      <p:sp>
        <p:nvSpPr>
          <p:cNvPr id="678" name="CustomShape 4"/>
          <p:cNvSpPr/>
          <p:nvPr/>
        </p:nvSpPr>
        <p:spPr>
          <a:xfrm>
            <a:off x="831960" y="2203560"/>
            <a:ext cx="1975680" cy="721440"/>
          </a:xfrm>
          <a:prstGeom prst="rect">
            <a:avLst/>
          </a:prstGeom>
        </p:spPr>
        <p:txBody>
          <a:bodyPr wrap="none" lIns="90000" tIns="45000" rIns="90000" bIns="45000" anchor="ctr"/>
          <a:lstStyle/>
          <a:p>
            <a:pPr algn="ctr">
              <a:lnSpc>
                <a:spcPct val="100000"/>
              </a:lnSpc>
            </a:pPr>
            <a:r>
              <a:rPr lang="en-IN" sz="2000" b="1">
                <a:solidFill>
                  <a:srgbClr val="FFFFFF"/>
                </a:solidFill>
                <a:latin typeface="Arial"/>
                <a:ea typeface="DejaVu Sans"/>
              </a:rPr>
              <a:t>Requirements</a:t>
            </a:r>
            <a:endParaRPr/>
          </a:p>
          <a:p>
            <a:pPr algn="ctr">
              <a:lnSpc>
                <a:spcPct val="100000"/>
              </a:lnSpc>
            </a:pPr>
            <a:r>
              <a:rPr lang="en-IN" sz="2000" b="1">
                <a:solidFill>
                  <a:srgbClr val="FFFFFF"/>
                </a:solidFill>
                <a:latin typeface="Arial"/>
                <a:ea typeface="DejaVu Sans"/>
              </a:rPr>
              <a:t>Rewards</a:t>
            </a:r>
            <a:endParaRPr/>
          </a:p>
        </p:txBody>
      </p:sp>
      <p:sp>
        <p:nvSpPr>
          <p:cNvPr id="679" name="Line 5"/>
          <p:cNvSpPr/>
          <p:nvPr/>
        </p:nvSpPr>
        <p:spPr>
          <a:xfrm>
            <a:off x="866520" y="2000160"/>
            <a:ext cx="1924200" cy="0"/>
          </a:xfrm>
          <a:prstGeom prst="line">
            <a:avLst/>
          </a:prstGeom>
          <a:ln w="38160">
            <a:solidFill>
              <a:srgbClr val="000000"/>
            </a:solidFill>
            <a:miter/>
          </a:ln>
        </p:spPr>
      </p:sp>
      <p:sp>
        <p:nvSpPr>
          <p:cNvPr id="680" name="CustomShape 6"/>
          <p:cNvSpPr/>
          <p:nvPr/>
        </p:nvSpPr>
        <p:spPr>
          <a:xfrm>
            <a:off x="790560" y="4495680"/>
            <a:ext cx="2056680" cy="1999440"/>
          </a:xfrm>
          <a:prstGeom prst="rect">
            <a:avLst/>
          </a:prstGeom>
          <a:solidFill>
            <a:srgbClr val="009900"/>
          </a:solidFill>
          <a:ln w="9360">
            <a:solidFill>
              <a:srgbClr val="000000"/>
            </a:solidFill>
            <a:miter/>
          </a:ln>
        </p:spPr>
      </p:sp>
      <p:sp>
        <p:nvSpPr>
          <p:cNvPr id="681" name="CustomShape 7"/>
          <p:cNvSpPr/>
          <p:nvPr/>
        </p:nvSpPr>
        <p:spPr>
          <a:xfrm>
            <a:off x="1023840" y="4673520"/>
            <a:ext cx="1629720" cy="399240"/>
          </a:xfrm>
          <a:prstGeom prst="rect">
            <a:avLst/>
          </a:prstGeom>
        </p:spPr>
        <p:txBody>
          <a:bodyPr wrap="none" lIns="90000" tIns="45000" rIns="90000" bIns="45000" anchor="ctr"/>
          <a:lstStyle/>
          <a:p>
            <a:pPr algn="ctr">
              <a:lnSpc>
                <a:spcPct val="100000"/>
              </a:lnSpc>
            </a:pPr>
            <a:r>
              <a:rPr lang="en-IN" sz="2800" b="1">
                <a:solidFill>
                  <a:srgbClr val="FFFFFF"/>
                </a:solidFill>
                <a:latin typeface="Arial"/>
                <a:ea typeface="DejaVu Sans"/>
              </a:rPr>
              <a:t>Person</a:t>
            </a:r>
            <a:endParaRPr/>
          </a:p>
        </p:txBody>
      </p:sp>
      <p:sp>
        <p:nvSpPr>
          <p:cNvPr id="682" name="CustomShape 8"/>
          <p:cNvSpPr/>
          <p:nvPr/>
        </p:nvSpPr>
        <p:spPr>
          <a:xfrm>
            <a:off x="831960" y="5365800"/>
            <a:ext cx="1975680" cy="721440"/>
          </a:xfrm>
          <a:prstGeom prst="rect">
            <a:avLst/>
          </a:prstGeom>
        </p:spPr>
        <p:txBody>
          <a:bodyPr wrap="none" lIns="90000" tIns="45000" rIns="90000" bIns="45000" anchor="ctr"/>
          <a:lstStyle/>
          <a:p>
            <a:pPr algn="ctr">
              <a:lnSpc>
                <a:spcPct val="100000"/>
              </a:lnSpc>
            </a:pPr>
            <a:r>
              <a:rPr lang="en-IN" sz="2000" b="1">
                <a:solidFill>
                  <a:srgbClr val="FFFFFF"/>
                </a:solidFill>
                <a:latin typeface="Arial"/>
                <a:ea typeface="DejaVu Sans"/>
              </a:rPr>
              <a:t>KSAOs</a:t>
            </a:r>
            <a:endParaRPr/>
          </a:p>
          <a:p>
            <a:pPr algn="ctr">
              <a:lnSpc>
                <a:spcPct val="100000"/>
              </a:lnSpc>
            </a:pPr>
            <a:r>
              <a:rPr lang="en-IN" sz="2000" b="1">
                <a:solidFill>
                  <a:srgbClr val="FFFFFF"/>
                </a:solidFill>
                <a:latin typeface="Arial"/>
                <a:ea typeface="DejaVu Sans"/>
              </a:rPr>
              <a:t>Motivation</a:t>
            </a:r>
            <a:endParaRPr/>
          </a:p>
        </p:txBody>
      </p:sp>
      <p:sp>
        <p:nvSpPr>
          <p:cNvPr id="683" name="Line 9"/>
          <p:cNvSpPr/>
          <p:nvPr/>
        </p:nvSpPr>
        <p:spPr>
          <a:xfrm>
            <a:off x="866520" y="5162400"/>
            <a:ext cx="1924200" cy="0"/>
          </a:xfrm>
          <a:prstGeom prst="line">
            <a:avLst/>
          </a:prstGeom>
          <a:ln w="38160">
            <a:solidFill>
              <a:srgbClr val="000000"/>
            </a:solidFill>
            <a:miter/>
          </a:ln>
        </p:spPr>
      </p:sp>
      <p:sp>
        <p:nvSpPr>
          <p:cNvPr id="684" name="Line 10"/>
          <p:cNvSpPr/>
          <p:nvPr/>
        </p:nvSpPr>
        <p:spPr>
          <a:xfrm>
            <a:off x="1819080" y="3429000"/>
            <a:ext cx="0" cy="1037880"/>
          </a:xfrm>
          <a:prstGeom prst="line">
            <a:avLst/>
          </a:prstGeom>
          <a:ln w="38160">
            <a:solidFill>
              <a:srgbClr val="000000"/>
            </a:solidFill>
            <a:miter/>
            <a:headEnd type="triangle" w="med" len="med"/>
            <a:tailEnd type="triangle" w="med" len="med"/>
          </a:ln>
        </p:spPr>
      </p:sp>
      <p:sp>
        <p:nvSpPr>
          <p:cNvPr id="685" name="CustomShape 11"/>
          <p:cNvSpPr/>
          <p:nvPr/>
        </p:nvSpPr>
        <p:spPr>
          <a:xfrm>
            <a:off x="361800" y="3676680"/>
            <a:ext cx="1218600" cy="418320"/>
          </a:xfrm>
          <a:prstGeom prst="rect">
            <a:avLst/>
          </a:prstGeom>
        </p:spPr>
        <p:txBody>
          <a:bodyPr wrap="none" lIns="90000" tIns="45000" rIns="90000" bIns="45000" anchor="ctr"/>
          <a:lstStyle/>
          <a:p>
            <a:pPr algn="ctr">
              <a:lnSpc>
                <a:spcPct val="100000"/>
              </a:lnSpc>
            </a:pPr>
            <a:r>
              <a:rPr lang="en-IN" sz="2400" b="1">
                <a:solidFill>
                  <a:srgbClr val="000000"/>
                </a:solidFill>
                <a:latin typeface="Arial"/>
                <a:ea typeface="DejaVu Sans"/>
              </a:rPr>
              <a:t>Match</a:t>
            </a:r>
            <a:endParaRPr/>
          </a:p>
        </p:txBody>
      </p:sp>
      <p:sp>
        <p:nvSpPr>
          <p:cNvPr id="686" name="CustomShape 12"/>
          <p:cNvSpPr/>
          <p:nvPr/>
        </p:nvSpPr>
        <p:spPr>
          <a:xfrm>
            <a:off x="6229440" y="2093760"/>
            <a:ext cx="2590200" cy="3582360"/>
          </a:xfrm>
          <a:prstGeom prst="rect">
            <a:avLst/>
          </a:prstGeom>
          <a:solidFill>
            <a:srgbClr val="FF3300"/>
          </a:solidFill>
          <a:ln w="9360">
            <a:solidFill>
              <a:srgbClr val="000000"/>
            </a:solidFill>
            <a:miter/>
          </a:ln>
        </p:spPr>
        <p:txBody>
          <a:bodyPr wrap="none" lIns="90000" tIns="45000" rIns="90000" bIns="45000" anchor="ctr"/>
          <a:lstStyle/>
          <a:p>
            <a:pPr>
              <a:lnSpc>
                <a:spcPct val="100000"/>
              </a:lnSpc>
            </a:pPr>
            <a:endParaRPr/>
          </a:p>
          <a:p>
            <a:pPr>
              <a:lnSpc>
                <a:spcPct val="100000"/>
              </a:lnSpc>
            </a:pPr>
            <a:endParaRPr/>
          </a:p>
          <a:p>
            <a:pPr>
              <a:lnSpc>
                <a:spcPct val="100000"/>
              </a:lnSpc>
            </a:pPr>
            <a:r>
              <a:rPr lang="en-IN" sz="2400" b="1">
                <a:solidFill>
                  <a:srgbClr val="FFFFFF"/>
                </a:solidFill>
                <a:latin typeface="Arial"/>
                <a:ea typeface="DejaVu Sans"/>
              </a:rPr>
              <a:t>Attraction</a:t>
            </a:r>
            <a:endParaRPr/>
          </a:p>
          <a:p>
            <a:pPr>
              <a:lnSpc>
                <a:spcPct val="100000"/>
              </a:lnSpc>
            </a:pPr>
            <a:r>
              <a:rPr lang="en-IN" sz="2400" b="1">
                <a:solidFill>
                  <a:srgbClr val="FFFFFF"/>
                </a:solidFill>
                <a:latin typeface="Arial"/>
                <a:ea typeface="DejaVu Sans"/>
              </a:rPr>
              <a:t>Performance</a:t>
            </a:r>
            <a:endParaRPr/>
          </a:p>
          <a:p>
            <a:pPr>
              <a:lnSpc>
                <a:spcPct val="100000"/>
              </a:lnSpc>
            </a:pPr>
            <a:r>
              <a:rPr lang="en-IN" sz="2400" b="1">
                <a:solidFill>
                  <a:srgbClr val="FFFFFF"/>
                </a:solidFill>
                <a:latin typeface="Arial"/>
                <a:ea typeface="DejaVu Sans"/>
              </a:rPr>
              <a:t>Retention</a:t>
            </a:r>
            <a:endParaRPr/>
          </a:p>
          <a:p>
            <a:pPr>
              <a:lnSpc>
                <a:spcPct val="100000"/>
              </a:lnSpc>
            </a:pPr>
            <a:r>
              <a:rPr lang="en-IN" sz="2400" b="1">
                <a:solidFill>
                  <a:srgbClr val="FFFFFF"/>
                </a:solidFill>
                <a:latin typeface="Arial"/>
                <a:ea typeface="DejaVu Sans"/>
              </a:rPr>
              <a:t>Attendance</a:t>
            </a:r>
            <a:endParaRPr/>
          </a:p>
          <a:p>
            <a:pPr>
              <a:lnSpc>
                <a:spcPct val="100000"/>
              </a:lnSpc>
            </a:pPr>
            <a:r>
              <a:rPr lang="en-IN" sz="2400" b="1">
                <a:solidFill>
                  <a:srgbClr val="FFFFFF"/>
                </a:solidFill>
                <a:latin typeface="Arial"/>
                <a:ea typeface="DejaVu Sans"/>
              </a:rPr>
              <a:t>Satisfaction</a:t>
            </a:r>
            <a:endParaRPr/>
          </a:p>
          <a:p>
            <a:pPr>
              <a:lnSpc>
                <a:spcPct val="100000"/>
              </a:lnSpc>
            </a:pPr>
            <a:r>
              <a:rPr lang="en-IN" sz="2400" b="1">
                <a:solidFill>
                  <a:srgbClr val="FFFFFF"/>
                </a:solidFill>
                <a:latin typeface="Arial"/>
                <a:ea typeface="DejaVu Sans"/>
              </a:rPr>
              <a:t>Other</a:t>
            </a:r>
            <a:endParaRPr/>
          </a:p>
        </p:txBody>
      </p:sp>
      <p:sp>
        <p:nvSpPr>
          <p:cNvPr id="687" name="CustomShape 13"/>
          <p:cNvSpPr/>
          <p:nvPr/>
        </p:nvSpPr>
        <p:spPr>
          <a:xfrm>
            <a:off x="6337440" y="2305080"/>
            <a:ext cx="2386800" cy="532800"/>
          </a:xfrm>
          <a:prstGeom prst="rect">
            <a:avLst/>
          </a:prstGeom>
        </p:spPr>
        <p:txBody>
          <a:bodyPr wrap="none" lIns="90000" tIns="45000" rIns="90000" bIns="45000" anchor="ctr"/>
          <a:lstStyle/>
          <a:p>
            <a:pPr algn="ctr">
              <a:lnSpc>
                <a:spcPct val="100000"/>
              </a:lnSpc>
            </a:pPr>
            <a:r>
              <a:rPr lang="en-IN" sz="2800" b="1">
                <a:solidFill>
                  <a:srgbClr val="FFFFFF"/>
                </a:solidFill>
                <a:latin typeface="Arial"/>
                <a:ea typeface="DejaVu Sans"/>
              </a:rPr>
              <a:t>HR Outcomes</a:t>
            </a:r>
            <a:endParaRPr/>
          </a:p>
        </p:txBody>
      </p:sp>
      <p:sp>
        <p:nvSpPr>
          <p:cNvPr id="688" name="Line 14"/>
          <p:cNvSpPr/>
          <p:nvPr/>
        </p:nvSpPr>
        <p:spPr>
          <a:xfrm>
            <a:off x="6248160" y="2895480"/>
            <a:ext cx="2590920" cy="1440"/>
          </a:xfrm>
          <a:prstGeom prst="line">
            <a:avLst/>
          </a:prstGeom>
          <a:ln w="38160">
            <a:solidFill>
              <a:srgbClr val="000000"/>
            </a:solidFill>
            <a:miter/>
          </a:ln>
        </p:spPr>
      </p:sp>
      <p:sp>
        <p:nvSpPr>
          <p:cNvPr id="689" name="Line 15"/>
          <p:cNvSpPr/>
          <p:nvPr/>
        </p:nvSpPr>
        <p:spPr>
          <a:xfrm>
            <a:off x="1923840" y="3886200"/>
            <a:ext cx="4248360" cy="0"/>
          </a:xfrm>
          <a:prstGeom prst="line">
            <a:avLst/>
          </a:prstGeom>
          <a:ln w="38160">
            <a:solidFill>
              <a:srgbClr val="000000"/>
            </a:solidFill>
            <a:miter/>
            <a:tailEnd type="triangle" w="med" len="med"/>
          </a:ln>
        </p:spPr>
      </p:sp>
      <p:sp>
        <p:nvSpPr>
          <p:cNvPr id="690" name="CustomShape 16"/>
          <p:cNvSpPr/>
          <p:nvPr/>
        </p:nvSpPr>
        <p:spPr>
          <a:xfrm>
            <a:off x="3486240" y="3981600"/>
            <a:ext cx="1218600" cy="342360"/>
          </a:xfrm>
          <a:prstGeom prst="rect">
            <a:avLst/>
          </a:prstGeom>
        </p:spPr>
        <p:txBody>
          <a:bodyPr wrap="none" lIns="90000" tIns="45000" rIns="90000" bIns="45000" anchor="ctr"/>
          <a:lstStyle/>
          <a:p>
            <a:pPr algn="ctr">
              <a:lnSpc>
                <a:spcPct val="100000"/>
              </a:lnSpc>
            </a:pPr>
            <a:r>
              <a:rPr lang="en-IN" sz="2400" b="1">
                <a:solidFill>
                  <a:srgbClr val="000000"/>
                </a:solidFill>
                <a:latin typeface="Arial"/>
                <a:ea typeface="DejaVu Sans"/>
              </a:rPr>
              <a:t>Impact</a:t>
            </a:r>
            <a:endParaRP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CustomShape 1"/>
          <p:cNvSpPr/>
          <p:nvPr/>
        </p:nvSpPr>
        <p:spPr>
          <a:xfrm>
            <a:off x="228600" y="228600"/>
            <a:ext cx="8686080" cy="990000"/>
          </a:xfrm>
          <a:prstGeom prst="rect">
            <a:avLst/>
          </a:prstGeom>
        </p:spPr>
        <p:txBody>
          <a:bodyPr lIns="90000" tIns="45000" rIns="90000" bIns="45000" anchor="ctr"/>
          <a:lstStyle/>
          <a:p>
            <a:pPr algn="ctr">
              <a:lnSpc>
                <a:spcPct val="100000"/>
              </a:lnSpc>
            </a:pPr>
            <a:r>
              <a:rPr lang="en-IN" sz="3800" b="1">
                <a:solidFill>
                  <a:srgbClr val="CC9900"/>
                </a:solidFill>
                <a:latin typeface="Times New Roman"/>
                <a:ea typeface="DejaVu Sans"/>
              </a:rPr>
              <a:t>Exh. 1.4:  Person/Organization Match</a:t>
            </a:r>
            <a:endParaRPr/>
          </a:p>
        </p:txBody>
      </p:sp>
      <p:sp>
        <p:nvSpPr>
          <p:cNvPr id="692" name="CustomShape 2"/>
          <p:cNvSpPr/>
          <p:nvPr/>
        </p:nvSpPr>
        <p:spPr>
          <a:xfrm>
            <a:off x="533520" y="1314360"/>
            <a:ext cx="3560040" cy="3096360"/>
          </a:xfrm>
          <a:prstGeom prst="rect">
            <a:avLst/>
          </a:prstGeom>
          <a:solidFill>
            <a:srgbClr val="009900"/>
          </a:solidFill>
          <a:ln w="9360">
            <a:solidFill>
              <a:srgbClr val="000000"/>
            </a:solidFill>
            <a:miter/>
          </a:ln>
        </p:spPr>
      </p:sp>
      <p:sp>
        <p:nvSpPr>
          <p:cNvPr id="693" name="Line 3"/>
          <p:cNvSpPr/>
          <p:nvPr/>
        </p:nvSpPr>
        <p:spPr>
          <a:xfrm>
            <a:off x="2314440" y="1314360"/>
            <a:ext cx="1440" cy="3097080"/>
          </a:xfrm>
          <a:prstGeom prst="line">
            <a:avLst/>
          </a:prstGeom>
          <a:ln w="9360">
            <a:solidFill>
              <a:srgbClr val="000000"/>
            </a:solidFill>
            <a:miter/>
          </a:ln>
        </p:spPr>
      </p:sp>
      <p:sp>
        <p:nvSpPr>
          <p:cNvPr id="694" name="Line 4"/>
          <p:cNvSpPr/>
          <p:nvPr/>
        </p:nvSpPr>
        <p:spPr>
          <a:xfrm>
            <a:off x="533160" y="2862720"/>
            <a:ext cx="3554640" cy="1800"/>
          </a:xfrm>
          <a:prstGeom prst="line">
            <a:avLst/>
          </a:prstGeom>
          <a:ln w="9360">
            <a:solidFill>
              <a:srgbClr val="000000"/>
            </a:solidFill>
            <a:miter/>
          </a:ln>
        </p:spPr>
      </p:sp>
      <p:sp>
        <p:nvSpPr>
          <p:cNvPr id="695" name="CustomShape 5"/>
          <p:cNvSpPr/>
          <p:nvPr/>
        </p:nvSpPr>
        <p:spPr>
          <a:xfrm>
            <a:off x="1062000" y="1631520"/>
            <a:ext cx="1251720" cy="492120"/>
          </a:xfrm>
          <a:prstGeom prst="rect">
            <a:avLst/>
          </a:prstGeom>
        </p:spPr>
        <p:txBody>
          <a:bodyPr wrap="none" lIns="90000" tIns="45000" rIns="90000" bIns="45000" anchor="ctr"/>
          <a:lstStyle/>
          <a:p>
            <a:r>
              <a:rPr lang="en-IN" sz="1400" b="1">
                <a:solidFill>
                  <a:srgbClr val="000000"/>
                </a:solidFill>
                <a:latin typeface="Arial"/>
                <a:ea typeface="DejaVu Sans"/>
              </a:rPr>
              <a:t>Organization</a:t>
            </a:r>
            <a:endParaRPr/>
          </a:p>
          <a:p>
            <a:pPr algn="ctr">
              <a:lnSpc>
                <a:spcPct val="100000"/>
              </a:lnSpc>
            </a:pPr>
            <a:r>
              <a:rPr lang="en-IN" sz="1400" b="1">
                <a:solidFill>
                  <a:srgbClr val="000000"/>
                </a:solidFill>
                <a:latin typeface="Arial"/>
                <a:ea typeface="DejaVu Sans"/>
              </a:rPr>
              <a:t>Values</a:t>
            </a:r>
            <a:endParaRPr/>
          </a:p>
        </p:txBody>
      </p:sp>
      <p:sp>
        <p:nvSpPr>
          <p:cNvPr id="696" name="CustomShape 6"/>
          <p:cNvSpPr/>
          <p:nvPr/>
        </p:nvSpPr>
        <p:spPr>
          <a:xfrm>
            <a:off x="2314440" y="1631520"/>
            <a:ext cx="1347120" cy="492120"/>
          </a:xfrm>
          <a:prstGeom prst="rect">
            <a:avLst/>
          </a:prstGeom>
        </p:spPr>
        <p:txBody>
          <a:bodyPr wrap="none" lIns="90000" tIns="45000" rIns="90000" bIns="45000" anchor="ctr"/>
          <a:lstStyle/>
          <a:p>
            <a:r>
              <a:rPr lang="en-IN" sz="1400" b="1">
                <a:solidFill>
                  <a:srgbClr val="000000"/>
                </a:solidFill>
                <a:latin typeface="Arial"/>
                <a:ea typeface="DejaVu Sans"/>
              </a:rPr>
              <a:t>New Job</a:t>
            </a:r>
            <a:endParaRPr/>
          </a:p>
          <a:p>
            <a:pPr algn="ctr">
              <a:lnSpc>
                <a:spcPct val="100000"/>
              </a:lnSpc>
            </a:pPr>
            <a:r>
              <a:rPr lang="en-IN" sz="1400" b="1">
                <a:solidFill>
                  <a:srgbClr val="000000"/>
                </a:solidFill>
                <a:latin typeface="Arial"/>
                <a:ea typeface="DejaVu Sans"/>
              </a:rPr>
              <a:t>Duties</a:t>
            </a:r>
            <a:endParaRPr/>
          </a:p>
        </p:txBody>
      </p:sp>
      <p:sp>
        <p:nvSpPr>
          <p:cNvPr id="697" name="CustomShape 7"/>
          <p:cNvSpPr/>
          <p:nvPr/>
        </p:nvSpPr>
        <p:spPr>
          <a:xfrm>
            <a:off x="1062000" y="3583440"/>
            <a:ext cx="1251720" cy="492120"/>
          </a:xfrm>
          <a:prstGeom prst="rect">
            <a:avLst/>
          </a:prstGeom>
        </p:spPr>
        <p:txBody>
          <a:bodyPr wrap="none" lIns="90000" tIns="45000" rIns="90000" bIns="45000" anchor="ctr"/>
          <a:lstStyle/>
          <a:p>
            <a:r>
              <a:rPr lang="en-IN" sz="1400" b="1">
                <a:solidFill>
                  <a:srgbClr val="000000"/>
                </a:solidFill>
                <a:latin typeface="Arial"/>
                <a:ea typeface="DejaVu Sans"/>
              </a:rPr>
              <a:t>Multiple</a:t>
            </a:r>
            <a:endParaRPr/>
          </a:p>
          <a:p>
            <a:pPr algn="ctr">
              <a:lnSpc>
                <a:spcPct val="100000"/>
              </a:lnSpc>
            </a:pPr>
            <a:r>
              <a:rPr lang="en-IN" sz="1400" b="1">
                <a:solidFill>
                  <a:srgbClr val="000000"/>
                </a:solidFill>
                <a:latin typeface="Arial"/>
                <a:ea typeface="DejaVu Sans"/>
              </a:rPr>
              <a:t>Jobs</a:t>
            </a:r>
            <a:endParaRPr/>
          </a:p>
        </p:txBody>
      </p:sp>
      <p:sp>
        <p:nvSpPr>
          <p:cNvPr id="698" name="CustomShape 8"/>
          <p:cNvSpPr/>
          <p:nvPr/>
        </p:nvSpPr>
        <p:spPr>
          <a:xfrm>
            <a:off x="2314440" y="3583440"/>
            <a:ext cx="1347120" cy="492120"/>
          </a:xfrm>
          <a:prstGeom prst="rect">
            <a:avLst/>
          </a:prstGeom>
        </p:spPr>
        <p:txBody>
          <a:bodyPr wrap="none" lIns="90000" tIns="45000" rIns="90000" bIns="45000" anchor="ctr"/>
          <a:lstStyle/>
          <a:p>
            <a:r>
              <a:rPr lang="en-IN" sz="1400" b="1">
                <a:solidFill>
                  <a:srgbClr val="000000"/>
                </a:solidFill>
                <a:latin typeface="Arial"/>
                <a:ea typeface="DejaVu Sans"/>
              </a:rPr>
              <a:t>Future</a:t>
            </a:r>
            <a:endParaRPr/>
          </a:p>
          <a:p>
            <a:pPr algn="ctr">
              <a:lnSpc>
                <a:spcPct val="100000"/>
              </a:lnSpc>
            </a:pPr>
            <a:r>
              <a:rPr lang="en-IN" sz="1400" b="1">
                <a:solidFill>
                  <a:srgbClr val="000000"/>
                </a:solidFill>
                <a:latin typeface="Arial"/>
                <a:ea typeface="DejaVu Sans"/>
              </a:rPr>
              <a:t>Jobs</a:t>
            </a:r>
            <a:endParaRPr/>
          </a:p>
        </p:txBody>
      </p:sp>
      <p:sp>
        <p:nvSpPr>
          <p:cNvPr id="699" name="CustomShape 9"/>
          <p:cNvSpPr/>
          <p:nvPr/>
        </p:nvSpPr>
        <p:spPr>
          <a:xfrm>
            <a:off x="1484280" y="2088000"/>
            <a:ext cx="1612080" cy="1491840"/>
          </a:xfrm>
          <a:prstGeom prst="rect">
            <a:avLst/>
          </a:prstGeom>
          <a:solidFill>
            <a:srgbClr val="FF3300"/>
          </a:solidFill>
          <a:ln w="9360">
            <a:solidFill>
              <a:srgbClr val="000000"/>
            </a:solidFill>
            <a:miter/>
          </a:ln>
        </p:spPr>
      </p:sp>
      <p:sp>
        <p:nvSpPr>
          <p:cNvPr id="700" name="CustomShape 10"/>
          <p:cNvSpPr/>
          <p:nvPr/>
        </p:nvSpPr>
        <p:spPr>
          <a:xfrm>
            <a:off x="1652760" y="2220120"/>
            <a:ext cx="1277280" cy="300960"/>
          </a:xfrm>
          <a:prstGeom prst="rect">
            <a:avLst/>
          </a:prstGeom>
        </p:spPr>
        <p:txBody>
          <a:bodyPr wrap="none" lIns="90000" tIns="45000" rIns="90000" bIns="45000" anchor="ctr"/>
          <a:lstStyle/>
          <a:p>
            <a:pPr algn="ctr">
              <a:lnSpc>
                <a:spcPct val="100000"/>
              </a:lnSpc>
            </a:pPr>
            <a:r>
              <a:rPr lang="en-IN" sz="2000" b="1">
                <a:solidFill>
                  <a:srgbClr val="000000"/>
                </a:solidFill>
                <a:latin typeface="Arial"/>
                <a:ea typeface="DejaVu Sans"/>
              </a:rPr>
              <a:t>Job</a:t>
            </a:r>
            <a:endParaRPr/>
          </a:p>
        </p:txBody>
      </p:sp>
      <p:sp>
        <p:nvSpPr>
          <p:cNvPr id="701" name="CustomShape 11"/>
          <p:cNvSpPr/>
          <p:nvPr/>
        </p:nvSpPr>
        <p:spPr>
          <a:xfrm>
            <a:off x="1515960" y="2738520"/>
            <a:ext cx="1550160" cy="536040"/>
          </a:xfrm>
          <a:prstGeom prst="rect">
            <a:avLst/>
          </a:prstGeom>
        </p:spPr>
        <p:txBody>
          <a:bodyPr wrap="none" lIns="90000" tIns="45000" rIns="90000" bIns="45000" anchor="ctr"/>
          <a:lstStyle/>
          <a:p>
            <a:pPr algn="ctr">
              <a:lnSpc>
                <a:spcPct val="100000"/>
              </a:lnSpc>
            </a:pPr>
            <a:r>
              <a:rPr lang="en-IN" sz="1600" b="1">
                <a:solidFill>
                  <a:srgbClr val="000000"/>
                </a:solidFill>
                <a:latin typeface="Arial"/>
                <a:ea typeface="DejaVu Sans"/>
              </a:rPr>
              <a:t>Requirements</a:t>
            </a:r>
            <a:endParaRPr/>
          </a:p>
          <a:p>
            <a:pPr algn="ctr">
              <a:lnSpc>
                <a:spcPct val="100000"/>
              </a:lnSpc>
            </a:pPr>
            <a:r>
              <a:rPr lang="en-IN" sz="1600" b="1">
                <a:solidFill>
                  <a:srgbClr val="000000"/>
                </a:solidFill>
                <a:latin typeface="Arial"/>
                <a:ea typeface="DejaVu Sans"/>
              </a:rPr>
              <a:t>Rewards</a:t>
            </a:r>
            <a:endParaRPr/>
          </a:p>
        </p:txBody>
      </p:sp>
      <p:sp>
        <p:nvSpPr>
          <p:cNvPr id="702" name="Line 12"/>
          <p:cNvSpPr/>
          <p:nvPr/>
        </p:nvSpPr>
        <p:spPr>
          <a:xfrm>
            <a:off x="1544400" y="2585160"/>
            <a:ext cx="1508040" cy="0"/>
          </a:xfrm>
          <a:prstGeom prst="line">
            <a:avLst/>
          </a:prstGeom>
          <a:ln w="38160">
            <a:solidFill>
              <a:srgbClr val="000000"/>
            </a:solidFill>
            <a:miter/>
          </a:ln>
        </p:spPr>
      </p:sp>
      <p:sp>
        <p:nvSpPr>
          <p:cNvPr id="703" name="CustomShape 13"/>
          <p:cNvSpPr/>
          <p:nvPr/>
        </p:nvSpPr>
        <p:spPr>
          <a:xfrm>
            <a:off x="1484280" y="5137200"/>
            <a:ext cx="1612080" cy="1491480"/>
          </a:xfrm>
          <a:prstGeom prst="rect">
            <a:avLst/>
          </a:prstGeom>
          <a:solidFill>
            <a:srgbClr val="FF3300"/>
          </a:solidFill>
          <a:ln w="9360">
            <a:solidFill>
              <a:srgbClr val="000000"/>
            </a:solidFill>
            <a:miter/>
          </a:ln>
        </p:spPr>
      </p:sp>
      <p:sp>
        <p:nvSpPr>
          <p:cNvPr id="704" name="CustomShape 14"/>
          <p:cNvSpPr/>
          <p:nvPr/>
        </p:nvSpPr>
        <p:spPr>
          <a:xfrm>
            <a:off x="1654200" y="5268960"/>
            <a:ext cx="1275480" cy="370800"/>
          </a:xfrm>
          <a:prstGeom prst="rect">
            <a:avLst/>
          </a:prstGeom>
        </p:spPr>
        <p:txBody>
          <a:bodyPr wrap="none" lIns="90000" tIns="45000" rIns="90000" bIns="45000" anchor="ctr"/>
          <a:lstStyle/>
          <a:p>
            <a:pPr algn="ctr">
              <a:lnSpc>
                <a:spcPct val="100000"/>
              </a:lnSpc>
            </a:pPr>
            <a:r>
              <a:rPr lang="en-IN" sz="2000" b="1">
                <a:solidFill>
                  <a:srgbClr val="000000"/>
                </a:solidFill>
                <a:latin typeface="Arial"/>
                <a:ea typeface="DejaVu Sans"/>
              </a:rPr>
              <a:t>Person</a:t>
            </a:r>
            <a:endParaRPr/>
          </a:p>
        </p:txBody>
      </p:sp>
      <p:sp>
        <p:nvSpPr>
          <p:cNvPr id="705" name="CustomShape 15"/>
          <p:cNvSpPr/>
          <p:nvPr/>
        </p:nvSpPr>
        <p:spPr>
          <a:xfrm>
            <a:off x="1517760" y="5786280"/>
            <a:ext cx="1548720" cy="537480"/>
          </a:xfrm>
          <a:prstGeom prst="rect">
            <a:avLst/>
          </a:prstGeom>
        </p:spPr>
        <p:txBody>
          <a:bodyPr wrap="none" lIns="90000" tIns="45000" rIns="90000" bIns="45000" anchor="ctr"/>
          <a:lstStyle/>
          <a:p>
            <a:pPr algn="ctr">
              <a:lnSpc>
                <a:spcPct val="100000"/>
              </a:lnSpc>
            </a:pPr>
            <a:r>
              <a:rPr lang="en-IN" sz="1600" b="1">
                <a:solidFill>
                  <a:srgbClr val="000000"/>
                </a:solidFill>
                <a:latin typeface="Arial"/>
                <a:ea typeface="DejaVu Sans"/>
              </a:rPr>
              <a:t>KSAOs</a:t>
            </a:r>
            <a:endParaRPr/>
          </a:p>
          <a:p>
            <a:pPr algn="ctr">
              <a:lnSpc>
                <a:spcPct val="100000"/>
              </a:lnSpc>
            </a:pPr>
            <a:r>
              <a:rPr lang="en-IN" sz="1600" b="1">
                <a:solidFill>
                  <a:srgbClr val="000000"/>
                </a:solidFill>
                <a:latin typeface="Arial"/>
                <a:ea typeface="DejaVu Sans"/>
              </a:rPr>
              <a:t>Motivation</a:t>
            </a:r>
            <a:endParaRPr/>
          </a:p>
        </p:txBody>
      </p:sp>
      <p:sp>
        <p:nvSpPr>
          <p:cNvPr id="706" name="Line 16"/>
          <p:cNvSpPr/>
          <p:nvPr/>
        </p:nvSpPr>
        <p:spPr>
          <a:xfrm>
            <a:off x="1544400" y="5634360"/>
            <a:ext cx="1508040" cy="0"/>
          </a:xfrm>
          <a:prstGeom prst="line">
            <a:avLst/>
          </a:prstGeom>
          <a:ln w="38160">
            <a:solidFill>
              <a:srgbClr val="000000"/>
            </a:solidFill>
            <a:miter/>
          </a:ln>
        </p:spPr>
      </p:sp>
      <p:sp>
        <p:nvSpPr>
          <p:cNvPr id="707" name="Line 17"/>
          <p:cNvSpPr/>
          <p:nvPr/>
        </p:nvSpPr>
        <p:spPr>
          <a:xfrm>
            <a:off x="2311200" y="4492440"/>
            <a:ext cx="0" cy="604800"/>
          </a:xfrm>
          <a:prstGeom prst="line">
            <a:avLst/>
          </a:prstGeom>
          <a:ln w="38160">
            <a:solidFill>
              <a:srgbClr val="003300"/>
            </a:solidFill>
            <a:miter/>
            <a:headEnd type="triangle" w="med" len="med"/>
            <a:tailEnd type="triangle" w="med" len="med"/>
          </a:ln>
        </p:spPr>
      </p:sp>
      <p:sp>
        <p:nvSpPr>
          <p:cNvPr id="708" name="CustomShape 18"/>
          <p:cNvSpPr/>
          <p:nvPr/>
        </p:nvSpPr>
        <p:spPr>
          <a:xfrm>
            <a:off x="1054080" y="4562280"/>
            <a:ext cx="972360" cy="329760"/>
          </a:xfrm>
          <a:prstGeom prst="rect">
            <a:avLst/>
          </a:prstGeom>
        </p:spPr>
        <p:txBody>
          <a:bodyPr wrap="none" lIns="90000" tIns="45000" rIns="90000" bIns="45000" anchor="ctr"/>
          <a:lstStyle/>
          <a:p>
            <a:pPr algn="ctr">
              <a:lnSpc>
                <a:spcPct val="100000"/>
              </a:lnSpc>
            </a:pPr>
            <a:r>
              <a:rPr lang="en-IN" sz="2400" b="1">
                <a:solidFill>
                  <a:srgbClr val="000000"/>
                </a:solidFill>
                <a:latin typeface="Arial"/>
                <a:ea typeface="DejaVu Sans"/>
              </a:rPr>
              <a:t>Match</a:t>
            </a:r>
            <a:endParaRPr/>
          </a:p>
        </p:txBody>
      </p:sp>
      <p:sp>
        <p:nvSpPr>
          <p:cNvPr id="709" name="Line 19"/>
          <p:cNvSpPr/>
          <p:nvPr/>
        </p:nvSpPr>
        <p:spPr>
          <a:xfrm>
            <a:off x="2401560" y="4736880"/>
            <a:ext cx="3329280" cy="0"/>
          </a:xfrm>
          <a:prstGeom prst="line">
            <a:avLst/>
          </a:prstGeom>
          <a:ln w="38160">
            <a:solidFill>
              <a:srgbClr val="003300"/>
            </a:solidFill>
            <a:miter/>
            <a:tailEnd type="triangle" w="med" len="med"/>
          </a:ln>
        </p:spPr>
      </p:sp>
      <p:sp>
        <p:nvSpPr>
          <p:cNvPr id="710" name="CustomShape 20"/>
          <p:cNvSpPr/>
          <p:nvPr/>
        </p:nvSpPr>
        <p:spPr>
          <a:xfrm>
            <a:off x="3616200" y="4799160"/>
            <a:ext cx="955080" cy="302400"/>
          </a:xfrm>
          <a:prstGeom prst="rect">
            <a:avLst/>
          </a:prstGeom>
        </p:spPr>
        <p:txBody>
          <a:bodyPr wrap="none" lIns="90000" tIns="45000" rIns="90000" bIns="45000" anchor="ctr"/>
          <a:lstStyle/>
          <a:p>
            <a:pPr algn="ctr">
              <a:lnSpc>
                <a:spcPct val="100000"/>
              </a:lnSpc>
            </a:pPr>
            <a:r>
              <a:rPr lang="en-IN" sz="2400" b="1">
                <a:solidFill>
                  <a:srgbClr val="000000"/>
                </a:solidFill>
                <a:latin typeface="Arial"/>
                <a:ea typeface="DejaVu Sans"/>
              </a:rPr>
              <a:t>Impact</a:t>
            </a:r>
            <a:endParaRPr/>
          </a:p>
        </p:txBody>
      </p:sp>
      <p:sp>
        <p:nvSpPr>
          <p:cNvPr id="711" name="CustomShape 21"/>
          <p:cNvSpPr/>
          <p:nvPr/>
        </p:nvSpPr>
        <p:spPr>
          <a:xfrm>
            <a:off x="5924520" y="3024360"/>
            <a:ext cx="2590200" cy="3421800"/>
          </a:xfrm>
          <a:prstGeom prst="rect">
            <a:avLst/>
          </a:prstGeom>
          <a:solidFill>
            <a:srgbClr val="FF3300"/>
          </a:solidFill>
          <a:ln w="9360">
            <a:solidFill>
              <a:srgbClr val="000000"/>
            </a:solidFill>
            <a:miter/>
          </a:ln>
        </p:spPr>
        <p:txBody>
          <a:bodyPr wrap="none" lIns="90000" tIns="45000" rIns="90000" bIns="45000" anchor="ctr"/>
          <a:lstStyle/>
          <a:p>
            <a:pPr>
              <a:lnSpc>
                <a:spcPct val="100000"/>
              </a:lnSpc>
            </a:pPr>
            <a:endParaRPr/>
          </a:p>
          <a:p>
            <a:pPr>
              <a:lnSpc>
                <a:spcPct val="100000"/>
              </a:lnSpc>
            </a:pPr>
            <a:endParaRPr/>
          </a:p>
          <a:p>
            <a:pPr>
              <a:lnSpc>
                <a:spcPct val="100000"/>
              </a:lnSpc>
            </a:pPr>
            <a:r>
              <a:rPr lang="en-IN" sz="2400" b="1">
                <a:solidFill>
                  <a:srgbClr val="000000"/>
                </a:solidFill>
                <a:latin typeface="Arial"/>
                <a:ea typeface="DejaVu Sans"/>
              </a:rPr>
              <a:t>Attraction</a:t>
            </a:r>
            <a:endParaRPr/>
          </a:p>
          <a:p>
            <a:pPr>
              <a:lnSpc>
                <a:spcPct val="100000"/>
              </a:lnSpc>
            </a:pPr>
            <a:r>
              <a:rPr lang="en-IN" sz="2400" b="1">
                <a:solidFill>
                  <a:srgbClr val="000000"/>
                </a:solidFill>
                <a:latin typeface="Arial"/>
                <a:ea typeface="DejaVu Sans"/>
              </a:rPr>
              <a:t>Performance</a:t>
            </a:r>
            <a:endParaRPr/>
          </a:p>
          <a:p>
            <a:pPr>
              <a:lnSpc>
                <a:spcPct val="100000"/>
              </a:lnSpc>
            </a:pPr>
            <a:r>
              <a:rPr lang="en-IN" sz="2400" b="1">
                <a:solidFill>
                  <a:srgbClr val="000000"/>
                </a:solidFill>
                <a:latin typeface="Arial"/>
                <a:ea typeface="DejaVu Sans"/>
              </a:rPr>
              <a:t>Retention</a:t>
            </a:r>
            <a:endParaRPr/>
          </a:p>
          <a:p>
            <a:pPr>
              <a:lnSpc>
                <a:spcPct val="100000"/>
              </a:lnSpc>
            </a:pPr>
            <a:r>
              <a:rPr lang="en-IN" sz="2400" b="1">
                <a:solidFill>
                  <a:srgbClr val="000000"/>
                </a:solidFill>
                <a:latin typeface="Arial"/>
                <a:ea typeface="DejaVu Sans"/>
              </a:rPr>
              <a:t>Attendance</a:t>
            </a:r>
            <a:endParaRPr/>
          </a:p>
          <a:p>
            <a:pPr>
              <a:lnSpc>
                <a:spcPct val="100000"/>
              </a:lnSpc>
            </a:pPr>
            <a:r>
              <a:rPr lang="en-IN" sz="2400" b="1">
                <a:solidFill>
                  <a:srgbClr val="000000"/>
                </a:solidFill>
                <a:latin typeface="Arial"/>
                <a:ea typeface="DejaVu Sans"/>
              </a:rPr>
              <a:t>Satisfaction</a:t>
            </a:r>
            <a:endParaRPr/>
          </a:p>
          <a:p>
            <a:pPr>
              <a:lnSpc>
                <a:spcPct val="100000"/>
              </a:lnSpc>
            </a:pPr>
            <a:r>
              <a:rPr lang="en-IN" sz="2400" b="1">
                <a:solidFill>
                  <a:srgbClr val="000000"/>
                </a:solidFill>
                <a:latin typeface="Arial"/>
                <a:ea typeface="DejaVu Sans"/>
              </a:rPr>
              <a:t>Other</a:t>
            </a:r>
            <a:endParaRPr/>
          </a:p>
        </p:txBody>
      </p:sp>
      <p:sp>
        <p:nvSpPr>
          <p:cNvPr id="712" name="CustomShape 22"/>
          <p:cNvSpPr/>
          <p:nvPr/>
        </p:nvSpPr>
        <p:spPr>
          <a:xfrm>
            <a:off x="6032520" y="3225960"/>
            <a:ext cx="2386800" cy="508680"/>
          </a:xfrm>
          <a:prstGeom prst="rect">
            <a:avLst/>
          </a:prstGeom>
        </p:spPr>
        <p:txBody>
          <a:bodyPr wrap="none" lIns="90000" tIns="45000" rIns="90000" bIns="45000" anchor="ctr"/>
          <a:lstStyle/>
          <a:p>
            <a:pPr algn="ctr">
              <a:lnSpc>
                <a:spcPct val="100000"/>
              </a:lnSpc>
            </a:pPr>
            <a:r>
              <a:rPr lang="en-IN" sz="2800" b="1">
                <a:solidFill>
                  <a:srgbClr val="000000"/>
                </a:solidFill>
                <a:latin typeface="Arial"/>
                <a:ea typeface="DejaVu Sans"/>
              </a:rPr>
              <a:t>HR Outcomes</a:t>
            </a:r>
            <a:endParaRPr/>
          </a:p>
        </p:txBody>
      </p:sp>
      <p:sp>
        <p:nvSpPr>
          <p:cNvPr id="713" name="Line 23"/>
          <p:cNvSpPr/>
          <p:nvPr/>
        </p:nvSpPr>
        <p:spPr>
          <a:xfrm>
            <a:off x="5943600" y="3789720"/>
            <a:ext cx="2590560" cy="1440"/>
          </a:xfrm>
          <a:prstGeom prst="line">
            <a:avLst/>
          </a:prstGeom>
          <a:ln w="38160">
            <a:solidFill>
              <a:srgbClr val="000000"/>
            </a:solidFill>
            <a:miter/>
          </a:ln>
        </p:spPr>
      </p:sp>
    </p:spTree>
  </p:cSld>
  <p:clrMapOvr>
    <a:masterClrMapping/>
  </p:clrMapOvr>
  <p:transition>
    <p:blinds/>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CustomShape 1"/>
          <p:cNvSpPr/>
          <p:nvPr/>
        </p:nvSpPr>
        <p:spPr>
          <a:xfrm>
            <a:off x="228600" y="228600"/>
            <a:ext cx="8686080" cy="990000"/>
          </a:xfrm>
          <a:prstGeom prst="rect">
            <a:avLst/>
          </a:prstGeom>
        </p:spPr>
        <p:txBody>
          <a:bodyPr lIns="90000" tIns="45000" rIns="90000" bIns="45000" anchor="ctr"/>
          <a:lstStyle/>
          <a:p>
            <a:pPr algn="ctr">
              <a:lnSpc>
                <a:spcPct val="100000"/>
              </a:lnSpc>
            </a:pPr>
            <a:r>
              <a:rPr lang="en-IN" sz="3800" b="1">
                <a:solidFill>
                  <a:srgbClr val="CC9900"/>
                </a:solidFill>
                <a:latin typeface="Times New Roman"/>
                <a:ea typeface="DejaVu Sans"/>
              </a:rPr>
              <a:t>Exh. 1.5:  Staffing System Components</a:t>
            </a:r>
            <a:endParaRPr/>
          </a:p>
        </p:txBody>
      </p:sp>
      <p:sp>
        <p:nvSpPr>
          <p:cNvPr id="715" name="Line 2"/>
          <p:cNvSpPr/>
          <p:nvPr/>
        </p:nvSpPr>
        <p:spPr>
          <a:xfrm>
            <a:off x="1707840" y="2495520"/>
            <a:ext cx="0" cy="961920"/>
          </a:xfrm>
          <a:prstGeom prst="line">
            <a:avLst/>
          </a:prstGeom>
          <a:ln w="38160">
            <a:solidFill>
              <a:srgbClr val="003300"/>
            </a:solidFill>
            <a:miter/>
          </a:ln>
        </p:spPr>
      </p:sp>
      <p:sp>
        <p:nvSpPr>
          <p:cNvPr id="716" name="Line 3"/>
          <p:cNvSpPr/>
          <p:nvPr/>
        </p:nvSpPr>
        <p:spPr>
          <a:xfrm flipH="1">
            <a:off x="1714320" y="3425760"/>
            <a:ext cx="485640" cy="0"/>
          </a:xfrm>
          <a:prstGeom prst="line">
            <a:avLst/>
          </a:prstGeom>
          <a:ln w="38160">
            <a:solidFill>
              <a:srgbClr val="003300"/>
            </a:solidFill>
            <a:miter/>
            <a:headEnd type="triangle" w="med" len="med"/>
          </a:ln>
        </p:spPr>
      </p:sp>
      <p:sp>
        <p:nvSpPr>
          <p:cNvPr id="717" name="Line 4"/>
          <p:cNvSpPr/>
          <p:nvPr/>
        </p:nvSpPr>
        <p:spPr>
          <a:xfrm>
            <a:off x="7445880" y="2500200"/>
            <a:ext cx="0" cy="961920"/>
          </a:xfrm>
          <a:prstGeom prst="line">
            <a:avLst/>
          </a:prstGeom>
          <a:ln w="38160">
            <a:solidFill>
              <a:srgbClr val="003300"/>
            </a:solidFill>
            <a:miter/>
          </a:ln>
        </p:spPr>
      </p:sp>
      <p:sp>
        <p:nvSpPr>
          <p:cNvPr id="718" name="Line 5"/>
          <p:cNvSpPr/>
          <p:nvPr/>
        </p:nvSpPr>
        <p:spPr>
          <a:xfrm>
            <a:off x="6941880" y="3458880"/>
            <a:ext cx="523800" cy="0"/>
          </a:xfrm>
          <a:prstGeom prst="line">
            <a:avLst/>
          </a:prstGeom>
          <a:ln w="38160">
            <a:solidFill>
              <a:srgbClr val="003300"/>
            </a:solidFill>
            <a:miter/>
            <a:headEnd type="triangle" w="med" len="med"/>
          </a:ln>
        </p:spPr>
      </p:sp>
      <p:sp>
        <p:nvSpPr>
          <p:cNvPr id="719" name="CustomShape 6"/>
          <p:cNvSpPr/>
          <p:nvPr/>
        </p:nvSpPr>
        <p:spPr>
          <a:xfrm>
            <a:off x="2247840" y="3009960"/>
            <a:ext cx="4571280" cy="913680"/>
          </a:xfrm>
          <a:prstGeom prst="rect">
            <a:avLst/>
          </a:prstGeom>
          <a:solidFill>
            <a:srgbClr val="009900"/>
          </a:solidFill>
          <a:ln w="9360">
            <a:solidFill>
              <a:srgbClr val="000000"/>
            </a:solidFill>
            <a:miter/>
          </a:ln>
        </p:spPr>
        <p:txBody>
          <a:bodyPr wrap="none" lIns="90000" tIns="45000" rIns="90000" bIns="45000" anchor="ctr"/>
          <a:lstStyle/>
          <a:p>
            <a:r>
              <a:rPr lang="en-IN" b="1">
                <a:solidFill>
                  <a:srgbClr val="FFFFFF"/>
                </a:solidFill>
                <a:latin typeface="Arial"/>
                <a:ea typeface="DejaVu Sans"/>
              </a:rPr>
              <a:t>Recruitment</a:t>
            </a:r>
            <a:endParaRPr/>
          </a:p>
          <a:p>
            <a:pPr algn="ctr">
              <a:lnSpc>
                <a:spcPct val="100000"/>
              </a:lnSpc>
            </a:pPr>
            <a:r>
              <a:rPr lang="en-IN" sz="2000" b="1">
                <a:solidFill>
                  <a:srgbClr val="FFFFFF"/>
                </a:solidFill>
                <a:latin typeface="Arial"/>
                <a:ea typeface="DejaVu Sans"/>
              </a:rPr>
              <a:t>(identification and attraction)</a:t>
            </a:r>
            <a:endParaRPr/>
          </a:p>
        </p:txBody>
      </p:sp>
      <p:sp>
        <p:nvSpPr>
          <p:cNvPr id="720" name="Line 7"/>
          <p:cNvSpPr/>
          <p:nvPr/>
        </p:nvSpPr>
        <p:spPr>
          <a:xfrm>
            <a:off x="1158480" y="2498400"/>
            <a:ext cx="0" cy="2159280"/>
          </a:xfrm>
          <a:prstGeom prst="line">
            <a:avLst/>
          </a:prstGeom>
          <a:ln w="38160">
            <a:solidFill>
              <a:srgbClr val="003300"/>
            </a:solidFill>
            <a:miter/>
          </a:ln>
        </p:spPr>
      </p:sp>
      <p:sp>
        <p:nvSpPr>
          <p:cNvPr id="721" name="Line 8"/>
          <p:cNvSpPr/>
          <p:nvPr/>
        </p:nvSpPr>
        <p:spPr>
          <a:xfrm flipH="1">
            <a:off x="1152360" y="4651560"/>
            <a:ext cx="1038240" cy="0"/>
          </a:xfrm>
          <a:prstGeom prst="line">
            <a:avLst/>
          </a:prstGeom>
          <a:ln w="38160">
            <a:solidFill>
              <a:srgbClr val="003300"/>
            </a:solidFill>
            <a:miter/>
            <a:headEnd type="triangle" w="med" len="med"/>
          </a:ln>
        </p:spPr>
      </p:sp>
      <p:sp>
        <p:nvSpPr>
          <p:cNvPr id="722" name="Line 9"/>
          <p:cNvSpPr/>
          <p:nvPr/>
        </p:nvSpPr>
        <p:spPr>
          <a:xfrm>
            <a:off x="7994520" y="2496960"/>
            <a:ext cx="0" cy="2158920"/>
          </a:xfrm>
          <a:prstGeom prst="line">
            <a:avLst/>
          </a:prstGeom>
          <a:ln w="38160">
            <a:solidFill>
              <a:srgbClr val="003300"/>
            </a:solidFill>
            <a:miter/>
          </a:ln>
        </p:spPr>
      </p:sp>
      <p:sp>
        <p:nvSpPr>
          <p:cNvPr id="723" name="Line 10"/>
          <p:cNvSpPr/>
          <p:nvPr/>
        </p:nvSpPr>
        <p:spPr>
          <a:xfrm>
            <a:off x="6941880" y="4630680"/>
            <a:ext cx="1057320" cy="0"/>
          </a:xfrm>
          <a:prstGeom prst="line">
            <a:avLst/>
          </a:prstGeom>
          <a:ln w="38160">
            <a:solidFill>
              <a:srgbClr val="003300"/>
            </a:solidFill>
            <a:miter/>
            <a:headEnd type="triangle" w="med" len="med"/>
          </a:ln>
        </p:spPr>
      </p:sp>
      <p:sp>
        <p:nvSpPr>
          <p:cNvPr id="724" name="CustomShape 11"/>
          <p:cNvSpPr/>
          <p:nvPr/>
        </p:nvSpPr>
        <p:spPr>
          <a:xfrm>
            <a:off x="2247840" y="4210200"/>
            <a:ext cx="4571280" cy="913680"/>
          </a:xfrm>
          <a:prstGeom prst="rect">
            <a:avLst/>
          </a:prstGeom>
          <a:solidFill>
            <a:srgbClr val="009900"/>
          </a:solidFill>
          <a:ln w="9360">
            <a:solidFill>
              <a:srgbClr val="000000"/>
            </a:solidFill>
            <a:miter/>
          </a:ln>
        </p:spPr>
        <p:txBody>
          <a:bodyPr wrap="none" lIns="90000" tIns="45000" rIns="90000" bIns="45000" anchor="ctr"/>
          <a:lstStyle/>
          <a:p>
            <a:r>
              <a:rPr lang="en-IN" b="1">
                <a:solidFill>
                  <a:srgbClr val="FFFFFF"/>
                </a:solidFill>
                <a:latin typeface="Arial"/>
                <a:ea typeface="DejaVu Sans"/>
              </a:rPr>
              <a:t>Selection</a:t>
            </a:r>
            <a:endParaRPr/>
          </a:p>
          <a:p>
            <a:pPr algn="ctr">
              <a:lnSpc>
                <a:spcPct val="100000"/>
              </a:lnSpc>
            </a:pPr>
            <a:r>
              <a:rPr lang="en-IN" sz="2000" b="1">
                <a:solidFill>
                  <a:srgbClr val="FFFFFF"/>
                </a:solidFill>
                <a:latin typeface="Arial"/>
                <a:ea typeface="DejaVu Sans"/>
              </a:rPr>
              <a:t>(assessment and evaluation)</a:t>
            </a:r>
            <a:endParaRPr/>
          </a:p>
        </p:txBody>
      </p:sp>
      <p:sp>
        <p:nvSpPr>
          <p:cNvPr id="725" name="Line 12"/>
          <p:cNvSpPr/>
          <p:nvPr/>
        </p:nvSpPr>
        <p:spPr>
          <a:xfrm>
            <a:off x="609480" y="2495520"/>
            <a:ext cx="0" cy="3381120"/>
          </a:xfrm>
          <a:prstGeom prst="line">
            <a:avLst/>
          </a:prstGeom>
          <a:ln w="38160">
            <a:solidFill>
              <a:srgbClr val="003300"/>
            </a:solidFill>
            <a:miter/>
          </a:ln>
        </p:spPr>
      </p:sp>
      <p:sp>
        <p:nvSpPr>
          <p:cNvPr id="726" name="Line 13"/>
          <p:cNvSpPr/>
          <p:nvPr/>
        </p:nvSpPr>
        <p:spPr>
          <a:xfrm flipH="1">
            <a:off x="599760" y="5867280"/>
            <a:ext cx="1590840" cy="0"/>
          </a:xfrm>
          <a:prstGeom prst="line">
            <a:avLst/>
          </a:prstGeom>
          <a:ln w="38160">
            <a:solidFill>
              <a:srgbClr val="003300"/>
            </a:solidFill>
            <a:miter/>
            <a:headEnd type="triangle" w="med" len="med"/>
          </a:ln>
        </p:spPr>
      </p:sp>
      <p:sp>
        <p:nvSpPr>
          <p:cNvPr id="727" name="Line 14"/>
          <p:cNvSpPr/>
          <p:nvPr/>
        </p:nvSpPr>
        <p:spPr>
          <a:xfrm>
            <a:off x="8526240" y="2495520"/>
            <a:ext cx="0" cy="3381120"/>
          </a:xfrm>
          <a:prstGeom prst="line">
            <a:avLst/>
          </a:prstGeom>
          <a:ln w="38160">
            <a:solidFill>
              <a:srgbClr val="003300"/>
            </a:solidFill>
            <a:miter/>
          </a:ln>
        </p:spPr>
      </p:sp>
      <p:sp>
        <p:nvSpPr>
          <p:cNvPr id="728" name="Line 15"/>
          <p:cNvSpPr/>
          <p:nvPr/>
        </p:nvSpPr>
        <p:spPr>
          <a:xfrm>
            <a:off x="6943680" y="5848200"/>
            <a:ext cx="1590480" cy="0"/>
          </a:xfrm>
          <a:prstGeom prst="line">
            <a:avLst/>
          </a:prstGeom>
          <a:ln w="38160">
            <a:solidFill>
              <a:srgbClr val="003300"/>
            </a:solidFill>
            <a:miter/>
            <a:headEnd type="triangle" w="med" len="med"/>
          </a:ln>
        </p:spPr>
      </p:sp>
      <p:sp>
        <p:nvSpPr>
          <p:cNvPr id="729" name="CustomShape 16"/>
          <p:cNvSpPr/>
          <p:nvPr/>
        </p:nvSpPr>
        <p:spPr>
          <a:xfrm>
            <a:off x="2247840" y="5410080"/>
            <a:ext cx="4571280" cy="913680"/>
          </a:xfrm>
          <a:prstGeom prst="rect">
            <a:avLst/>
          </a:prstGeom>
          <a:solidFill>
            <a:srgbClr val="009900"/>
          </a:solidFill>
          <a:ln w="9360">
            <a:solidFill>
              <a:srgbClr val="000000"/>
            </a:solidFill>
            <a:miter/>
          </a:ln>
        </p:spPr>
        <p:txBody>
          <a:bodyPr wrap="none" lIns="90000" tIns="45000" rIns="90000" bIns="45000" anchor="ctr"/>
          <a:lstStyle/>
          <a:p>
            <a:r>
              <a:rPr lang="en-IN" b="1">
                <a:solidFill>
                  <a:srgbClr val="FFFFFF"/>
                </a:solidFill>
                <a:latin typeface="Arial"/>
                <a:ea typeface="DejaVu Sans"/>
              </a:rPr>
              <a:t>Employment</a:t>
            </a:r>
            <a:endParaRPr/>
          </a:p>
          <a:p>
            <a:pPr algn="ctr">
              <a:lnSpc>
                <a:spcPct val="100000"/>
              </a:lnSpc>
            </a:pPr>
            <a:r>
              <a:rPr lang="en-IN" sz="2000" b="1">
                <a:solidFill>
                  <a:srgbClr val="FFFFFF"/>
                </a:solidFill>
                <a:latin typeface="Arial"/>
                <a:ea typeface="DejaVu Sans"/>
              </a:rPr>
              <a:t>(decision making and final match)</a:t>
            </a:r>
            <a:endParaRPr/>
          </a:p>
        </p:txBody>
      </p:sp>
      <p:sp>
        <p:nvSpPr>
          <p:cNvPr id="730" name="CustomShape 17"/>
          <p:cNvSpPr/>
          <p:nvPr/>
        </p:nvSpPr>
        <p:spPr>
          <a:xfrm>
            <a:off x="343080" y="1581120"/>
            <a:ext cx="2189880" cy="913680"/>
          </a:xfrm>
          <a:prstGeom prst="rect">
            <a:avLst/>
          </a:prstGeom>
          <a:solidFill>
            <a:srgbClr val="009900"/>
          </a:solidFill>
          <a:ln w="9360">
            <a:solidFill>
              <a:srgbClr val="000000"/>
            </a:solidFill>
            <a:miter/>
          </a:ln>
        </p:spPr>
        <p:txBody>
          <a:bodyPr wrap="none" lIns="90000" tIns="45000" rIns="90000" bIns="45000" anchor="ctr"/>
          <a:lstStyle/>
          <a:p>
            <a:r>
              <a:rPr lang="en-IN" b="1">
                <a:solidFill>
                  <a:srgbClr val="FFFFFF"/>
                </a:solidFill>
                <a:latin typeface="Arial"/>
                <a:ea typeface="DejaVu Sans"/>
              </a:rPr>
              <a:t>Applicant</a:t>
            </a:r>
            <a:endParaRPr/>
          </a:p>
          <a:p>
            <a:pPr algn="ctr">
              <a:lnSpc>
                <a:spcPct val="100000"/>
              </a:lnSpc>
            </a:pPr>
            <a:r>
              <a:rPr lang="en-IN" b="1">
                <a:solidFill>
                  <a:srgbClr val="FFFFFF"/>
                </a:solidFill>
                <a:latin typeface="Arial"/>
                <a:ea typeface="DejaVu Sans"/>
              </a:rPr>
              <a:t>(Person)</a:t>
            </a:r>
            <a:endParaRPr/>
          </a:p>
        </p:txBody>
      </p:sp>
      <p:sp>
        <p:nvSpPr>
          <p:cNvPr id="731" name="CustomShape 18"/>
          <p:cNvSpPr/>
          <p:nvPr/>
        </p:nvSpPr>
        <p:spPr>
          <a:xfrm>
            <a:off x="6629400" y="1581120"/>
            <a:ext cx="2189880" cy="913680"/>
          </a:xfrm>
          <a:prstGeom prst="rect">
            <a:avLst/>
          </a:prstGeom>
          <a:solidFill>
            <a:srgbClr val="009900"/>
          </a:solidFill>
          <a:ln w="9360">
            <a:solidFill>
              <a:srgbClr val="000000"/>
            </a:solidFill>
            <a:miter/>
          </a:ln>
        </p:spPr>
        <p:txBody>
          <a:bodyPr wrap="none" lIns="90000" tIns="45000" rIns="90000" bIns="45000" anchor="ctr"/>
          <a:lstStyle/>
          <a:p>
            <a:r>
              <a:rPr lang="en-IN" b="1">
                <a:solidFill>
                  <a:srgbClr val="FFFFFF"/>
                </a:solidFill>
                <a:latin typeface="Arial"/>
                <a:ea typeface="DejaVu Sans"/>
              </a:rPr>
              <a:t>Organization</a:t>
            </a:r>
            <a:endParaRPr/>
          </a:p>
          <a:p>
            <a:pPr algn="ctr">
              <a:lnSpc>
                <a:spcPct val="100000"/>
              </a:lnSpc>
            </a:pPr>
            <a:r>
              <a:rPr lang="en-IN" b="1">
                <a:solidFill>
                  <a:srgbClr val="FFFFFF"/>
                </a:solidFill>
                <a:latin typeface="Arial"/>
                <a:ea typeface="DejaVu Sans"/>
              </a:rPr>
              <a:t>(Job)</a:t>
            </a:r>
            <a:endParaRPr/>
          </a:p>
        </p:txBody>
      </p:sp>
      <p:sp>
        <p:nvSpPr>
          <p:cNvPr id="732" name="Line 19"/>
          <p:cNvSpPr/>
          <p:nvPr/>
        </p:nvSpPr>
        <p:spPr>
          <a:xfrm>
            <a:off x="2657160" y="2038320"/>
            <a:ext cx="3934080" cy="0"/>
          </a:xfrm>
          <a:prstGeom prst="line">
            <a:avLst/>
          </a:prstGeom>
          <a:ln w="38160">
            <a:solidFill>
              <a:srgbClr val="003300"/>
            </a:solidFill>
            <a:miter/>
            <a:headEnd type="triangle" w="med" len="med"/>
            <a:tailEnd type="triangle" w="med" len="med"/>
          </a:ln>
        </p:spPr>
      </p:sp>
    </p:spTree>
  </p:cSld>
  <p:clrMapOvr>
    <a:masterClrMapping/>
  </p:clrMapOvr>
  <p:transition>
    <p:cover dir="l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TextShape 1"/>
          <p:cNvSpPr txBox="1"/>
          <p:nvPr/>
        </p:nvSpPr>
        <p:spPr>
          <a:xfrm>
            <a:off x="285840" y="214200"/>
            <a:ext cx="7792200" cy="1142640"/>
          </a:xfrm>
          <a:prstGeom prst="rect">
            <a:avLst/>
          </a:prstGeom>
        </p:spPr>
        <p:txBody>
          <a:bodyPr lIns="0" tIns="0" rIns="0" bIns="0" anchor="ctr"/>
          <a:lstStyle/>
          <a:p>
            <a:pPr algn="ctr">
              <a:lnSpc>
                <a:spcPct val="100000"/>
              </a:lnSpc>
            </a:pPr>
            <a:r>
              <a:rPr lang="en-US" sz="3200" b="1">
                <a:solidFill>
                  <a:srgbClr val="FF0000"/>
                </a:solidFill>
              </a:rPr>
              <a:t>Recruitment</a:t>
            </a:r>
            <a:endParaRPr/>
          </a:p>
        </p:txBody>
      </p:sp>
      <p:sp>
        <p:nvSpPr>
          <p:cNvPr id="734" name="TextShape 2"/>
          <p:cNvSpPr txBox="1"/>
          <p:nvPr/>
        </p:nvSpPr>
        <p:spPr>
          <a:xfrm>
            <a:off x="214200" y="1643040"/>
            <a:ext cx="8740080" cy="4488840"/>
          </a:xfrm>
          <a:prstGeom prst="rect">
            <a:avLst/>
          </a:prstGeom>
        </p:spPr>
        <p:txBody>
          <a:bodyPr lIns="0" tIns="0" rIns="0" bIns="0"/>
          <a:lstStyle/>
          <a:p>
            <a:pPr>
              <a:lnSpc>
                <a:spcPct val="100000"/>
              </a:lnSpc>
              <a:buFont typeface="StarSymbol"/>
              <a:buChar char="-"/>
            </a:pPr>
            <a:r>
              <a:rPr lang="en-US" sz="2000" b="1" i="1"/>
              <a:t>The process of searching for prospective employees   and stimulating </a:t>
            </a:r>
            <a:endParaRPr/>
          </a:p>
          <a:p>
            <a:pPr>
              <a:lnSpc>
                <a:spcPct val="100000"/>
              </a:lnSpc>
            </a:pPr>
            <a:r>
              <a:rPr lang="en-US" sz="2000" b="1" i="1"/>
              <a:t>  them to apply jobs in the organization.</a:t>
            </a:r>
            <a:endParaRPr/>
          </a:p>
          <a:p>
            <a:pPr>
              <a:lnSpc>
                <a:spcPct val="100000"/>
              </a:lnSpc>
            </a:pPr>
            <a:endParaRPr/>
          </a:p>
          <a:p>
            <a:pPr>
              <a:lnSpc>
                <a:spcPct val="100000"/>
              </a:lnSpc>
            </a:pPr>
            <a:r>
              <a:rPr lang="en-US" sz="2800" i="1">
                <a:solidFill>
                  <a:srgbClr val="FF0000"/>
                </a:solidFill>
              </a:rPr>
              <a:t>Sources</a:t>
            </a:r>
            <a:r>
              <a:rPr lang="en-US" sz="2800" b="1" i="1">
                <a:solidFill>
                  <a:srgbClr val="FF0000"/>
                </a:solidFill>
              </a:rPr>
              <a:t> :</a:t>
            </a:r>
            <a:endParaRPr/>
          </a:p>
          <a:p>
            <a:pPr>
              <a:lnSpc>
                <a:spcPct val="100000"/>
              </a:lnSpc>
            </a:pPr>
            <a:r>
              <a:rPr lang="en-US" sz="2800" b="1" i="1">
                <a:solidFill>
                  <a:srgbClr val="FF0000"/>
                </a:solidFill>
              </a:rPr>
              <a:t>Internal</a:t>
            </a:r>
            <a:r>
              <a:rPr lang="en-US" sz="2800">
                <a:solidFill>
                  <a:srgbClr val="FF0000"/>
                </a:solidFill>
              </a:rPr>
              <a:t>- promotions, transfer etc.,</a:t>
            </a:r>
            <a:endParaRPr/>
          </a:p>
          <a:p>
            <a:pPr>
              <a:lnSpc>
                <a:spcPct val="100000"/>
              </a:lnSpc>
            </a:pPr>
            <a:r>
              <a:rPr lang="en-US" sz="2800" b="1" i="1">
                <a:solidFill>
                  <a:srgbClr val="FF0000"/>
                </a:solidFill>
              </a:rPr>
              <a:t>External – </a:t>
            </a:r>
            <a:endParaRPr/>
          </a:p>
          <a:p>
            <a:pPr>
              <a:lnSpc>
                <a:spcPct val="100000"/>
              </a:lnSpc>
              <a:buFont typeface="StarSymbol"/>
              <a:buAutoNum type="arabicPeriod"/>
            </a:pPr>
            <a:r>
              <a:rPr lang="en-US" sz="2800">
                <a:solidFill>
                  <a:srgbClr val="FF0000"/>
                </a:solidFill>
              </a:rPr>
              <a:t>Former Employees</a:t>
            </a:r>
            <a:endParaRPr/>
          </a:p>
          <a:p>
            <a:pPr>
              <a:lnSpc>
                <a:spcPct val="100000"/>
              </a:lnSpc>
              <a:buFont typeface="StarSymbol"/>
              <a:buAutoNum type="arabicPeriod"/>
            </a:pPr>
            <a:r>
              <a:rPr lang="en-US" sz="2800">
                <a:solidFill>
                  <a:srgbClr val="FF0000"/>
                </a:solidFill>
              </a:rPr>
              <a:t>Recommendations- Friends or relatives.</a:t>
            </a:r>
            <a:endParaRPr/>
          </a:p>
          <a:p>
            <a:pPr>
              <a:lnSpc>
                <a:spcPct val="100000"/>
              </a:lnSpc>
              <a:buFont typeface="StarSymbol"/>
              <a:buAutoNum type="arabicPeriod"/>
            </a:pPr>
            <a:r>
              <a:rPr lang="en-US" sz="2800">
                <a:solidFill>
                  <a:srgbClr val="FF0000"/>
                </a:solidFill>
              </a:rPr>
              <a:t>Employment Exchange</a:t>
            </a:r>
            <a:endParaRPr/>
          </a:p>
          <a:p>
            <a:pPr>
              <a:lnSpc>
                <a:spcPct val="100000"/>
              </a:lnSpc>
              <a:buFont typeface="StarSymbol"/>
              <a:buAutoNum type="arabicPeriod"/>
            </a:pPr>
            <a:r>
              <a:rPr lang="en-US" sz="2800">
                <a:solidFill>
                  <a:srgbClr val="FF0000"/>
                </a:solidFill>
              </a:rPr>
              <a:t>Campus interview </a:t>
            </a:r>
            <a:endParaRPr/>
          </a:p>
          <a:p>
            <a:pPr>
              <a:lnSpc>
                <a:spcPct val="100000"/>
              </a:lnSpc>
              <a:buFont typeface="StarSymbol"/>
              <a:buAutoNum type="arabicPeriod"/>
            </a:pPr>
            <a:r>
              <a:rPr lang="en-US" sz="2800">
                <a:solidFill>
                  <a:srgbClr val="FF0000"/>
                </a:solidFill>
              </a:rPr>
              <a:t>Walk-in </a:t>
            </a:r>
            <a:endParaRPr/>
          </a:p>
          <a:p>
            <a:pPr>
              <a:lnSpc>
                <a:spcPct val="100000"/>
              </a:lnSpc>
            </a:pPr>
            <a:r>
              <a:rPr lang="en-US" sz="2800">
                <a:solidFill>
                  <a:srgbClr val="FF0000"/>
                </a:solidFill>
              </a:rPr>
              <a:t>Etc.,</a:t>
            </a:r>
            <a:endParaRPr/>
          </a:p>
          <a:p>
            <a:pPr>
              <a:lnSpc>
                <a:spcPct val="100000"/>
              </a:lnSpc>
            </a:pPr>
            <a:endParaRPr/>
          </a:p>
        </p:txBody>
      </p:sp>
    </p:spTree>
  </p:cSld>
  <p:clrMapOvr>
    <a:masterClrMapping/>
  </p:clrMapOvr>
  <p:transition>
    <p:push dir="r"/>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5" name="TextShape 1"/>
          <p:cNvSpPr txBox="1"/>
          <p:nvPr/>
        </p:nvSpPr>
        <p:spPr>
          <a:xfrm>
            <a:off x="0" y="285840"/>
            <a:ext cx="9143640" cy="6214680"/>
          </a:xfrm>
          <a:prstGeom prst="rect">
            <a:avLst/>
          </a:prstGeom>
        </p:spPr>
        <p:txBody>
          <a:bodyPr lIns="0" tIns="0" rIns="0" bIns="0" anchor="ctr"/>
          <a:lstStyle/>
          <a:p>
            <a:pPr algn="ctr"/>
            <a:endParaRPr/>
          </a:p>
          <a:p>
            <a:pPr algn="ctr"/>
            <a:endParaRPr/>
          </a:p>
          <a:p>
            <a:pPr algn="ctr"/>
            <a:r>
              <a:rPr lang="en-IN" sz="2800"/>
              <a:t>Steps</a:t>
            </a:r>
            <a:r>
              <a:rPr lang="en-IN" sz="2800" b="1"/>
              <a:t>:</a:t>
            </a:r>
            <a:endParaRPr/>
          </a:p>
          <a:p>
            <a:pPr algn="ctr"/>
            <a:endParaRPr/>
          </a:p>
          <a:p>
            <a:pPr algn="ctr">
              <a:lnSpc>
                <a:spcPct val="100000"/>
              </a:lnSpc>
              <a:buFont typeface="StarSymbol"/>
              <a:buAutoNum type="arabicPeriod"/>
            </a:pPr>
            <a:r>
              <a:rPr lang="en-IN" sz="2400">
                <a:solidFill>
                  <a:srgbClr val="000000"/>
                </a:solidFill>
              </a:rPr>
              <a:t>Receipt of Job Applications:</a:t>
            </a:r>
            <a:endParaRPr/>
          </a:p>
          <a:p>
            <a:pPr algn="ctr">
              <a:lnSpc>
                <a:spcPct val="100000"/>
              </a:lnSpc>
              <a:buFont typeface="StarSymbol"/>
              <a:buChar char="-"/>
            </a:pPr>
            <a:r>
              <a:rPr lang="en-IN" sz="2800">
                <a:solidFill>
                  <a:srgbClr val="000000"/>
                </a:solidFill>
              </a:rPr>
              <a:t>First step</a:t>
            </a:r>
            <a:endParaRPr/>
          </a:p>
          <a:p>
            <a:pPr algn="ctr">
              <a:lnSpc>
                <a:spcPct val="100000"/>
              </a:lnSpc>
              <a:buFont typeface="StarSymbol"/>
              <a:buChar char="-"/>
            </a:pPr>
            <a:r>
              <a:rPr lang="en-IN" sz="2800">
                <a:solidFill>
                  <a:srgbClr val="000000"/>
                </a:solidFill>
              </a:rPr>
              <a:t>They gives details of family background, education,</a:t>
            </a:r>
            <a:endParaRPr/>
          </a:p>
          <a:p>
            <a:pPr algn="ctr">
              <a:lnSpc>
                <a:spcPct val="100000"/>
              </a:lnSpc>
            </a:pPr>
            <a:r>
              <a:rPr lang="en-IN" sz="2800">
                <a:solidFill>
                  <a:srgbClr val="000000"/>
                </a:solidFill>
              </a:rPr>
              <a:t>    age, professional experience, training received,</a:t>
            </a:r>
            <a:endParaRPr/>
          </a:p>
          <a:p>
            <a:pPr algn="ctr">
              <a:lnSpc>
                <a:spcPct val="100000"/>
              </a:lnSpc>
            </a:pPr>
            <a:r>
              <a:rPr lang="en-IN" sz="2800">
                <a:solidFill>
                  <a:srgbClr val="000000"/>
                </a:solidFill>
              </a:rPr>
              <a:t>    interested in extra curricular activities, hobbies, </a:t>
            </a:r>
            <a:endParaRPr/>
          </a:p>
          <a:p>
            <a:pPr algn="ctr">
              <a:lnSpc>
                <a:spcPct val="100000"/>
              </a:lnSpc>
            </a:pPr>
            <a:r>
              <a:rPr lang="en-IN" sz="2800">
                <a:solidFill>
                  <a:srgbClr val="000000"/>
                </a:solidFill>
              </a:rPr>
              <a:t>    previous salary drawn, salary expected and reference.</a:t>
            </a:r>
            <a:endParaRPr/>
          </a:p>
          <a:p>
            <a:pPr algn="ctr">
              <a:lnSpc>
                <a:spcPct val="100000"/>
              </a:lnSpc>
            </a:pPr>
            <a:r>
              <a:rPr lang="en-IN" sz="2400" b="1">
                <a:solidFill>
                  <a:srgbClr val="000000"/>
                </a:solidFill>
              </a:rPr>
              <a:t>  </a:t>
            </a:r>
            <a:endParaRPr/>
          </a:p>
          <a:p>
            <a:pPr algn="ctr">
              <a:lnSpc>
                <a:spcPct val="100000"/>
              </a:lnSpc>
            </a:pPr>
            <a:r>
              <a:rPr lang="en-IN" sz="2400">
                <a:solidFill>
                  <a:srgbClr val="000000"/>
                </a:solidFill>
              </a:rPr>
              <a:t>2. Preliminary Interview:</a:t>
            </a:r>
            <a:endParaRPr/>
          </a:p>
          <a:p>
            <a:pPr algn="ctr">
              <a:lnSpc>
                <a:spcPct val="100000"/>
              </a:lnSpc>
            </a:pPr>
            <a:endParaRPr/>
          </a:p>
          <a:p>
            <a:pPr algn="ctr">
              <a:lnSpc>
                <a:spcPct val="100000"/>
              </a:lnSpc>
            </a:pPr>
            <a:r>
              <a:rPr lang="en-IN" sz="2400">
                <a:solidFill>
                  <a:srgbClr val="000000"/>
                </a:solidFill>
              </a:rPr>
              <a:t>3. Employment Test:</a:t>
            </a:r>
            <a:endParaRPr/>
          </a:p>
          <a:p>
            <a:pPr algn="ctr">
              <a:lnSpc>
                <a:spcPct val="100000"/>
              </a:lnSpc>
            </a:pPr>
            <a:endParaRPr/>
          </a:p>
          <a:p>
            <a:pPr algn="ctr">
              <a:lnSpc>
                <a:spcPct val="100000"/>
              </a:lnSpc>
              <a:buFont typeface="StarSymbol"/>
              <a:buAutoNum type="arabicPeriod"/>
            </a:pPr>
            <a:r>
              <a:rPr lang="en-IN" b="1">
                <a:solidFill>
                  <a:srgbClr val="F9F3DD"/>
                </a:solidFill>
              </a:rPr>
              <a:t> Proficiency Test, 	2. Aptitude Test, 	3.Personality Test.</a:t>
            </a:r>
            <a:endParaRPr/>
          </a:p>
        </p:txBody>
      </p:sp>
      <p:sp>
        <p:nvSpPr>
          <p:cNvPr id="736" name="TextShape 2"/>
          <p:cNvSpPr txBox="1"/>
          <p:nvPr/>
        </p:nvSpPr>
        <p:spPr>
          <a:xfrm>
            <a:off x="0" y="0"/>
            <a:ext cx="8429400" cy="928440"/>
          </a:xfrm>
          <a:prstGeom prst="rect">
            <a:avLst/>
          </a:prstGeom>
        </p:spPr>
        <p:txBody>
          <a:bodyPr lIns="0" tIns="0" rIns="0" bIns="0" anchor="ctr"/>
          <a:lstStyle/>
          <a:p>
            <a:r>
              <a:rPr lang="en-US" sz="3200" b="1">
                <a:solidFill>
                  <a:srgbClr val="FF0000"/>
                </a:solidFill>
              </a:rPr>
              <a:t>Selection </a:t>
            </a:r>
            <a:r>
              <a:rPr lang="en-US">
                <a:solidFill>
                  <a:srgbClr val="FF0000"/>
                </a:solidFill>
              </a:rPr>
              <a:t>
</a:t>
            </a:r>
            <a:r>
              <a:rPr lang="en-US" sz="2000" b="1">
                <a:solidFill>
                  <a:srgbClr val="FF0000"/>
                </a:solidFill>
              </a:rPr>
              <a:t>A </a:t>
            </a:r>
            <a:r>
              <a:rPr lang="en-US" sz="2000" b="1" i="1">
                <a:solidFill>
                  <a:srgbClr val="FF0000"/>
                </a:solidFill>
              </a:rPr>
              <a:t>process of picking out a few suitable persons from a large number</a:t>
            </a:r>
            <a:endParaRPr/>
          </a:p>
        </p:txBody>
      </p:sp>
    </p:spTree>
  </p:cSld>
  <p:clrMapOvr>
    <a:masterClrMapping/>
  </p:clrMapOvr>
  <p:transition>
    <p:wheel spokes="3"/>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 name="TextShape 1"/>
          <p:cNvSpPr txBox="1"/>
          <p:nvPr/>
        </p:nvSpPr>
        <p:spPr>
          <a:xfrm>
            <a:off x="214200" y="1285920"/>
            <a:ext cx="8740080" cy="5571720"/>
          </a:xfrm>
          <a:prstGeom prst="rect">
            <a:avLst/>
          </a:prstGeom>
        </p:spPr>
        <p:txBody>
          <a:bodyPr lIns="0" tIns="0" rIns="0" bIns="0" anchor="ctr"/>
          <a:lstStyle/>
          <a:p>
            <a:pPr algn="ctr">
              <a:lnSpc>
                <a:spcPct val="100000"/>
              </a:lnSpc>
            </a:pPr>
            <a:r>
              <a:rPr lang="en-IN" sz="2400">
                <a:solidFill>
                  <a:srgbClr val="000000"/>
                </a:solidFill>
              </a:rPr>
              <a:t>4. Group Discussion:</a:t>
            </a:r>
            <a:endParaRPr/>
          </a:p>
          <a:p>
            <a:pPr algn="ctr">
              <a:lnSpc>
                <a:spcPct val="100000"/>
              </a:lnSpc>
            </a:pPr>
            <a:r>
              <a:rPr lang="en-IN" sz="2400">
                <a:solidFill>
                  <a:srgbClr val="000000"/>
                </a:solidFill>
              </a:rPr>
              <a:t>    </a:t>
            </a:r>
            <a:r>
              <a:rPr lang="en-IN" sz="2800">
                <a:solidFill>
                  <a:srgbClr val="000000"/>
                </a:solidFill>
              </a:rPr>
              <a:t>Candidates are assembled in small groups and </a:t>
            </a:r>
            <a:endParaRPr/>
          </a:p>
          <a:p>
            <a:pPr algn="ctr">
              <a:lnSpc>
                <a:spcPct val="100000"/>
              </a:lnSpc>
            </a:pPr>
            <a:r>
              <a:rPr lang="en-IN" sz="2800">
                <a:solidFill>
                  <a:srgbClr val="000000"/>
                </a:solidFill>
              </a:rPr>
              <a:t>   a general topic of current interest is thrown open </a:t>
            </a:r>
            <a:endParaRPr/>
          </a:p>
          <a:p>
            <a:pPr algn="ctr">
              <a:lnSpc>
                <a:spcPct val="100000"/>
              </a:lnSpc>
            </a:pPr>
            <a:r>
              <a:rPr lang="en-IN" sz="2800">
                <a:solidFill>
                  <a:srgbClr val="000000"/>
                </a:solidFill>
              </a:rPr>
              <a:t>    for discussion.</a:t>
            </a:r>
            <a:endParaRPr/>
          </a:p>
          <a:p>
            <a:pPr algn="ctr">
              <a:lnSpc>
                <a:spcPct val="100000"/>
              </a:lnSpc>
            </a:pPr>
            <a:endParaRPr/>
          </a:p>
          <a:p>
            <a:pPr algn="ctr">
              <a:lnSpc>
                <a:spcPct val="100000"/>
              </a:lnSpc>
            </a:pPr>
            <a:r>
              <a:rPr lang="en-IN" sz="2400">
                <a:solidFill>
                  <a:srgbClr val="000000"/>
                </a:solidFill>
              </a:rPr>
              <a:t>5. Final Interview:</a:t>
            </a:r>
            <a:endParaRPr/>
          </a:p>
          <a:p>
            <a:pPr algn="ctr">
              <a:lnSpc>
                <a:spcPct val="100000"/>
              </a:lnSpc>
            </a:pPr>
            <a:r>
              <a:rPr lang="en-IN" sz="2800">
                <a:solidFill>
                  <a:srgbClr val="000000"/>
                </a:solidFill>
              </a:rPr>
              <a:t>    Main aim is to evaluate the candidate’s qualifications</a:t>
            </a:r>
            <a:endParaRPr/>
          </a:p>
          <a:p>
            <a:pPr algn="ctr">
              <a:lnSpc>
                <a:spcPct val="100000"/>
              </a:lnSpc>
            </a:pPr>
            <a:r>
              <a:rPr lang="en-IN" sz="2800">
                <a:solidFill>
                  <a:srgbClr val="000000"/>
                </a:solidFill>
              </a:rPr>
              <a:t>    for a particular job.</a:t>
            </a:r>
            <a:endParaRPr/>
          </a:p>
          <a:p>
            <a:pPr algn="ctr">
              <a:lnSpc>
                <a:spcPct val="100000"/>
              </a:lnSpc>
            </a:pPr>
            <a:endParaRPr/>
          </a:p>
          <a:p>
            <a:pPr algn="ctr">
              <a:lnSpc>
                <a:spcPct val="100000"/>
              </a:lnSpc>
            </a:pPr>
            <a:r>
              <a:rPr lang="en-IN" sz="2400">
                <a:solidFill>
                  <a:srgbClr val="000000"/>
                </a:solidFill>
              </a:rPr>
              <a:t>6. Checking References:</a:t>
            </a:r>
            <a:endParaRPr/>
          </a:p>
          <a:p>
            <a:pPr algn="ctr">
              <a:lnSpc>
                <a:spcPct val="100000"/>
              </a:lnSpc>
            </a:pPr>
            <a:endParaRPr/>
          </a:p>
          <a:p>
            <a:pPr algn="ctr">
              <a:lnSpc>
                <a:spcPct val="100000"/>
              </a:lnSpc>
            </a:pPr>
            <a:r>
              <a:rPr lang="en-IN" sz="2400">
                <a:solidFill>
                  <a:srgbClr val="000000"/>
                </a:solidFill>
              </a:rPr>
              <a:t>7. Medical Examination:</a:t>
            </a:r>
            <a:endParaRPr/>
          </a:p>
          <a:p>
            <a:pPr algn="ctr">
              <a:lnSpc>
                <a:spcPct val="100000"/>
              </a:lnSpc>
            </a:pPr>
            <a:endParaRPr/>
          </a:p>
          <a:p>
            <a:pPr algn="ctr">
              <a:lnSpc>
                <a:spcPct val="100000"/>
              </a:lnSpc>
            </a:pPr>
            <a:r>
              <a:rPr lang="en-IN" sz="2400">
                <a:solidFill>
                  <a:srgbClr val="000000"/>
                </a:solidFill>
              </a:rPr>
              <a:t>8. Placement:</a:t>
            </a:r>
            <a:endParaRPr/>
          </a:p>
          <a:p>
            <a:pPr algn="ctr">
              <a:lnSpc>
                <a:spcPct val="100000"/>
              </a:lnSpc>
            </a:pPr>
            <a:endParaRPr/>
          </a:p>
        </p:txBody>
      </p:sp>
      <p:sp>
        <p:nvSpPr>
          <p:cNvPr id="738" name="TextShape 2"/>
          <p:cNvSpPr txBox="1"/>
          <p:nvPr/>
        </p:nvSpPr>
        <p:spPr>
          <a:xfrm>
            <a:off x="0" y="0"/>
            <a:ext cx="8657280" cy="1142640"/>
          </a:xfrm>
          <a:prstGeom prst="rect">
            <a:avLst/>
          </a:prstGeom>
        </p:spPr>
        <p:txBody>
          <a:bodyPr lIns="0" tIns="0" rIns="0" bIns="0" anchor="ctr"/>
          <a:lstStyle/>
          <a:p>
            <a:r>
              <a:rPr lang="en-US" sz="4000" b="1">
                <a:solidFill>
                  <a:srgbClr val="FF0000"/>
                </a:solidFill>
              </a:rPr>
              <a:t>Cont’d</a:t>
            </a:r>
            <a:endParaRPr/>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0" y="214200"/>
            <a:ext cx="8229240" cy="807840"/>
          </a:xfrm>
          <a:prstGeom prst="rect">
            <a:avLst/>
          </a:prstGeom>
        </p:spPr>
        <p:txBody>
          <a:bodyPr lIns="0" tIns="0" rIns="0" bIns="0" anchor="ctr"/>
          <a:lstStyle/>
          <a:p>
            <a:pPr>
              <a:lnSpc>
                <a:spcPct val="100000"/>
              </a:lnSpc>
            </a:pPr>
            <a:r>
              <a:rPr lang="en-US" sz="2800" b="1">
                <a:solidFill>
                  <a:srgbClr val="006600"/>
                </a:solidFill>
                <a:latin typeface="Times New Roman"/>
              </a:rPr>
              <a:t>FUNCTIONS OF MANAGEMENT</a:t>
            </a:r>
            <a:endParaRPr/>
          </a:p>
        </p:txBody>
      </p:sp>
      <p:sp>
        <p:nvSpPr>
          <p:cNvPr id="151" name="TextShape 2"/>
          <p:cNvSpPr txBox="1"/>
          <p:nvPr/>
        </p:nvSpPr>
        <p:spPr>
          <a:xfrm>
            <a:off x="457200" y="857160"/>
            <a:ext cx="8229240" cy="5268600"/>
          </a:xfrm>
          <a:prstGeom prst="rect">
            <a:avLst/>
          </a:prstGeom>
        </p:spPr>
        <p:txBody>
          <a:bodyPr lIns="0" tIns="0" rIns="0" bIns="0"/>
          <a:lstStyle/>
          <a:p>
            <a:pPr>
              <a:lnSpc>
                <a:spcPct val="100000"/>
              </a:lnSpc>
            </a:pPr>
            <a:r>
              <a:rPr lang="en-US" sz="2400" b="1">
                <a:solidFill>
                  <a:srgbClr val="CC0000"/>
                </a:solidFill>
                <a:latin typeface="Times New Roman"/>
              </a:rPr>
              <a:t>Communication</a:t>
            </a:r>
            <a:endParaRPr/>
          </a:p>
          <a:p>
            <a:pPr lvl="1" algn="just">
              <a:lnSpc>
                <a:spcPct val="100000"/>
              </a:lnSpc>
              <a:buFont typeface="StarSymbol"/>
              <a:buChar char=""/>
            </a:pPr>
            <a:r>
              <a:rPr lang="en-US" sz="2400">
                <a:solidFill>
                  <a:srgbClr val="006600"/>
                </a:solidFill>
                <a:latin typeface="Times New Roman"/>
              </a:rPr>
              <a:t>In which instructions are transmitted, received &amp; understood by </a:t>
            </a:r>
            <a:endParaRPr/>
          </a:p>
          <a:p>
            <a:r>
              <a:rPr lang="en-US" sz="2400">
                <a:solidFill>
                  <a:srgbClr val="006600"/>
                </a:solidFill>
                <a:latin typeface="Times New Roman"/>
              </a:rPr>
              <a:t>  people working in the organization.</a:t>
            </a:r>
            <a:endParaRPr/>
          </a:p>
          <a:p>
            <a:pPr lvl="1" algn="just">
              <a:lnSpc>
                <a:spcPct val="100000"/>
              </a:lnSpc>
              <a:buFont typeface="Arial"/>
              <a:buChar char="•"/>
            </a:pPr>
            <a:r>
              <a:rPr lang="en-US" sz="2400">
                <a:solidFill>
                  <a:srgbClr val="006600"/>
                </a:solidFill>
                <a:latin typeface="Times New Roman"/>
              </a:rPr>
              <a:t>Ideas, thoughts or information play an important role.</a:t>
            </a:r>
            <a:endParaRPr/>
          </a:p>
          <a:p>
            <a:pPr>
              <a:lnSpc>
                <a:spcPct val="100000"/>
              </a:lnSpc>
            </a:pPr>
            <a:r>
              <a:rPr lang="en-US" sz="2400" b="1">
                <a:solidFill>
                  <a:srgbClr val="CC0000"/>
                </a:solidFill>
                <a:latin typeface="Times New Roman"/>
              </a:rPr>
              <a:t>Leadership</a:t>
            </a:r>
            <a:endParaRPr/>
          </a:p>
          <a:p>
            <a:pPr lvl="1">
              <a:lnSpc>
                <a:spcPct val="100000"/>
              </a:lnSpc>
              <a:buFont typeface="Arial"/>
              <a:buChar char="•"/>
            </a:pPr>
            <a:r>
              <a:rPr lang="en-US" sz="2400">
                <a:solidFill>
                  <a:srgbClr val="006600"/>
                </a:solidFill>
                <a:latin typeface="Times New Roman"/>
              </a:rPr>
              <a:t>Inspires confidence and trust in his subordinates.</a:t>
            </a:r>
            <a:endParaRPr/>
          </a:p>
          <a:p>
            <a:pPr>
              <a:lnSpc>
                <a:spcPct val="100000"/>
              </a:lnSpc>
            </a:pPr>
            <a:endParaRPr/>
          </a:p>
          <a:p>
            <a:pPr>
              <a:lnSpc>
                <a:spcPct val="100000"/>
              </a:lnSpc>
            </a:pPr>
            <a:r>
              <a:rPr lang="en-US" sz="2400" b="1">
                <a:solidFill>
                  <a:srgbClr val="CC0000"/>
                </a:solidFill>
                <a:latin typeface="Times New Roman"/>
              </a:rPr>
              <a:t>Decision Making</a:t>
            </a:r>
            <a:endParaRPr/>
          </a:p>
          <a:p>
            <a:pPr lvl="1" algn="just">
              <a:lnSpc>
                <a:spcPct val="100000"/>
              </a:lnSpc>
              <a:buFont typeface="Arial"/>
              <a:buChar char="•"/>
            </a:pPr>
            <a:r>
              <a:rPr lang="en-US" sz="2400">
                <a:solidFill>
                  <a:srgbClr val="006600"/>
                </a:solidFill>
                <a:latin typeface="Times New Roman"/>
              </a:rPr>
              <a:t>A course of action chosen from available alternatives for the purpose</a:t>
            </a:r>
            <a:endParaRPr/>
          </a:p>
          <a:p>
            <a:r>
              <a:rPr lang="en-US" sz="2400">
                <a:solidFill>
                  <a:srgbClr val="006600"/>
                </a:solidFill>
                <a:latin typeface="Times New Roman"/>
              </a:rPr>
              <a:t>  of a desired result.</a:t>
            </a:r>
            <a:endParaRPr/>
          </a:p>
          <a:p>
            <a:endParaRP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685800" y="285840"/>
            <a:ext cx="7772040" cy="642600"/>
          </a:xfrm>
          <a:prstGeom prst="rect">
            <a:avLst/>
          </a:prstGeom>
        </p:spPr>
        <p:txBody>
          <a:bodyPr anchor="ctr"/>
          <a:p>
            <a:pPr algn="ctr">
              <a:lnSpc>
                <a:spcPct val="100000"/>
              </a:lnSpc>
            </a:pPr>
            <a:r>
              <a:rPr lang="en-US" sz="4400">
                <a:solidFill>
                  <a:srgbClr val="ff0000"/>
                </a:solidFill>
                <a:latin typeface="Calibri"/>
              </a:rPr>
              <a:t>INTRODUCTION</a:t>
            </a:r>
            <a:endParaRPr/>
          </a:p>
        </p:txBody>
      </p:sp>
      <p:sp>
        <p:nvSpPr>
          <p:cNvPr id="112" name="TextShape 2"/>
          <p:cNvSpPr txBox="1"/>
          <p:nvPr/>
        </p:nvSpPr>
        <p:spPr>
          <a:xfrm>
            <a:off x="285840" y="1000080"/>
            <a:ext cx="8500680" cy="5857560"/>
          </a:xfrm>
          <a:prstGeom prst="rect">
            <a:avLst/>
          </a:prstGeom>
        </p:spPr>
        <p:txBody>
          <a:bodyPr/>
          <a:p>
            <a:pPr algn="just">
              <a:lnSpc>
                <a:spcPct val="100000"/>
              </a:lnSpc>
            </a:pPr>
            <a:r>
              <a:rPr lang="en-IN" sz="2800">
                <a:solidFill>
                  <a:srgbClr val="000000"/>
                </a:solidFill>
                <a:latin typeface="Andalus"/>
              </a:rPr>
              <a:t>Directing means issuing orders, leading and motivating subordinates as they go about executing orders.</a:t>
            </a:r>
            <a:endParaRPr/>
          </a:p>
          <a:p>
            <a:pPr algn="just">
              <a:lnSpc>
                <a:spcPct val="100000"/>
              </a:lnSpc>
            </a:pPr>
            <a:r>
              <a:rPr b="1" lang="en-IN" sz="2400">
                <a:solidFill>
                  <a:srgbClr val="ff0000"/>
                </a:solidFill>
                <a:latin typeface="Andalus"/>
              </a:rPr>
              <a:t>Definition: </a:t>
            </a:r>
            <a:endParaRPr/>
          </a:p>
          <a:p>
            <a:pPr algn="just">
              <a:lnSpc>
                <a:spcPct val="100000"/>
              </a:lnSpc>
            </a:pPr>
            <a:r>
              <a:rPr lang="en-IN" sz="2800">
                <a:solidFill>
                  <a:srgbClr val="000000"/>
                </a:solidFill>
                <a:latin typeface="Andalus"/>
              </a:rPr>
              <a:t>Directing is the interpersonal aspect of managing by which subordinates are lead to understand and contribute effectively to the attainment of enterprise objectives.</a:t>
            </a:r>
            <a:r>
              <a:rPr lang="en-IN" sz="3200">
                <a:solidFill>
                  <a:srgbClr val="000000"/>
                </a:solidFill>
                <a:latin typeface="Andalus"/>
              </a:rPr>
              <a:t>	</a:t>
            </a:r>
            <a:r>
              <a:rPr lang="en-IN" sz="3200">
                <a:solidFill>
                  <a:srgbClr val="8b8b8b"/>
                </a:solidFill>
                <a:latin typeface="Andalus"/>
              </a:rPr>
              <a:t>	</a:t>
            </a:r>
            <a:r>
              <a:rPr lang="en-IN" sz="3200">
                <a:solidFill>
                  <a:srgbClr val="8b8b8b"/>
                </a:solidFill>
                <a:latin typeface="Andalus"/>
              </a:rPr>
              <a:t>         </a:t>
            </a:r>
            <a:r>
              <a:rPr lang="en-IN" sz="3200">
                <a:solidFill>
                  <a:srgbClr val="8b8b8b"/>
                </a:solidFill>
                <a:latin typeface="Andalus"/>
              </a:rPr>
              <a:t>	</a:t>
            </a:r>
            <a:r>
              <a:rPr lang="en-IN" sz="3200">
                <a:solidFill>
                  <a:srgbClr val="8b8b8b"/>
                </a:solidFill>
                <a:latin typeface="Andalus"/>
              </a:rPr>
              <a:t>	</a:t>
            </a:r>
            <a:r>
              <a:rPr lang="en-IN" sz="3200">
                <a:solidFill>
                  <a:srgbClr val="8b8b8b"/>
                </a:solidFill>
                <a:latin typeface="Andalus"/>
              </a:rPr>
              <a:t>	</a:t>
            </a:r>
            <a:r>
              <a:rPr b="1" i="1" lang="en-IN" sz="2800">
                <a:solidFill>
                  <a:srgbClr val="7030a0"/>
                </a:solidFill>
                <a:latin typeface="Andalus"/>
              </a:rPr>
              <a:t>Koontz O’ Donnel </a:t>
            </a:r>
            <a:endParaRPr/>
          </a:p>
          <a:p>
            <a:pPr algn="just">
              <a:lnSpc>
                <a:spcPct val="100000"/>
              </a:lnSpc>
            </a:pPr>
            <a:r>
              <a:rPr lang="en-IN" sz="2800">
                <a:solidFill>
                  <a:srgbClr val="000000"/>
                </a:solidFill>
                <a:latin typeface="Andalus"/>
              </a:rPr>
              <a:t>Directing consists of the process and techniques utilized in issuing instructions and making certain that operations are carried out as originally planned.</a:t>
            </a:r>
            <a:r>
              <a:rPr lang="en-IN" sz="2800">
                <a:solidFill>
                  <a:srgbClr val="10243e"/>
                </a:solidFill>
                <a:latin typeface="Andalus"/>
              </a:rPr>
              <a:t>                    </a:t>
            </a:r>
            <a:r>
              <a:rPr lang="en-IN" sz="2800">
                <a:solidFill>
                  <a:srgbClr val="10243e"/>
                </a:solidFill>
                <a:latin typeface="Andalus"/>
              </a:rPr>
              <a:t>	</a:t>
            </a:r>
            <a:r>
              <a:rPr lang="en-IN" sz="2800">
                <a:solidFill>
                  <a:srgbClr val="10243e"/>
                </a:solidFill>
                <a:latin typeface="Andalus"/>
              </a:rPr>
              <a:t>	</a:t>
            </a:r>
            <a:r>
              <a:rPr lang="en-IN" sz="2800">
                <a:solidFill>
                  <a:srgbClr val="10243e"/>
                </a:solidFill>
                <a:latin typeface="Andalus"/>
              </a:rPr>
              <a:t>	</a:t>
            </a:r>
            <a:r>
              <a:rPr lang="en-IN" sz="2800">
                <a:solidFill>
                  <a:srgbClr val="10243e"/>
                </a:solidFill>
                <a:latin typeface="Andalus"/>
              </a:rPr>
              <a:t>	</a:t>
            </a:r>
            <a:r>
              <a:rPr lang="en-IN" sz="2800">
                <a:solidFill>
                  <a:srgbClr val="10243e"/>
                </a:solidFill>
                <a:latin typeface="Andalus"/>
              </a:rPr>
              <a:t>	</a:t>
            </a:r>
            <a:r>
              <a:rPr lang="en-IN" sz="2800">
                <a:solidFill>
                  <a:srgbClr val="10243e"/>
                </a:solidFill>
                <a:latin typeface="Andalus"/>
              </a:rPr>
              <a:t>	</a:t>
            </a:r>
            <a:r>
              <a:rPr lang="en-IN" sz="2800">
                <a:solidFill>
                  <a:srgbClr val="10243e"/>
                </a:solidFill>
                <a:latin typeface="Andalus"/>
              </a:rPr>
              <a:t>	</a:t>
            </a:r>
            <a:r>
              <a:rPr b="1" i="1" lang="en-IN" sz="2800">
                <a:solidFill>
                  <a:srgbClr val="7030a0"/>
                </a:solidFill>
                <a:latin typeface="Andalus"/>
              </a:rPr>
              <a:t>Haimann</a:t>
            </a:r>
            <a:endParaRPr/>
          </a:p>
          <a:p>
            <a:pPr algn="just">
              <a:lnSpc>
                <a:spcPct val="100000"/>
              </a:lnSpc>
            </a:pPr>
            <a:endParaRPr/>
          </a:p>
        </p:txBody>
      </p:sp>
    </p:spTree>
  </p:cSld>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LEADERSHIP AND LEADERSHIP STYLES</a:t>
            </a:r>
            <a:endParaRPr/>
          </a:p>
        </p:txBody>
      </p:sp>
      <p:sp>
        <p:nvSpPr>
          <p:cNvPr id="114" name="TextShape 2"/>
          <p:cNvSpPr txBox="1"/>
          <p:nvPr/>
        </p:nvSpPr>
        <p:spPr>
          <a:xfrm>
            <a:off x="357120" y="1214280"/>
            <a:ext cx="8786520" cy="5643360"/>
          </a:xfrm>
          <a:prstGeom prst="rect">
            <a:avLst/>
          </a:prstGeom>
        </p:spPr>
        <p:txBody>
          <a:bodyPr/>
          <a:p>
            <a:pPr algn="just">
              <a:lnSpc>
                <a:spcPct val="100000"/>
              </a:lnSpc>
              <a:buFont typeface="Arial"/>
              <a:buChar char="•"/>
            </a:pPr>
            <a:r>
              <a:rPr lang="en-US" sz="3200">
                <a:solidFill>
                  <a:srgbClr val="000000"/>
                </a:solidFill>
                <a:latin typeface="Calibri"/>
              </a:rPr>
              <a:t>The success of a business concern depends upon the ability of its leadership. For example Microsoft, Reliance, Mittal Steels would not have attained their present success but for the able leadership of Bill Gates, Dheerubai ambani and Lakshmi Mittal.</a:t>
            </a:r>
            <a:endParaRPr/>
          </a:p>
          <a:p>
            <a:pPr algn="just">
              <a:lnSpc>
                <a:spcPct val="100000"/>
              </a:lnSpc>
              <a:buFont typeface="Arial"/>
              <a:buChar char="•"/>
            </a:pPr>
            <a:r>
              <a:rPr lang="en-US" sz="3200">
                <a:solidFill>
                  <a:srgbClr val="00b050"/>
                </a:solidFill>
                <a:latin typeface="Calibri"/>
              </a:rPr>
              <a:t>“</a:t>
            </a:r>
            <a:r>
              <a:rPr lang="en-US" sz="3200">
                <a:solidFill>
                  <a:srgbClr val="00b050"/>
                </a:solidFill>
                <a:latin typeface="Calibri"/>
              </a:rPr>
              <a:t>leadership is generally defined as influence, the art of process of influencing people so that they will strive willingly towards the achievement of group goals”.</a:t>
            </a:r>
            <a:r>
              <a:rPr b="1" lang="en-US" sz="3200">
                <a:solidFill>
                  <a:srgbClr val="000000"/>
                </a:solidFill>
                <a:latin typeface="Calibri"/>
              </a:rPr>
              <a:t>	</a:t>
            </a:r>
            <a:r>
              <a:rPr b="1" lang="en-US" sz="3200">
                <a:solidFill>
                  <a:srgbClr val="000000"/>
                </a:solidFill>
                <a:latin typeface="Calibri"/>
              </a:rPr>
              <a:t>	</a:t>
            </a:r>
            <a:r>
              <a:rPr b="1" i="1" lang="en-US" sz="3200">
                <a:solidFill>
                  <a:srgbClr val="000000"/>
                </a:solidFill>
                <a:latin typeface="Andalus"/>
              </a:rPr>
              <a:t>-</a:t>
            </a:r>
            <a:r>
              <a:rPr b="1" i="1" lang="en-US" sz="3200">
                <a:solidFill>
                  <a:srgbClr val="000000"/>
                </a:solidFill>
                <a:latin typeface="Andalus"/>
              </a:rPr>
              <a:t>	</a:t>
            </a:r>
            <a:r>
              <a:rPr b="1" i="1" lang="en-US" sz="3200">
                <a:solidFill>
                  <a:srgbClr val="000000"/>
                </a:solidFill>
                <a:latin typeface="Andalus"/>
              </a:rPr>
              <a:t>Koontz and O’Donnel,</a:t>
            </a:r>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457200" y="274680"/>
            <a:ext cx="8229240" cy="725040"/>
          </a:xfrm>
          <a:prstGeom prst="rect">
            <a:avLst/>
          </a:prstGeom>
        </p:spPr>
        <p:txBody>
          <a:bodyPr anchor="ctr"/>
          <a:p>
            <a:pPr algn="ctr">
              <a:lnSpc>
                <a:spcPct val="100000"/>
              </a:lnSpc>
            </a:pPr>
            <a:r>
              <a:rPr lang="en-US" sz="4400">
                <a:solidFill>
                  <a:srgbClr val="000000"/>
                </a:solidFill>
                <a:latin typeface="Calibri"/>
              </a:rPr>
              <a:t>Different types</a:t>
            </a:r>
            <a:endParaRPr/>
          </a:p>
        </p:txBody>
      </p:sp>
      <p:sp>
        <p:nvSpPr>
          <p:cNvPr id="116"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Autocratic :</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an autocratic leader assumes all power and decision making in him self and exercises complete control over the subordinated. </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b050"/>
                </a:solidFill>
                <a:latin typeface="Calibri"/>
              </a:rPr>
              <a:t>this leadership can be applied in following situation: </a:t>
            </a:r>
            <a:endParaRPr/>
          </a:p>
          <a:p>
            <a:pPr>
              <a:lnSpc>
                <a:spcPct val="100000"/>
              </a:lnSpc>
              <a:buFont typeface="Arial"/>
              <a:buAutoNum type="arabicParenR"/>
            </a:pPr>
            <a:r>
              <a:rPr lang="en-US" sz="3200">
                <a:solidFill>
                  <a:srgbClr val="000000"/>
                </a:solidFill>
                <a:latin typeface="Calibri"/>
              </a:rPr>
              <a:t>When subordinates are incompetent and inexperienced.</a:t>
            </a:r>
            <a:endParaRPr/>
          </a:p>
          <a:p>
            <a:pPr>
              <a:lnSpc>
                <a:spcPct val="100000"/>
              </a:lnSpc>
              <a:buFont typeface="Arial"/>
              <a:buAutoNum type="arabicParenR"/>
            </a:pPr>
            <a:r>
              <a:rPr lang="en-US" sz="3200">
                <a:solidFill>
                  <a:srgbClr val="000000"/>
                </a:solidFill>
                <a:latin typeface="Calibri"/>
              </a:rPr>
              <a:t> </a:t>
            </a:r>
            <a:r>
              <a:rPr lang="en-US" sz="3200">
                <a:solidFill>
                  <a:srgbClr val="000000"/>
                </a:solidFill>
                <a:latin typeface="Calibri"/>
              </a:rPr>
              <a:t>when leader prefers to be active and domonent in decision making </a:t>
            </a:r>
            <a:endParaRPr/>
          </a:p>
          <a:p>
            <a:pPr>
              <a:lnSpc>
                <a:spcPct val="100000"/>
              </a:lnSpc>
              <a:buFont typeface="Arial"/>
              <a:buAutoNum type="arabicParenR"/>
            </a:pPr>
            <a:r>
              <a:rPr lang="en-US" sz="3200">
                <a:solidFill>
                  <a:srgbClr val="000000"/>
                </a:solidFill>
                <a:latin typeface="Calibri"/>
              </a:rPr>
              <a:t> </a:t>
            </a:r>
            <a:r>
              <a:rPr lang="en-US" sz="3200">
                <a:solidFill>
                  <a:srgbClr val="000000"/>
                </a:solidFill>
                <a:latin typeface="Calibri"/>
              </a:rPr>
              <a:t>when the company endorses fear and punishment as disciplinary technique.</a:t>
            </a:r>
            <a:endParaRPr/>
          </a:p>
          <a:p>
            <a:pPr>
              <a:lnSpc>
                <a:spcPct val="100000"/>
              </a:lnSpc>
            </a:pPr>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TextShape 1"/>
          <p:cNvSpPr txBox="1"/>
          <p:nvPr/>
        </p:nvSpPr>
        <p:spPr>
          <a:xfrm>
            <a:off x="457200" y="274680"/>
            <a:ext cx="8229240" cy="1142640"/>
          </a:xfrm>
          <a:prstGeom prst="rect">
            <a:avLst/>
          </a:prstGeom>
        </p:spPr>
        <p:txBody>
          <a:bodyPr anchor="ctr"/>
          <a:p>
            <a:endParaRPr/>
          </a:p>
        </p:txBody>
      </p:sp>
      <p:sp>
        <p:nvSpPr>
          <p:cNvPr id="118"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Democratic/ participative :</a:t>
            </a:r>
            <a:endParaRPr/>
          </a:p>
          <a:p>
            <a:pPr>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decisions are taken by the leader in consultation with subordinates and with their participation in the decision making process.</a:t>
            </a:r>
            <a:endParaRPr/>
          </a:p>
          <a:p>
            <a:pPr>
              <a:lnSpc>
                <a:spcPct val="100000"/>
              </a:lnSpc>
            </a:pPr>
            <a:r>
              <a:rPr lang="en-US" sz="3200">
                <a:solidFill>
                  <a:srgbClr val="000000"/>
                </a:solidFill>
                <a:latin typeface="Calibri"/>
              </a:rPr>
              <a:t> </a:t>
            </a:r>
            <a:r>
              <a:rPr lang="en-US" sz="3200">
                <a:solidFill>
                  <a:srgbClr val="00b050"/>
                </a:solidFill>
                <a:latin typeface="Calibri"/>
              </a:rPr>
              <a:t>this leadership can be applied in following situation:</a:t>
            </a:r>
            <a:endParaRPr/>
          </a:p>
          <a:p>
            <a:pPr>
              <a:lnSpc>
                <a:spcPct val="100000"/>
              </a:lnSpc>
              <a:buFont typeface="Arial"/>
              <a:buAutoNum type="arabicParenR"/>
            </a:pPr>
            <a:r>
              <a:rPr lang="en-US" sz="3200">
                <a:solidFill>
                  <a:srgbClr val="00b050"/>
                </a:solidFill>
                <a:latin typeface="Calibri"/>
              </a:rPr>
              <a:t>When subordinates are competent and experinced</a:t>
            </a:r>
            <a:endParaRPr/>
          </a:p>
          <a:p>
            <a:pPr>
              <a:lnSpc>
                <a:spcPct val="100000"/>
              </a:lnSpc>
              <a:buFont typeface="Arial"/>
              <a:buAutoNum type="arabicParenR"/>
            </a:pPr>
            <a:r>
              <a:rPr lang="en-US" sz="3200">
                <a:solidFill>
                  <a:srgbClr val="00b050"/>
                </a:solidFill>
                <a:latin typeface="Calibri"/>
              </a:rPr>
              <a:t>The leader prefers participative decision – making process.</a:t>
            </a:r>
            <a:endParaRPr/>
          </a:p>
          <a:p>
            <a:pPr>
              <a:lnSpc>
                <a:spcPct val="100000"/>
              </a:lnSpc>
              <a:buFont typeface="Arial"/>
              <a:buAutoNum type="arabicParenR"/>
            </a:pPr>
            <a:r>
              <a:rPr lang="en-US" sz="3200">
                <a:solidFill>
                  <a:srgbClr val="00b050"/>
                </a:solidFill>
                <a:latin typeface="Calibri"/>
              </a:rPr>
              <a:t>The leader wishes to develop analytical and self – control abilities in his subordinates.</a:t>
            </a:r>
            <a:endParaRPr/>
          </a:p>
          <a:p>
            <a:pPr>
              <a:lnSpc>
                <a:spcPct val="100000"/>
              </a:lnSpc>
            </a:pPr>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457200" y="274680"/>
            <a:ext cx="8229240" cy="1142640"/>
          </a:xfrm>
          <a:prstGeom prst="rect">
            <a:avLst/>
          </a:prstGeom>
        </p:spPr>
        <p:txBody>
          <a:bodyPr anchor="ctr"/>
          <a:p>
            <a:endParaRPr/>
          </a:p>
        </p:txBody>
      </p:sp>
      <p:sp>
        <p:nvSpPr>
          <p:cNvPr id="120" name="TextShape 2"/>
          <p:cNvSpPr txBox="1"/>
          <p:nvPr/>
        </p:nvSpPr>
        <p:spPr>
          <a:xfrm>
            <a:off x="457200" y="1600200"/>
            <a:ext cx="8229240" cy="4525560"/>
          </a:xfrm>
          <a:prstGeom prst="rect">
            <a:avLst/>
          </a:prstGeom>
        </p:spPr>
        <p:txBody>
          <a:bodyPr/>
          <a:p>
            <a:pPr algn="just">
              <a:lnSpc>
                <a:spcPct val="100000"/>
              </a:lnSpc>
              <a:buFont typeface="Arial"/>
              <a:buChar char="•"/>
            </a:pPr>
            <a:r>
              <a:rPr lang="en-US" sz="3200">
                <a:solidFill>
                  <a:srgbClr val="000000"/>
                </a:solidFill>
                <a:latin typeface="Calibri"/>
              </a:rPr>
              <a:t>Laissez – faire ( allowing to do)</a:t>
            </a:r>
            <a:endParaRPr/>
          </a:p>
          <a:p>
            <a:pPr algn="just">
              <a:lnSpc>
                <a:spcPct val="100000"/>
              </a:lnSpc>
            </a:pP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a manager who adopts this style, completely gives up his leadership role.</a:t>
            </a:r>
            <a:endParaRPr/>
          </a:p>
          <a:p>
            <a:pPr algn="just">
              <a:lnSpc>
                <a:spcPct val="100000"/>
              </a:lnSpc>
            </a:pPr>
            <a:r>
              <a:rPr lang="en-US" sz="3200">
                <a:solidFill>
                  <a:srgbClr val="000000"/>
                </a:solidFill>
                <a:latin typeface="Calibri"/>
              </a:rPr>
              <a:t>	</a:t>
            </a:r>
            <a:r>
              <a:rPr lang="en-US" sz="3200">
                <a:solidFill>
                  <a:srgbClr val="000000"/>
                </a:solidFill>
                <a:latin typeface="Calibri"/>
              </a:rPr>
              <a:t>The subordinates group is allowed to make decisions. And it is left to the members of the group to do as they like.</a:t>
            </a:r>
            <a:endParaRPr/>
          </a:p>
          <a:p>
            <a:pPr algn="just">
              <a:lnSpc>
                <a:spcPct val="100000"/>
              </a:lnSpc>
            </a:pPr>
            <a:r>
              <a:rPr lang="en-US" sz="3200">
                <a:solidFill>
                  <a:srgbClr val="000000"/>
                </a:solidFill>
                <a:latin typeface="Calibri"/>
              </a:rPr>
              <a:t>	</a:t>
            </a:r>
            <a:r>
              <a:rPr lang="en-US" sz="3200">
                <a:solidFill>
                  <a:srgbClr val="000000"/>
                </a:solidFill>
                <a:latin typeface="Calibri"/>
              </a:rPr>
              <a:t>The group members enjoy full freedom in goal setting and acting on it.</a:t>
            </a:r>
            <a:endParaRPr/>
          </a:p>
          <a:p>
            <a:pPr>
              <a:lnSpc>
                <a:spcPct val="100000"/>
              </a:lnSpc>
            </a:pPr>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Cntd…..</a:t>
            </a:r>
            <a:endParaRPr/>
          </a:p>
        </p:txBody>
      </p:sp>
      <p:sp>
        <p:nvSpPr>
          <p:cNvPr id="122" name="TextShape 2"/>
          <p:cNvSpPr txBox="1"/>
          <p:nvPr/>
        </p:nvSpPr>
        <p:spPr>
          <a:xfrm>
            <a:off x="457200" y="1600200"/>
            <a:ext cx="8229240" cy="4525560"/>
          </a:xfrm>
          <a:prstGeom prst="rect">
            <a:avLst/>
          </a:prstGeom>
        </p:spPr>
        <p:txBody>
          <a:bodyPr/>
          <a:p>
            <a:pPr>
              <a:lnSpc>
                <a:spcPct val="100000"/>
              </a:lnSpc>
            </a:pPr>
            <a:r>
              <a:rPr lang="en-US" sz="3200">
                <a:solidFill>
                  <a:srgbClr val="00b050"/>
                </a:solidFill>
                <a:latin typeface="Calibri"/>
              </a:rPr>
              <a:t>This leadership can be applied in following situation:</a:t>
            </a:r>
            <a:endParaRPr/>
          </a:p>
          <a:p>
            <a:pPr>
              <a:lnSpc>
                <a:spcPct val="100000"/>
              </a:lnSpc>
              <a:buFont typeface="Arial"/>
              <a:buAutoNum type="arabicParenR"/>
            </a:pPr>
            <a:r>
              <a:rPr lang="en-US" sz="3200">
                <a:solidFill>
                  <a:srgbClr val="000000"/>
                </a:solidFill>
                <a:latin typeface="Calibri"/>
              </a:rPr>
              <a:t>When the leader is interested in delegating decision making fully</a:t>
            </a:r>
            <a:endParaRPr/>
          </a:p>
          <a:p>
            <a:pPr>
              <a:lnSpc>
                <a:spcPct val="100000"/>
              </a:lnSpc>
              <a:buFont typeface="Arial"/>
              <a:buAutoNum type="arabicParenR"/>
            </a:pPr>
            <a:r>
              <a:rPr lang="en-US" sz="3200">
                <a:solidFill>
                  <a:srgbClr val="000000"/>
                </a:solidFill>
                <a:latin typeface="Calibri"/>
              </a:rPr>
              <a:t> </a:t>
            </a:r>
            <a:r>
              <a:rPr lang="en-US" sz="3200">
                <a:solidFill>
                  <a:srgbClr val="000000"/>
                </a:solidFill>
                <a:latin typeface="Calibri"/>
              </a:rPr>
              <a:t>subordinates are well trained </a:t>
            </a:r>
            <a:endParaRPr/>
          </a:p>
          <a:p>
            <a:pPr>
              <a:lnSpc>
                <a:spcPct val="100000"/>
              </a:lnSpc>
              <a:buFont typeface="Arial"/>
              <a:buAutoNum type="arabicParenR"/>
            </a:pPr>
            <a:r>
              <a:rPr lang="en-US" sz="3200">
                <a:solidFill>
                  <a:srgbClr val="000000"/>
                </a:solidFill>
                <a:latin typeface="Calibri"/>
              </a:rPr>
              <a:t> </a:t>
            </a:r>
            <a:r>
              <a:rPr lang="en-US" sz="3200">
                <a:solidFill>
                  <a:srgbClr val="000000"/>
                </a:solidFill>
                <a:latin typeface="Calibri"/>
              </a:rPr>
              <a:t>organization goals have been communicated well.</a:t>
            </a:r>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457200" y="214200"/>
            <a:ext cx="8229240" cy="785520"/>
          </a:xfrm>
          <a:prstGeom prst="rect">
            <a:avLst/>
          </a:prstGeom>
        </p:spPr>
        <p:txBody>
          <a:bodyPr anchor="ctr"/>
          <a:p>
            <a:pPr algn="ctr">
              <a:lnSpc>
                <a:spcPct val="100000"/>
              </a:lnSpc>
            </a:pPr>
            <a:r>
              <a:rPr lang="en-US" sz="4400">
                <a:solidFill>
                  <a:srgbClr val="ff0000"/>
                </a:solidFill>
                <a:latin typeface="Calibri"/>
              </a:rPr>
              <a:t>
</a:t>
            </a:r>
            <a:r>
              <a:rPr lang="en-US" sz="4400">
                <a:solidFill>
                  <a:srgbClr val="ff0000"/>
                </a:solidFill>
                <a:latin typeface="Calibri"/>
              </a:rPr>
              <a:t>PRINCIPLES</a:t>
            </a:r>
            <a:r>
              <a:rPr lang="en-US" sz="4400">
                <a:solidFill>
                  <a:srgbClr val="000000"/>
                </a:solidFill>
                <a:latin typeface="Calibri"/>
              </a:rPr>
              <a:t>
</a:t>
            </a:r>
            <a:endParaRPr/>
          </a:p>
        </p:txBody>
      </p:sp>
      <p:sp>
        <p:nvSpPr>
          <p:cNvPr id="124" name="TextShape 2"/>
          <p:cNvSpPr txBox="1"/>
          <p:nvPr/>
        </p:nvSpPr>
        <p:spPr>
          <a:xfrm>
            <a:off x="457200" y="1600200"/>
            <a:ext cx="8229240" cy="4525560"/>
          </a:xfrm>
          <a:prstGeom prst="rect">
            <a:avLst/>
          </a:prstGeom>
        </p:spPr>
        <p:txBody>
          <a:bodyPr/>
          <a:p>
            <a:pPr>
              <a:lnSpc>
                <a:spcPct val="100000"/>
              </a:lnSpc>
              <a:buFont typeface="Arial"/>
              <a:buChar char="•"/>
            </a:pPr>
            <a:r>
              <a:rPr lang="en-US" sz="3200">
                <a:solidFill>
                  <a:srgbClr val="000000"/>
                </a:solidFill>
                <a:latin typeface="Calibri"/>
              </a:rPr>
              <a:t>Harmony of objectives</a:t>
            </a:r>
            <a:endParaRPr/>
          </a:p>
          <a:p>
            <a:pPr>
              <a:lnSpc>
                <a:spcPct val="100000"/>
              </a:lnSpc>
              <a:buFont typeface="Arial"/>
              <a:buChar char="•"/>
            </a:pPr>
            <a:r>
              <a:rPr lang="en-US" sz="3200">
                <a:solidFill>
                  <a:srgbClr val="000000"/>
                </a:solidFill>
                <a:latin typeface="Calibri"/>
              </a:rPr>
              <a:t>Unity of direction</a:t>
            </a:r>
            <a:endParaRPr/>
          </a:p>
          <a:p>
            <a:pPr>
              <a:lnSpc>
                <a:spcPct val="100000"/>
              </a:lnSpc>
              <a:buFont typeface="Arial"/>
              <a:buChar char="•"/>
            </a:pPr>
            <a:r>
              <a:rPr lang="en-US" sz="3200">
                <a:solidFill>
                  <a:srgbClr val="000000"/>
                </a:solidFill>
                <a:latin typeface="Calibri"/>
              </a:rPr>
              <a:t>Direct supervision</a:t>
            </a:r>
            <a:endParaRPr/>
          </a:p>
          <a:p>
            <a:pPr>
              <a:lnSpc>
                <a:spcPct val="100000"/>
              </a:lnSpc>
              <a:buFont typeface="Arial"/>
              <a:buChar char="•"/>
            </a:pPr>
            <a:r>
              <a:rPr lang="en-US" sz="3200">
                <a:solidFill>
                  <a:srgbClr val="000000"/>
                </a:solidFill>
                <a:latin typeface="Calibri"/>
              </a:rPr>
              <a:t>Effective communication</a:t>
            </a:r>
            <a:endParaRPr/>
          </a:p>
          <a:p>
            <a:pPr>
              <a:lnSpc>
                <a:spcPct val="100000"/>
              </a:lnSpc>
              <a:buFont typeface="Arial"/>
              <a:buChar char="•"/>
            </a:pPr>
            <a:r>
              <a:rPr lang="en-US" sz="3200">
                <a:solidFill>
                  <a:srgbClr val="000000"/>
                </a:solidFill>
                <a:latin typeface="Calibri"/>
              </a:rPr>
              <a:t>Follow through </a:t>
            </a:r>
            <a:endParaRPr/>
          </a:p>
          <a:p>
            <a:pPr>
              <a:lnSpc>
                <a:spcPct val="100000"/>
              </a:lnSpc>
            </a:pPr>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Motivation</a:t>
            </a:r>
            <a:r>
              <a:rPr lang="en-US" sz="4400">
                <a:solidFill>
                  <a:srgbClr val="000000"/>
                </a:solidFill>
                <a:latin typeface="Calibri"/>
              </a:rPr>
              <a:t> </a:t>
            </a:r>
            <a:endParaRPr/>
          </a:p>
        </p:txBody>
      </p:sp>
      <p:sp>
        <p:nvSpPr>
          <p:cNvPr id="126" name="TextShape 2"/>
          <p:cNvSpPr txBox="1"/>
          <p:nvPr/>
        </p:nvSpPr>
        <p:spPr>
          <a:xfrm>
            <a:off x="457200" y="1600200"/>
            <a:ext cx="8229240" cy="4525560"/>
          </a:xfrm>
          <a:prstGeom prst="rect">
            <a:avLst/>
          </a:prstGeom>
        </p:spPr>
        <p:txBody>
          <a:bodyPr/>
          <a:p>
            <a:pPr algn="just">
              <a:lnSpc>
                <a:spcPct val="100000"/>
              </a:lnSpc>
              <a:buFont typeface="Arial"/>
              <a:buChar char="•"/>
            </a:pPr>
            <a:r>
              <a:rPr lang="en-US" sz="3200">
                <a:solidFill>
                  <a:srgbClr val="000000"/>
                </a:solidFill>
                <a:latin typeface="Calibri"/>
              </a:rPr>
              <a:t>Motivation is inspiring the subordinates to contribute with zeal and enthusiasm towards organizational Goals.</a:t>
            </a:r>
            <a:endParaRPr/>
          </a:p>
          <a:p>
            <a:pPr algn="just">
              <a:lnSpc>
                <a:spcPct val="100000"/>
              </a:lnSpc>
            </a:pPr>
            <a:endParaRPr/>
          </a:p>
          <a:p>
            <a:pPr algn="just">
              <a:lnSpc>
                <a:spcPct val="100000"/>
              </a:lnSpc>
              <a:buFont typeface="Arial"/>
              <a:buChar char="•"/>
            </a:pPr>
            <a:r>
              <a:rPr lang="en-US" sz="3200">
                <a:solidFill>
                  <a:srgbClr val="000000"/>
                </a:solidFill>
                <a:latin typeface="Calibri"/>
              </a:rPr>
              <a:t>“</a:t>
            </a:r>
            <a:r>
              <a:rPr lang="en-US" sz="3200">
                <a:solidFill>
                  <a:srgbClr val="000000"/>
                </a:solidFill>
                <a:latin typeface="Calibri"/>
              </a:rPr>
              <a:t>Channelizing a person’s inner drive” so that he wants to accomplish the goals of the organization.</a:t>
            </a:r>
            <a:endParaRPr/>
          </a:p>
          <a:p>
            <a:pPr algn="just">
              <a:lnSpc>
                <a:spcPct val="100000"/>
              </a:lnSpc>
            </a:pPr>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457200" y="274680"/>
            <a:ext cx="8229240" cy="439200"/>
          </a:xfrm>
          <a:prstGeom prst="rect">
            <a:avLst/>
          </a:prstGeom>
        </p:spPr>
        <p:txBody>
          <a:bodyPr anchor="ctr"/>
          <a:p>
            <a:pPr algn="ctr">
              <a:lnSpc>
                <a:spcPct val="100000"/>
              </a:lnSpc>
            </a:pPr>
            <a:r>
              <a:rPr b="1" lang="en-US" sz="4400">
                <a:solidFill>
                  <a:srgbClr val="ff0000"/>
                </a:solidFill>
                <a:latin typeface="Calibri"/>
              </a:rPr>
              <a:t>MOTIVATION THEORIES</a:t>
            </a:r>
            <a:endParaRPr/>
          </a:p>
        </p:txBody>
      </p:sp>
      <p:sp>
        <p:nvSpPr>
          <p:cNvPr id="128" name="TextShape 2"/>
          <p:cNvSpPr txBox="1"/>
          <p:nvPr/>
        </p:nvSpPr>
        <p:spPr>
          <a:xfrm>
            <a:off x="214200" y="1285920"/>
            <a:ext cx="8715240" cy="5357520"/>
          </a:xfrm>
          <a:prstGeom prst="rect">
            <a:avLst/>
          </a:prstGeom>
        </p:spPr>
        <p:txBody>
          <a:bodyPr/>
          <a:p>
            <a:pPr>
              <a:lnSpc>
                <a:spcPct val="100000"/>
              </a:lnSpc>
              <a:buFont typeface="Arial"/>
              <a:buChar char="•"/>
            </a:pPr>
            <a:r>
              <a:rPr lang="en-US" sz="4000">
                <a:solidFill>
                  <a:srgbClr val="000000"/>
                </a:solidFill>
                <a:latin typeface="Calibri"/>
              </a:rPr>
              <a:t>Maslow’s need hierarchy theory.</a:t>
            </a:r>
            <a:endParaRPr/>
          </a:p>
          <a:p>
            <a:pPr>
              <a:lnSpc>
                <a:spcPct val="100000"/>
              </a:lnSpc>
              <a:buFont typeface="Arial"/>
              <a:buChar char="•"/>
            </a:pPr>
            <a:r>
              <a:rPr lang="en-US" sz="4000">
                <a:solidFill>
                  <a:srgbClr val="000000"/>
                </a:solidFill>
                <a:latin typeface="Calibri"/>
              </a:rPr>
              <a:t>Herzberg’s two factor theory. </a:t>
            </a:r>
            <a:endParaRPr/>
          </a:p>
          <a:p>
            <a:pPr>
              <a:lnSpc>
                <a:spcPct val="100000"/>
              </a:lnSpc>
              <a:buFont typeface="Arial"/>
              <a:buChar char="•"/>
            </a:pPr>
            <a:r>
              <a:rPr lang="en-US" sz="4000">
                <a:solidFill>
                  <a:srgbClr val="000000"/>
                </a:solidFill>
                <a:latin typeface="Calibri"/>
              </a:rPr>
              <a:t>McGregor’s Theory X and theory Y.</a:t>
            </a:r>
            <a:endParaRPr/>
          </a:p>
          <a:p>
            <a:pPr>
              <a:lnSpc>
                <a:spcPct val="100000"/>
              </a:lnSpc>
              <a:buFont typeface="Arial"/>
              <a:buChar char="•"/>
            </a:pPr>
            <a:r>
              <a:rPr lang="en-US" sz="4000">
                <a:solidFill>
                  <a:srgbClr val="000000"/>
                </a:solidFill>
                <a:latin typeface="Calibri"/>
              </a:rPr>
              <a:t>Chris Argyrious Immaturity and maturity theory.</a:t>
            </a:r>
            <a:endParaRPr/>
          </a:p>
          <a:p>
            <a:pPr>
              <a:lnSpc>
                <a:spcPct val="100000"/>
              </a:lnSpc>
            </a:pPr>
            <a:r>
              <a:rPr lang="en-US" sz="4000">
                <a:solidFill>
                  <a:srgbClr val="000000"/>
                </a:solidFill>
                <a:latin typeface="Calibri"/>
              </a:rPr>
              <a:t>	</a:t>
            </a:r>
            <a:r>
              <a:rPr lang="en-US" sz="4000">
                <a:solidFill>
                  <a:srgbClr val="000000"/>
                </a:solidFill>
                <a:latin typeface="Calibri"/>
              </a:rPr>
              <a:t>etc….</a:t>
            </a:r>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9" name="TextShape 1"/>
          <p:cNvSpPr txBox="1"/>
          <p:nvPr/>
        </p:nvSpPr>
        <p:spPr>
          <a:xfrm>
            <a:off x="685800" y="285840"/>
            <a:ext cx="7772040" cy="856800"/>
          </a:xfrm>
          <a:prstGeom prst="rect">
            <a:avLst/>
          </a:prstGeom>
        </p:spPr>
        <p:txBody>
          <a:bodyPr anchor="ctr"/>
          <a:p>
            <a:pPr algn="ctr">
              <a:lnSpc>
                <a:spcPct val="100000"/>
              </a:lnSpc>
            </a:pPr>
            <a:r>
              <a:rPr b="1" lang="en-US" sz="4400">
                <a:solidFill>
                  <a:srgbClr val="ff0000"/>
                </a:solidFill>
                <a:latin typeface="Calibri"/>
              </a:rPr>
              <a:t>MASLOW’S HIERARCHY OF NEEDS</a:t>
            </a:r>
            <a:endParaRPr/>
          </a:p>
        </p:txBody>
      </p:sp>
      <p:sp>
        <p:nvSpPr>
          <p:cNvPr id="130" name="TextShape 2"/>
          <p:cNvSpPr txBox="1"/>
          <p:nvPr/>
        </p:nvSpPr>
        <p:spPr>
          <a:xfrm>
            <a:off x="285840" y="1000080"/>
            <a:ext cx="8643600" cy="5643360"/>
          </a:xfrm>
          <a:prstGeom prst="rect">
            <a:avLst/>
          </a:prstGeom>
        </p:spPr>
        <p:txBody>
          <a:bodyPr/>
          <a:p>
            <a:pPr algn="ctr"/>
            <a:endParaRPr/>
          </a:p>
        </p:txBody>
      </p:sp>
      <p:pic>
        <p:nvPicPr>
          <p:cNvPr descr="" id="131" name="Picture 2"/>
          <p:cNvPicPr/>
          <p:nvPr/>
        </p:nvPicPr>
        <p:blipFill>
          <a:blip r:embed="Rea8177f8e8e24a02"/>
          <a:stretch>
            <a:fillRect/>
          </a:stretch>
        </p:blipFill>
        <p:spPr>
          <a:xfrm>
            <a:off x="581760" y="1000080"/>
            <a:ext cx="6963480" cy="5285880"/>
          </a:xfrm>
          <a:prstGeom prst="rect">
            <a:avLst/>
          </a:prstGeom>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1351440" y="0"/>
            <a:ext cx="7792200" cy="1142640"/>
          </a:xfrm>
          <a:prstGeom prst="rect">
            <a:avLst/>
          </a:prstGeom>
        </p:spPr>
        <p:txBody>
          <a:bodyPr lIns="0" tIns="0" rIns="0" bIns="0" anchor="ctr"/>
          <a:lstStyle/>
          <a:p>
            <a:r>
              <a:rPr lang="en-US" sz="2800">
                <a:latin typeface="Times New Roman"/>
              </a:rPr>
              <a:t>Management is Science, Art or Profession</a:t>
            </a:r>
            <a:endParaRPr/>
          </a:p>
        </p:txBody>
      </p:sp>
      <p:sp>
        <p:nvSpPr>
          <p:cNvPr id="153" name="TextShape 2"/>
          <p:cNvSpPr txBox="1"/>
          <p:nvPr/>
        </p:nvSpPr>
        <p:spPr>
          <a:xfrm>
            <a:off x="214200" y="857160"/>
            <a:ext cx="8643600" cy="6000480"/>
          </a:xfrm>
          <a:prstGeom prst="rect">
            <a:avLst/>
          </a:prstGeom>
        </p:spPr>
        <p:txBody>
          <a:bodyPr lIns="0" tIns="0" rIns="0" bIns="0" anchor="ctr"/>
          <a:lstStyle/>
          <a:p>
            <a:pPr algn="ctr">
              <a:lnSpc>
                <a:spcPct val="150000"/>
              </a:lnSpc>
            </a:pPr>
            <a:r>
              <a:rPr lang="en-IN" b="1" i="1">
                <a:solidFill>
                  <a:srgbClr val="0070C0"/>
                </a:solidFill>
                <a:latin typeface="Arial"/>
              </a:rPr>
              <a:t>Management has characteristics of both science and art and at the same</a:t>
            </a:r>
            <a:endParaRPr/>
          </a:p>
          <a:p>
            <a:pPr algn="ctr">
              <a:lnSpc>
                <a:spcPct val="150000"/>
              </a:lnSpc>
            </a:pPr>
            <a:r>
              <a:rPr lang="en-IN" b="1" i="1">
                <a:solidFill>
                  <a:srgbClr val="0070C0"/>
                </a:solidFill>
                <a:latin typeface="Arial"/>
              </a:rPr>
              <a:t> time it is increasingly becoming a profession.</a:t>
            </a:r>
            <a:endParaRPr/>
          </a:p>
          <a:p>
            <a:pPr algn="ctr">
              <a:lnSpc>
                <a:spcPct val="150000"/>
              </a:lnSpc>
            </a:pPr>
            <a:endParaRPr/>
          </a:p>
          <a:p>
            <a:pPr algn="ctr">
              <a:lnSpc>
                <a:spcPct val="150000"/>
              </a:lnSpc>
            </a:pPr>
            <a:r>
              <a:rPr lang="en-IN" sz="2800">
                <a:solidFill>
                  <a:srgbClr val="FF0000"/>
                </a:solidFill>
                <a:latin typeface="Times New Roman"/>
              </a:rPr>
              <a:t>Management as a science</a:t>
            </a:r>
            <a:endParaRPr/>
          </a:p>
          <a:p>
            <a:pPr algn="ctr">
              <a:lnSpc>
                <a:spcPct val="150000"/>
              </a:lnSpc>
            </a:pPr>
            <a:r>
              <a:rPr lang="en-IN" sz="2800">
                <a:solidFill>
                  <a:srgbClr val="7030A0"/>
                </a:solidFill>
                <a:latin typeface="Times New Roman"/>
              </a:rPr>
              <a:t>What is Science?</a:t>
            </a:r>
            <a:endParaRPr/>
          </a:p>
          <a:p>
            <a:pPr algn="ctr">
              <a:lnSpc>
                <a:spcPct val="150000"/>
              </a:lnSpc>
            </a:pPr>
            <a:r>
              <a:rPr lang="en-IN" sz="2800">
                <a:solidFill>
                  <a:srgbClr val="FF0000"/>
                </a:solidFill>
                <a:latin typeface="Times New Roman"/>
              </a:rPr>
              <a:t>Properties of Science:</a:t>
            </a:r>
            <a:endParaRPr/>
          </a:p>
          <a:p>
            <a:pPr algn="ctr">
              <a:lnSpc>
                <a:spcPct val="150000"/>
              </a:lnSpc>
              <a:buFont typeface="Wingdings" charset="2"/>
              <a:buChar char=""/>
            </a:pPr>
            <a:r>
              <a:rPr lang="en-IN" sz="2800" b="1">
                <a:solidFill>
                  <a:srgbClr val="7030A0"/>
                </a:solidFill>
                <a:latin typeface="Times New Roman"/>
              </a:rPr>
              <a:t> </a:t>
            </a:r>
            <a:r>
              <a:rPr lang="en-IN" sz="2400" b="1">
                <a:solidFill>
                  <a:srgbClr val="7030A0"/>
                </a:solidFill>
                <a:latin typeface="Times New Roman"/>
              </a:rPr>
              <a:t>Systematic body of Knowledge- </a:t>
            </a:r>
            <a:r>
              <a:rPr lang="en-IN" sz="2400">
                <a:solidFill>
                  <a:srgbClr val="000000"/>
                </a:solidFill>
                <a:latin typeface="Times New Roman"/>
              </a:rPr>
              <a:t>knowledge of  science is</a:t>
            </a:r>
            <a:endParaRPr/>
          </a:p>
          <a:p>
            <a:pPr algn="ctr">
              <a:lnSpc>
                <a:spcPct val="150000"/>
              </a:lnSpc>
            </a:pPr>
            <a:r>
              <a:rPr lang="en-IN" sz="2400">
                <a:solidFill>
                  <a:srgbClr val="000000"/>
                </a:solidFill>
                <a:latin typeface="Times New Roman"/>
              </a:rPr>
              <a:t>based on certain principles that are  obtained through process</a:t>
            </a:r>
            <a:endParaRPr/>
          </a:p>
          <a:p>
            <a:pPr algn="ctr">
              <a:lnSpc>
                <a:spcPct val="150000"/>
              </a:lnSpc>
            </a:pPr>
            <a:r>
              <a:rPr lang="en-IN" sz="2400">
                <a:solidFill>
                  <a:srgbClr val="000000"/>
                </a:solidFill>
                <a:latin typeface="Times New Roman"/>
              </a:rPr>
              <a:t> of observation,  experimentation and verification.</a:t>
            </a:r>
            <a:endParaRPr/>
          </a:p>
          <a:p>
            <a:pPr algn="ctr">
              <a:lnSpc>
                <a:spcPct val="150000"/>
              </a:lnSpc>
            </a:pPr>
            <a:endParaRPr/>
          </a:p>
          <a:p>
            <a:pPr algn="ctr">
              <a:lnSpc>
                <a:spcPct val="150000"/>
              </a:lnSpc>
            </a:pPr>
            <a:endParaRP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TextShape 1"/>
          <p:cNvSpPr txBox="1"/>
          <p:nvPr/>
        </p:nvSpPr>
        <p:spPr>
          <a:xfrm>
            <a:off x="457200" y="274680"/>
            <a:ext cx="8229240" cy="653760"/>
          </a:xfrm>
          <a:prstGeom prst="rect">
            <a:avLst/>
          </a:prstGeom>
        </p:spPr>
        <p:txBody>
          <a:bodyPr anchor="ctr"/>
          <a:p>
            <a:pPr algn="ctr">
              <a:lnSpc>
                <a:spcPct val="100000"/>
              </a:lnSpc>
            </a:pPr>
            <a:r>
              <a:rPr b="1" lang="en-US" sz="4400">
                <a:solidFill>
                  <a:srgbClr val="ff0000"/>
                </a:solidFill>
                <a:latin typeface="Calibri"/>
              </a:rPr>
              <a:t>MASLOW’S NEED HIERARCHY THEORY</a:t>
            </a:r>
            <a:endParaRPr/>
          </a:p>
        </p:txBody>
      </p:sp>
      <p:sp>
        <p:nvSpPr>
          <p:cNvPr id="133" name="TextShape 2"/>
          <p:cNvSpPr txBox="1"/>
          <p:nvPr/>
        </p:nvSpPr>
        <p:spPr>
          <a:xfrm>
            <a:off x="357120" y="928800"/>
            <a:ext cx="8572320" cy="5714640"/>
          </a:xfrm>
          <a:prstGeom prst="rect">
            <a:avLst/>
          </a:prstGeom>
        </p:spPr>
        <p:txBody>
          <a:bodyPr/>
          <a:p>
            <a:pPr algn="just">
              <a:lnSpc>
                <a:spcPct val="100000"/>
              </a:lnSpc>
              <a:buFont typeface="Arial"/>
              <a:buAutoNum type="arabicPeriod"/>
            </a:pPr>
            <a:r>
              <a:rPr lang="en-US" sz="3200">
                <a:solidFill>
                  <a:srgbClr val="7030a0"/>
                </a:solidFill>
                <a:latin typeface="Calibri"/>
              </a:rPr>
              <a:t>Physiological needs</a:t>
            </a:r>
            <a:endParaRPr/>
          </a:p>
          <a:p>
            <a:pPr algn="just">
              <a:lnSpc>
                <a:spcPct val="100000"/>
              </a:lnSpc>
            </a:pPr>
            <a:r>
              <a:rPr lang="en-US" sz="3200">
                <a:solidFill>
                  <a:srgbClr val="7030a0"/>
                </a:solidFill>
                <a:latin typeface="Calibri"/>
              </a:rPr>
              <a:t> </a:t>
            </a:r>
            <a:r>
              <a:rPr lang="en-US" sz="3200">
                <a:solidFill>
                  <a:srgbClr val="7030a0"/>
                </a:solidFill>
                <a:latin typeface="Calibri"/>
              </a:rPr>
              <a:t>	</a:t>
            </a:r>
            <a:r>
              <a:rPr lang="en-US" sz="3200">
                <a:solidFill>
                  <a:srgbClr val="7030a0"/>
                </a:solidFill>
                <a:latin typeface="Calibri"/>
              </a:rPr>
              <a:t>(basic needs like food , shelter , clothing , water , sex).</a:t>
            </a:r>
            <a:endParaRPr/>
          </a:p>
          <a:p>
            <a:pPr algn="just">
              <a:lnSpc>
                <a:spcPct val="100000"/>
              </a:lnSpc>
              <a:buFont typeface="Arial"/>
              <a:buAutoNum type="arabicPeriod"/>
            </a:pPr>
            <a:r>
              <a:rPr lang="en-US" sz="3200">
                <a:solidFill>
                  <a:srgbClr val="00b050"/>
                </a:solidFill>
                <a:latin typeface="Calibri"/>
              </a:rPr>
              <a:t>Security / safety needs </a:t>
            </a:r>
            <a:endParaRPr/>
          </a:p>
          <a:p>
            <a:pPr algn="just">
              <a:lnSpc>
                <a:spcPct val="100000"/>
              </a:lnSpc>
            </a:pPr>
            <a:r>
              <a:rPr lang="en-US" sz="3200">
                <a:solidFill>
                  <a:srgbClr val="00b050"/>
                </a:solidFill>
                <a:latin typeface="Calibri"/>
              </a:rPr>
              <a:t>	</a:t>
            </a:r>
            <a:r>
              <a:rPr lang="en-US" sz="3200">
                <a:solidFill>
                  <a:srgbClr val="00b050"/>
                </a:solidFill>
                <a:latin typeface="Calibri"/>
              </a:rPr>
              <a:t>(protection from physical , emotional and economical harm. i.e. job security , health and insurance programme , retirement plan , free from mental disturbances etc).</a:t>
            </a:r>
            <a:endParaRPr/>
          </a:p>
          <a:p>
            <a:pPr algn="just">
              <a:lnSpc>
                <a:spcPct val="100000"/>
              </a:lnSpc>
            </a:pPr>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214200" y="214200"/>
            <a:ext cx="8472240" cy="5911560"/>
          </a:xfrm>
          <a:prstGeom prst="rect">
            <a:avLst/>
          </a:prstGeom>
        </p:spPr>
        <p:txBody>
          <a:bodyPr/>
          <a:p>
            <a:pPr>
              <a:lnSpc>
                <a:spcPct val="100000"/>
              </a:lnSpc>
              <a:buFont typeface="Arial"/>
              <a:buAutoNum type="arabicPeriod"/>
            </a:pPr>
            <a:r>
              <a:rPr lang="en-US" sz="3200">
                <a:solidFill>
                  <a:srgbClr val="000000"/>
                </a:solidFill>
                <a:latin typeface="Calibri"/>
              </a:rPr>
              <a:t>social needs</a:t>
            </a:r>
            <a:endParaRPr/>
          </a:p>
          <a:p>
            <a:pPr>
              <a:lnSpc>
                <a:spcPct val="100000"/>
              </a:lnSpc>
            </a:pPr>
            <a:r>
              <a:rPr lang="en-US" sz="3200">
                <a:solidFill>
                  <a:srgbClr val="000000"/>
                </a:solidFill>
                <a:latin typeface="Calibri"/>
              </a:rPr>
              <a:t>( love , affection , belongingness,  social acceptance , friendship etc)</a:t>
            </a:r>
            <a:endParaRPr/>
          </a:p>
          <a:p>
            <a:pPr>
              <a:lnSpc>
                <a:spcPct val="100000"/>
              </a:lnSpc>
            </a:pPr>
            <a:r>
              <a:rPr lang="en-US" sz="3200">
                <a:solidFill>
                  <a:srgbClr val="000000"/>
                </a:solidFill>
                <a:latin typeface="Calibri"/>
              </a:rPr>
              <a:t>4.  Esteem needs </a:t>
            </a:r>
            <a:endParaRPr/>
          </a:p>
          <a:p>
            <a:pPr>
              <a:lnSpc>
                <a:spcPct val="100000"/>
              </a:lnSpc>
            </a:pPr>
            <a:r>
              <a:rPr lang="en-US" sz="3200">
                <a:solidFill>
                  <a:srgbClr val="000000"/>
                </a:solidFill>
                <a:latin typeface="Calibri"/>
              </a:rPr>
              <a:t>( self respect , status, recognition , responsibility, attention , achievement , prestige etc.)</a:t>
            </a:r>
            <a:endParaRPr/>
          </a:p>
          <a:p>
            <a:pPr>
              <a:lnSpc>
                <a:spcPct val="100000"/>
              </a:lnSpc>
            </a:pPr>
            <a:r>
              <a:rPr lang="en-US" sz="3200">
                <a:solidFill>
                  <a:srgbClr val="000000"/>
                </a:solidFill>
                <a:latin typeface="Calibri"/>
              </a:rPr>
              <a:t>5.  Self actualization</a:t>
            </a:r>
            <a:endParaRPr/>
          </a:p>
          <a:p>
            <a:pPr>
              <a:lnSpc>
                <a:spcPct val="100000"/>
              </a:lnSpc>
            </a:pPr>
            <a:r>
              <a:rPr lang="en-US" sz="3200">
                <a:solidFill>
                  <a:srgbClr val="000000"/>
                </a:solidFill>
                <a:latin typeface="Calibri"/>
              </a:rPr>
              <a:t> </a:t>
            </a:r>
            <a:r>
              <a:rPr lang="en-US" sz="3200">
                <a:solidFill>
                  <a:srgbClr val="000000"/>
                </a:solidFill>
                <a:latin typeface="Calibri"/>
              </a:rPr>
              <a:t>( self advancement, self fulfillment , self development and self realization ) </a:t>
            </a:r>
            <a:endParaRPr/>
          </a:p>
          <a:p>
            <a:pPr>
              <a:lnSpc>
                <a:spcPct val="100000"/>
              </a:lnSpc>
            </a:pPr>
            <a:endParaRPr/>
          </a:p>
          <a:p>
            <a:pPr>
              <a:lnSpc>
                <a:spcPct val="100000"/>
              </a:lnSpc>
            </a:pPr>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5"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HERTZBERG’S TWO FACTORS THEORY</a:t>
            </a:r>
            <a:endParaRPr/>
          </a:p>
        </p:txBody>
      </p:sp>
      <p:sp>
        <p:nvSpPr>
          <p:cNvPr id="136" name="TextShape 2"/>
          <p:cNvSpPr txBox="1"/>
          <p:nvPr/>
        </p:nvSpPr>
        <p:spPr>
          <a:xfrm>
            <a:off x="457200" y="1285920"/>
            <a:ext cx="8229240" cy="4839840"/>
          </a:xfrm>
          <a:prstGeom prst="rect">
            <a:avLst/>
          </a:prstGeom>
        </p:spPr>
        <p:txBody>
          <a:bodyPr/>
          <a:p>
            <a:pPr algn="just">
              <a:lnSpc>
                <a:spcPct val="100000"/>
              </a:lnSpc>
              <a:buFont typeface="Arial"/>
              <a:buChar char="•"/>
            </a:pPr>
            <a:r>
              <a:rPr b="1" lang="en-US" sz="2800">
                <a:solidFill>
                  <a:srgbClr val="ff0000"/>
                </a:solidFill>
                <a:latin typeface="Calibri"/>
              </a:rPr>
              <a:t>Hygiene factors:</a:t>
            </a:r>
            <a:r>
              <a:rPr lang="en-US" sz="2800">
                <a:solidFill>
                  <a:srgbClr val="000000"/>
                </a:solidFill>
                <a:latin typeface="Calibri"/>
              </a:rPr>
              <a:t> Their existence does not motivate but their absence result dis-satisfaction. Hertzberg called these factors as hygiene or maintenance factors.</a:t>
            </a:r>
            <a:endParaRPr/>
          </a:p>
          <a:p>
            <a:pPr algn="just">
              <a:lnSpc>
                <a:spcPct val="100000"/>
              </a:lnSpc>
              <a:buFont typeface="Arial"/>
              <a:buChar char="•"/>
            </a:pPr>
            <a:r>
              <a:rPr b="1" lang="en-US" sz="2800">
                <a:solidFill>
                  <a:srgbClr val="ff0000"/>
                </a:solidFill>
                <a:latin typeface="Calibri"/>
              </a:rPr>
              <a:t>Motivators:</a:t>
            </a:r>
            <a:r>
              <a:rPr lang="en-US" sz="2800">
                <a:solidFill>
                  <a:srgbClr val="000000"/>
                </a:solidFill>
                <a:latin typeface="Calibri"/>
              </a:rPr>
              <a:t>  Feeling which produces feelings of achievement, recognition in jobs can be called  Motivator.</a:t>
            </a:r>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7" name="Picture 2"/>
          <p:cNvPicPr/>
          <p:nvPr/>
        </p:nvPicPr>
        <p:blipFill>
          <a:blip r:embed="R7a0142ba48964068"/>
          <a:stretch>
            <a:fillRect/>
          </a:stretch>
        </p:blipFill>
        <p:spPr>
          <a:xfrm>
            <a:off x="285840" y="714240"/>
            <a:ext cx="8572320" cy="5857560"/>
          </a:xfrm>
          <a:prstGeom prst="rect">
            <a:avLst/>
          </a:prstGeom>
        </p:spPr>
      </p:pic>
    </p:spTree>
  </p:cSld>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MCCLELLAND’S NEED THEORY</a:t>
            </a:r>
            <a:endParaRPr/>
          </a:p>
        </p:txBody>
      </p:sp>
      <p:sp>
        <p:nvSpPr>
          <p:cNvPr id="139" name="TextShape 2"/>
          <p:cNvSpPr txBox="1"/>
          <p:nvPr/>
        </p:nvSpPr>
        <p:spPr>
          <a:xfrm>
            <a:off x="457200" y="1600200"/>
            <a:ext cx="8229240" cy="4525560"/>
          </a:xfrm>
          <a:prstGeom prst="rect">
            <a:avLst/>
          </a:prstGeom>
        </p:spPr>
        <p:txBody>
          <a:bodyPr/>
          <a:p>
            <a:endParaRPr/>
          </a:p>
        </p:txBody>
      </p:sp>
    </p:spTree>
  </p:cSld>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COMMUNICATION</a:t>
            </a:r>
            <a:endParaRPr/>
          </a:p>
        </p:txBody>
      </p:sp>
      <p:sp>
        <p:nvSpPr>
          <p:cNvPr id="141" name="TextShape 2"/>
          <p:cNvSpPr txBox="1"/>
          <p:nvPr/>
        </p:nvSpPr>
        <p:spPr>
          <a:xfrm>
            <a:off x="214200" y="1214280"/>
            <a:ext cx="8715240" cy="5357520"/>
          </a:xfrm>
          <a:prstGeom prst="rect">
            <a:avLst/>
          </a:prstGeom>
        </p:spPr>
        <p:txBody>
          <a:bodyPr/>
          <a:p>
            <a:pPr algn="just">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The process of exchange of information, ideas and opinions which bring about integration of interests aims and efforts among the members of a group organized for achievement of predetermined goals.</a:t>
            </a:r>
            <a:r>
              <a:rPr lang="en-US" sz="3200">
                <a:solidFill>
                  <a:srgbClr val="000000"/>
                </a:solidFill>
                <a:latin typeface="Calibri"/>
              </a:rPr>
              <a:t>	</a:t>
            </a:r>
            <a:endParaRPr/>
          </a:p>
          <a:p>
            <a:pPr algn="just">
              <a:lnSpc>
                <a:spcPct val="100000"/>
              </a:lnSpc>
            </a:pPr>
            <a:r>
              <a:rPr lang="en-US" sz="3200">
                <a:solidFill>
                  <a:srgbClr val="000000"/>
                </a:solidFill>
                <a:latin typeface="Calibri"/>
              </a:rPr>
              <a:t>	</a:t>
            </a:r>
            <a:r>
              <a:rPr lang="en-US" sz="3200">
                <a:solidFill>
                  <a:srgbClr val="000000"/>
                </a:solidFill>
                <a:latin typeface="Calibri"/>
              </a:rPr>
              <a:t>“</a:t>
            </a:r>
            <a:r>
              <a:rPr lang="en-US" sz="3200">
                <a:solidFill>
                  <a:srgbClr val="000000"/>
                </a:solidFill>
                <a:latin typeface="Calibri"/>
              </a:rPr>
              <a:t>Communication is the sum of all the things a person does when he wants to create understanding in the mind of another”</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r>
              <a:rPr b="1" i="1" lang="en-US" sz="3200">
                <a:solidFill>
                  <a:srgbClr val="ff0000"/>
                </a:solidFill>
                <a:latin typeface="Calibri"/>
              </a:rPr>
              <a:t>Allen</a:t>
            </a:r>
            <a:endParaRPr/>
          </a:p>
          <a:p>
            <a:pPr algn="just">
              <a:lnSpc>
                <a:spcPct val="100000"/>
              </a:lnSpc>
            </a:pPr>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2" name="Picture 2"/>
          <p:cNvPicPr/>
          <p:nvPr/>
        </p:nvPicPr>
        <p:blipFill>
          <a:blip r:embed="R8dbe432a681f4cf3"/>
          <a:stretch>
            <a:fillRect/>
          </a:stretch>
        </p:blipFill>
        <p:spPr>
          <a:xfrm>
            <a:off x="366840" y="571320"/>
            <a:ext cx="8410320" cy="5428800"/>
          </a:xfrm>
          <a:prstGeom prst="rect">
            <a:avLst/>
          </a:prstGeom>
        </p:spPr>
      </p:pic>
    </p:spTree>
  </p:cSld>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Importance of Communication</a:t>
            </a:r>
            <a:endParaRPr/>
          </a:p>
        </p:txBody>
      </p:sp>
      <p:sp>
        <p:nvSpPr>
          <p:cNvPr id="144" name="TextShape 2"/>
          <p:cNvSpPr txBox="1"/>
          <p:nvPr/>
        </p:nvSpPr>
        <p:spPr>
          <a:xfrm>
            <a:off x="214200" y="1214280"/>
            <a:ext cx="8715240" cy="5357520"/>
          </a:xfrm>
          <a:prstGeom prst="rect">
            <a:avLst/>
          </a:prstGeom>
        </p:spPr>
        <p:txBody>
          <a:bodyPr/>
          <a:p>
            <a:pPr algn="just">
              <a:lnSpc>
                <a:spcPct val="100000"/>
              </a:lnSpc>
            </a:pPr>
            <a:r>
              <a:rPr b="1" lang="en-US" sz="2800">
                <a:solidFill>
                  <a:srgbClr val="000000"/>
                </a:solidFill>
                <a:latin typeface="Calibri"/>
              </a:rPr>
              <a:t>1. Communication is fundamental to accomplish work:</a:t>
            </a:r>
            <a:endParaRPr/>
          </a:p>
          <a:p>
            <a:pPr algn="just">
              <a:lnSpc>
                <a:spcPct val="100000"/>
              </a:lnSpc>
            </a:pPr>
            <a:r>
              <a:rPr b="1" lang="en-US" sz="2800">
                <a:solidFill>
                  <a:srgbClr val="000000"/>
                </a:solidFill>
                <a:latin typeface="Calibri"/>
              </a:rPr>
              <a:t>	</a:t>
            </a:r>
            <a:r>
              <a:rPr b="1" lang="en-US" sz="2800">
                <a:solidFill>
                  <a:srgbClr val="000000"/>
                </a:solidFill>
                <a:latin typeface="Calibri"/>
              </a:rPr>
              <a:t>Reading, Writing, Speaking or Listening.</a:t>
            </a:r>
            <a:endParaRPr/>
          </a:p>
          <a:p>
            <a:pPr algn="just">
              <a:lnSpc>
                <a:spcPct val="100000"/>
              </a:lnSpc>
            </a:pPr>
            <a:r>
              <a:rPr b="1" lang="en-US" sz="2800">
                <a:solidFill>
                  <a:srgbClr val="000000"/>
                </a:solidFill>
                <a:latin typeface="Calibri"/>
              </a:rPr>
              <a:t>2. Communication facilities planning:</a:t>
            </a:r>
            <a:endParaRPr/>
          </a:p>
          <a:p>
            <a:pPr algn="just">
              <a:lnSpc>
                <a:spcPct val="100000"/>
              </a:lnSpc>
            </a:pPr>
            <a:r>
              <a:rPr b="1" lang="en-US" sz="2800">
                <a:solidFill>
                  <a:srgbClr val="000000"/>
                </a:solidFill>
                <a:latin typeface="Calibri"/>
              </a:rPr>
              <a:t>	</a:t>
            </a:r>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0" y="0"/>
            <a:ext cx="-11796840" cy="-11796840"/>
          </a:xfrm>
          <a:prstGeom prst="rect">
            <a:avLst/>
          </a:prstGeom>
        </p:spPr>
        <p:txBody>
          <a:bodyPr bIns="45000" lIns="90000" rIns="90000" tIns="45000"/>
          <a:p>
            <a:pPr>
              <a:lnSpc>
                <a:spcPct val="100000"/>
              </a:lnSpc>
            </a:pPr>
            <a:fld id="{71511151-11F1-4101-B161-11212121B131}" type="slidenum">
              <a:rPr lang="en-IN">
                <a:solidFill>
                  <a:srgbClr val="000000"/>
                </a:solidFill>
                <a:latin typeface="Calibri"/>
              </a:rPr>
              <a:t>&lt;number&gt;</a:t>
            </a:fld>
            <a:endParaRPr/>
          </a:p>
        </p:txBody>
      </p:sp>
      <p:sp>
        <p:nvSpPr>
          <p:cNvPr id="112" name="TextShape 2"/>
          <p:cNvSpPr txBox="1"/>
          <p:nvPr/>
        </p:nvSpPr>
        <p:spPr>
          <a:xfrm>
            <a:off x="457200" y="274680"/>
            <a:ext cx="8229240" cy="1142640"/>
          </a:xfrm>
          <a:prstGeom prst="rect">
            <a:avLst/>
          </a:prstGeom>
        </p:spPr>
        <p:txBody>
          <a:bodyPr anchor="ctr"/>
          <a:p>
            <a:pPr algn="ctr">
              <a:lnSpc>
                <a:spcPct val="100000"/>
              </a:lnSpc>
            </a:pPr>
            <a:r>
              <a:rPr b="1" lang="en-US" sz="4400">
                <a:solidFill>
                  <a:srgbClr val="ff0000"/>
                </a:solidFill>
                <a:latin typeface="Calibri"/>
              </a:rPr>
              <a:t>What is Entrepreneurship?</a:t>
            </a:r>
            <a:endParaRPr/>
          </a:p>
        </p:txBody>
      </p:sp>
      <p:sp>
        <p:nvSpPr>
          <p:cNvPr id="113" name="TextShape 3"/>
          <p:cNvSpPr txBox="1"/>
          <p:nvPr/>
        </p:nvSpPr>
        <p:spPr>
          <a:xfrm>
            <a:off x="457200" y="1600200"/>
            <a:ext cx="8229240" cy="4525560"/>
          </a:xfrm>
          <a:prstGeom prst="rect">
            <a:avLst/>
          </a:prstGeom>
        </p:spPr>
        <p:txBody>
          <a:bodyPr/>
          <a:p>
            <a:pPr algn="just">
              <a:lnSpc>
                <a:spcPct val="150000"/>
              </a:lnSpc>
              <a:buFont typeface="Arial"/>
              <a:buChar char="•"/>
            </a:pPr>
            <a:r>
              <a:rPr lang="en-US" sz="3200">
                <a:solidFill>
                  <a:srgbClr val="000000"/>
                </a:solidFill>
                <a:latin typeface="Calibri"/>
              </a:rPr>
              <a:t>An Entrepreneur is a person who organizes and manages a business undertaking, assuming the risk for the sake of profit. Any person (any age) who starts and operates a business is an entrepreneur.</a:t>
            </a:r>
            <a:endParaRPr/>
          </a:p>
          <a:p>
            <a:pPr>
              <a:lnSpc>
                <a:spcPct val="100000"/>
              </a:lnSpc>
            </a:pPr>
            <a:endParaRPr/>
          </a:p>
        </p:txBody>
      </p:sp>
    </p:spTree>
  </p:cSld>
  <p:transition>
    <p:dissolve/>
  </p:transition>
</p:sld>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On-screen Show (4:3)</PresentationFormat>
  <Paragraphs>312</Paragraphs>
  <Slides>28</Slides>
  <Notes>0</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PSS</cp:lastModifiedBy>
  <cp:revision>1</cp:revision>
  <dcterms:modified xsi:type="dcterms:W3CDTF">2016-08-16T03:47:41Z</dcterms:modified>
</cp:coreProperties>
</file>