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69" d="100"/>
          <a:sy n="69" d="100"/>
        </p:scale>
        <p:origin x="-696" y="-10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383208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603815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472162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803092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48A87A34-81AB-432B-8DAE-1953F412C126}" type="datetimeFigureOut">
              <a:rPr lang="en-US" smtClean="0"/>
              <a:pPr/>
              <a:t>5/19/2018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993062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5/19/2018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414752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5/19/2018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56451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5/19/2018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215075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5/19/2018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206378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5/19/2018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478315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5/19/2018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451212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8A87A34-81AB-432B-8DAE-1953F412C126}" type="datetimeFigureOut">
              <a:rPr lang="en-US" smtClean="0"/>
              <a:pPr/>
              <a:t>5/19/2018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xmlns="">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424860732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xmlns=""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smtClean="0"/>
              <a:t>Module 3</a:t>
            </a:r>
            <a:endParaRPr lang="en-IN" sz="6600" dirty="0"/>
          </a:p>
        </p:txBody>
      </p:sp>
      <p:sp>
        <p:nvSpPr>
          <p:cNvPr id="3" name="Subtitle 2"/>
          <p:cNvSpPr>
            <a:spLocks noGrp="1"/>
          </p:cNvSpPr>
          <p:nvPr>
            <p:ph type="subTitle" idx="1"/>
          </p:nvPr>
        </p:nvSpPr>
        <p:spPr>
          <a:xfrm>
            <a:off x="145961" y="3809998"/>
            <a:ext cx="11900078" cy="1371599"/>
          </a:xfrm>
        </p:spPr>
        <p:txBody>
          <a:bodyPr>
            <a:noAutofit/>
          </a:bodyPr>
          <a:lstStyle/>
          <a:p>
            <a:r>
              <a:rPr lang="en-IN" sz="5400" b="1" dirty="0">
                <a:solidFill>
                  <a:srgbClr val="FF0000"/>
                </a:solidFill>
              </a:rPr>
              <a:t>Understanding </a:t>
            </a:r>
            <a:r>
              <a:rPr lang="en-IN" sz="5400" dirty="0">
                <a:solidFill>
                  <a:srgbClr val="FF0000"/>
                </a:solidFill>
              </a:rPr>
              <a:t>P</a:t>
            </a:r>
            <a:r>
              <a:rPr lang="en-IN" sz="5400" b="1" dirty="0">
                <a:solidFill>
                  <a:srgbClr val="FF0000"/>
                </a:solidFill>
              </a:rPr>
              <a:t>arameter </a:t>
            </a:r>
            <a:r>
              <a:rPr lang="en-IN" sz="5400" dirty="0">
                <a:solidFill>
                  <a:srgbClr val="FF0000"/>
                </a:solidFill>
              </a:rPr>
              <a:t>A</a:t>
            </a:r>
            <a:r>
              <a:rPr lang="en-IN" sz="5400" b="1" dirty="0">
                <a:solidFill>
                  <a:srgbClr val="FF0000"/>
                </a:solidFill>
              </a:rPr>
              <a:t>rrays </a:t>
            </a:r>
            <a:endParaRPr lang="en-IN" sz="5400" b="1" dirty="0" smtClean="0">
              <a:solidFill>
                <a:srgbClr val="FF0000"/>
              </a:solidFill>
            </a:endParaRPr>
          </a:p>
          <a:p>
            <a:r>
              <a:rPr lang="en-IN" sz="2400" b="1" dirty="0" smtClean="0">
                <a:solidFill>
                  <a:srgbClr val="7030A0"/>
                </a:solidFill>
                <a:latin typeface="Times New Roman" panose="02020603050405020304" pitchFamily="18" charset="0"/>
                <a:cs typeface="Times New Roman" panose="02020603050405020304" pitchFamily="18" charset="0"/>
              </a:rPr>
              <a:t>Modified by: Mohan A. </a:t>
            </a:r>
            <a:r>
              <a:rPr lang="en-IN" sz="2400" b="1" dirty="0" err="1" smtClean="0">
                <a:solidFill>
                  <a:srgbClr val="7030A0"/>
                </a:solidFill>
                <a:latin typeface="Times New Roman" panose="02020603050405020304" pitchFamily="18" charset="0"/>
                <a:cs typeface="Times New Roman" panose="02020603050405020304" pitchFamily="18" charset="0"/>
              </a:rPr>
              <a:t>Gholap</a:t>
            </a:r>
            <a:r>
              <a:rPr lang="en-IN" sz="2400" b="1" dirty="0" smtClean="0">
                <a:solidFill>
                  <a:srgbClr val="7030A0"/>
                </a:solidFill>
                <a:latin typeface="Times New Roman" panose="02020603050405020304" pitchFamily="18" charset="0"/>
                <a:cs typeface="Times New Roman" panose="02020603050405020304" pitchFamily="18" charset="0"/>
              </a:rPr>
              <a:t>                                  </a:t>
            </a:r>
            <a:r>
              <a:rPr lang="en-US" sz="2400" b="1" dirty="0" smtClean="0">
                <a:solidFill>
                  <a:srgbClr val="7030A0"/>
                </a:solidFill>
                <a:latin typeface="Times New Roman" panose="02020603050405020304" pitchFamily="18" charset="0"/>
                <a:cs typeface="Times New Roman" panose="02020603050405020304" pitchFamily="18" charset="0"/>
              </a:rPr>
              <a:t>Original Slides by: </a:t>
            </a:r>
            <a:r>
              <a:rPr lang="en-US" sz="2400" b="1" dirty="0" err="1" smtClean="0">
                <a:solidFill>
                  <a:srgbClr val="7030A0"/>
                </a:solidFill>
                <a:latin typeface="Times New Roman" panose="02020603050405020304" pitchFamily="18" charset="0"/>
                <a:cs typeface="Times New Roman" panose="02020603050405020304" pitchFamily="18" charset="0"/>
              </a:rPr>
              <a:t>Pavan</a:t>
            </a:r>
            <a:r>
              <a:rPr lang="en-US" sz="2400" b="1" dirty="0" smtClean="0">
                <a:solidFill>
                  <a:srgbClr val="7030A0"/>
                </a:solidFill>
                <a:latin typeface="Times New Roman" panose="02020603050405020304" pitchFamily="18" charset="0"/>
                <a:cs typeface="Times New Roman" panose="02020603050405020304" pitchFamily="18" charset="0"/>
              </a:rPr>
              <a:t> D.M.</a:t>
            </a:r>
            <a:endParaRPr lang="en-US" sz="2400" b="1" dirty="0" smtClean="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52764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8"/>
            <a:ext cx="11526592" cy="463308"/>
          </a:xfrm>
        </p:spPr>
        <p:txBody>
          <a:bodyPr>
            <a:noAutofit/>
          </a:bodyPr>
          <a:lstStyle/>
          <a:p>
            <a:r>
              <a:rPr lang="en-IN" sz="3600" b="1" dirty="0" err="1" smtClean="0">
                <a:solidFill>
                  <a:srgbClr val="FF0000"/>
                </a:solidFill>
              </a:rPr>
              <a:t>Contd</a:t>
            </a:r>
            <a:r>
              <a:rPr lang="en-IN" sz="3600" b="1" dirty="0" smtClean="0">
                <a:solidFill>
                  <a:srgbClr val="FF0000"/>
                </a:solidFill>
              </a:rPr>
              <a:t>…</a:t>
            </a:r>
            <a:endParaRPr lang="en-IN" sz="3600" b="1" dirty="0">
              <a:solidFill>
                <a:srgbClr val="FF0000"/>
              </a:solidFill>
            </a:endParaRPr>
          </a:p>
        </p:txBody>
      </p:sp>
      <p:sp>
        <p:nvSpPr>
          <p:cNvPr id="3" name="Content Placeholder 2"/>
          <p:cNvSpPr>
            <a:spLocks noGrp="1"/>
          </p:cNvSpPr>
          <p:nvPr>
            <p:ph idx="1"/>
          </p:nvPr>
        </p:nvSpPr>
        <p:spPr>
          <a:xfrm>
            <a:off x="0" y="463308"/>
            <a:ext cx="12192000" cy="6394692"/>
          </a:xfrm>
        </p:spPr>
        <p:txBody>
          <a:bodyPr>
            <a:normAutofit/>
          </a:bodyPr>
          <a:lstStyle/>
          <a:p>
            <a:pPr marL="0" indent="0">
              <a:buNone/>
            </a:pPr>
            <a:r>
              <a:rPr lang="en-IN" sz="1800" dirty="0" smtClean="0"/>
              <a:t>You </a:t>
            </a:r>
            <a:r>
              <a:rPr lang="en-IN" sz="1800" dirty="0"/>
              <a:t>can pass the </a:t>
            </a:r>
            <a:r>
              <a:rPr lang="en-IN" sz="1800" i="1" dirty="0" err="1"/>
              <a:t>Black.Hole</a:t>
            </a:r>
            <a:r>
              <a:rPr lang="en-IN" sz="1800" i="1" dirty="0"/>
              <a:t> </a:t>
            </a:r>
            <a:r>
              <a:rPr lang="en-IN" sz="1800" dirty="0"/>
              <a:t>method an actual array. In other words, you can manually create the array normally generated by the compiler:</a:t>
            </a:r>
          </a:p>
          <a:p>
            <a:pPr marL="0" indent="0" algn="just">
              <a:spcBef>
                <a:spcPts val="0"/>
              </a:spcBef>
              <a:buNone/>
            </a:pPr>
            <a:r>
              <a:rPr lang="en-IN" sz="1800" dirty="0" smtClean="0">
                <a:solidFill>
                  <a:srgbClr val="FF0000"/>
                </a:solidFill>
              </a:rPr>
              <a:t>                                                                    object[] array </a:t>
            </a:r>
            <a:r>
              <a:rPr lang="en-IN" sz="1800" dirty="0">
                <a:solidFill>
                  <a:srgbClr val="FF0000"/>
                </a:solidFill>
              </a:rPr>
              <a:t>= new object[2</a:t>
            </a:r>
            <a:r>
              <a:rPr lang="en-IN" sz="1800" dirty="0" smtClean="0">
                <a:solidFill>
                  <a:srgbClr val="FF0000"/>
                </a:solidFill>
              </a:rPr>
              <a:t>];</a:t>
            </a:r>
          </a:p>
          <a:p>
            <a:pPr marL="0" indent="0" algn="just">
              <a:spcBef>
                <a:spcPts val="0"/>
              </a:spcBef>
              <a:buNone/>
            </a:pPr>
            <a:r>
              <a:rPr lang="en-IN" sz="1800" dirty="0">
                <a:solidFill>
                  <a:srgbClr val="FF0000"/>
                </a:solidFill>
              </a:rPr>
              <a:t> </a:t>
            </a:r>
            <a:r>
              <a:rPr lang="en-IN" sz="1800" dirty="0" smtClean="0">
                <a:solidFill>
                  <a:srgbClr val="FF0000"/>
                </a:solidFill>
              </a:rPr>
              <a:t>                                                                    array[0</a:t>
            </a:r>
            <a:r>
              <a:rPr lang="en-IN" sz="1800" dirty="0">
                <a:solidFill>
                  <a:srgbClr val="FF0000"/>
                </a:solidFill>
              </a:rPr>
              <a:t>] = "forty two</a:t>
            </a:r>
            <a:r>
              <a:rPr lang="en-IN" sz="1800" dirty="0" smtClean="0">
                <a:solidFill>
                  <a:srgbClr val="FF0000"/>
                </a:solidFill>
              </a:rPr>
              <a:t>";</a:t>
            </a:r>
          </a:p>
          <a:p>
            <a:pPr marL="0" indent="0" algn="just">
              <a:spcBef>
                <a:spcPts val="0"/>
              </a:spcBef>
              <a:buNone/>
            </a:pPr>
            <a:r>
              <a:rPr lang="en-IN" sz="1800" dirty="0">
                <a:solidFill>
                  <a:srgbClr val="FF0000"/>
                </a:solidFill>
              </a:rPr>
              <a:t> </a:t>
            </a:r>
            <a:r>
              <a:rPr lang="en-IN" sz="1800" dirty="0" smtClean="0">
                <a:solidFill>
                  <a:srgbClr val="FF0000"/>
                </a:solidFill>
              </a:rPr>
              <a:t>                                                                    array[1</a:t>
            </a:r>
            <a:r>
              <a:rPr lang="en-IN" sz="1800" dirty="0">
                <a:solidFill>
                  <a:srgbClr val="FF0000"/>
                </a:solidFill>
              </a:rPr>
              <a:t>] = 42</a:t>
            </a:r>
            <a:r>
              <a:rPr lang="en-IN" sz="1800" dirty="0" smtClean="0">
                <a:solidFill>
                  <a:srgbClr val="FF0000"/>
                </a:solidFill>
              </a:rPr>
              <a:t>;</a:t>
            </a:r>
          </a:p>
          <a:p>
            <a:pPr marL="0" indent="0" algn="just">
              <a:spcBef>
                <a:spcPts val="0"/>
              </a:spcBef>
              <a:buNone/>
            </a:pPr>
            <a:r>
              <a:rPr lang="en-IN" sz="1800" dirty="0">
                <a:solidFill>
                  <a:srgbClr val="FF0000"/>
                </a:solidFill>
              </a:rPr>
              <a:t> </a:t>
            </a:r>
            <a:r>
              <a:rPr lang="en-IN" sz="1800" dirty="0" smtClean="0">
                <a:solidFill>
                  <a:srgbClr val="FF0000"/>
                </a:solidFill>
              </a:rPr>
              <a:t>                                                                    </a:t>
            </a:r>
            <a:r>
              <a:rPr lang="en-IN" sz="1800" dirty="0" err="1" smtClean="0">
                <a:solidFill>
                  <a:srgbClr val="FF0000"/>
                </a:solidFill>
              </a:rPr>
              <a:t>Black.Hole</a:t>
            </a:r>
            <a:r>
              <a:rPr lang="en-IN" sz="1800" dirty="0" smtClean="0">
                <a:solidFill>
                  <a:srgbClr val="FF0000"/>
                </a:solidFill>
              </a:rPr>
              <a:t>(array); </a:t>
            </a:r>
          </a:p>
          <a:p>
            <a:endParaRPr lang="en-IN" sz="1800" dirty="0"/>
          </a:p>
          <a:p>
            <a:r>
              <a:rPr lang="en-IN" sz="1800" dirty="0"/>
              <a:t>You can pass the </a:t>
            </a:r>
            <a:r>
              <a:rPr lang="en-IN" sz="1800" i="1" dirty="0" err="1"/>
              <a:t>Black.Hole</a:t>
            </a:r>
            <a:r>
              <a:rPr lang="en-IN" sz="1800" i="1" dirty="0"/>
              <a:t> </a:t>
            </a:r>
            <a:r>
              <a:rPr lang="en-IN" sz="1800" dirty="0"/>
              <a:t>method arguments of different types, and these arguments will automatically be wrapped inside an </a:t>
            </a:r>
            <a:r>
              <a:rPr lang="en-IN" sz="1800" i="1" dirty="0"/>
              <a:t>object </a:t>
            </a:r>
            <a:r>
              <a:rPr lang="en-IN" sz="1800" dirty="0"/>
              <a:t>array:</a:t>
            </a:r>
          </a:p>
          <a:p>
            <a:pPr marL="0" indent="0" algn="just">
              <a:spcBef>
                <a:spcPts val="0"/>
              </a:spcBef>
              <a:buNone/>
            </a:pPr>
            <a:r>
              <a:rPr lang="en-IN" sz="1800" dirty="0" smtClean="0">
                <a:solidFill>
                  <a:srgbClr val="FF0000"/>
                </a:solidFill>
              </a:rPr>
              <a:t>                                                                  </a:t>
            </a:r>
            <a:r>
              <a:rPr lang="en-IN" sz="1800" dirty="0" err="1" smtClean="0">
                <a:solidFill>
                  <a:srgbClr val="FF0000"/>
                </a:solidFill>
              </a:rPr>
              <a:t>Black.Hole</a:t>
            </a:r>
            <a:r>
              <a:rPr lang="en-IN" sz="1800" dirty="0">
                <a:solidFill>
                  <a:srgbClr val="FF0000"/>
                </a:solidFill>
              </a:rPr>
              <a:t>("forty two", 42</a:t>
            </a:r>
            <a:r>
              <a:rPr lang="en-IN" sz="1800" dirty="0" smtClean="0">
                <a:solidFill>
                  <a:srgbClr val="FF0000"/>
                </a:solidFill>
              </a:rPr>
              <a:t>);</a:t>
            </a:r>
          </a:p>
          <a:p>
            <a:pPr marL="0" indent="0" algn="just">
              <a:spcBef>
                <a:spcPts val="0"/>
              </a:spcBef>
              <a:buNone/>
            </a:pPr>
            <a:r>
              <a:rPr lang="en-IN" sz="1800" dirty="0">
                <a:solidFill>
                  <a:srgbClr val="FF0000"/>
                </a:solidFill>
              </a:rPr>
              <a:t> </a:t>
            </a:r>
            <a:r>
              <a:rPr lang="en-IN" sz="1800" dirty="0" smtClean="0">
                <a:solidFill>
                  <a:srgbClr val="FF0000"/>
                </a:solidFill>
              </a:rPr>
              <a:t>                                                         //</a:t>
            </a:r>
            <a:r>
              <a:rPr lang="en-IN" sz="1800" dirty="0">
                <a:solidFill>
                  <a:srgbClr val="FF0000"/>
                </a:solidFill>
              </a:rPr>
              <a:t>converted to </a:t>
            </a:r>
            <a:r>
              <a:rPr lang="en-IN" sz="1800" dirty="0" err="1">
                <a:solidFill>
                  <a:srgbClr val="FF0000"/>
                </a:solidFill>
              </a:rPr>
              <a:t>Black.Hole</a:t>
            </a:r>
            <a:r>
              <a:rPr lang="en-IN" sz="1800" dirty="0">
                <a:solidFill>
                  <a:srgbClr val="FF0000"/>
                </a:solidFill>
              </a:rPr>
              <a:t>(new object[]{"forty two", 42});</a:t>
            </a:r>
            <a:endParaRPr lang="en-IN" sz="1800" cap="none" dirty="0">
              <a:solidFill>
                <a:srgbClr val="FF0000"/>
              </a:solidFill>
            </a:endParaRPr>
          </a:p>
        </p:txBody>
      </p:sp>
    </p:spTree>
    <p:extLst>
      <p:ext uri="{BB962C8B-B14F-4D97-AF65-F5344CB8AC3E}">
        <p14:creationId xmlns:p14="http://schemas.microsoft.com/office/powerpoint/2010/main" xmlns="" val="143869531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IN" sz="3600" b="1" dirty="0" err="1" smtClean="0">
                <a:solidFill>
                  <a:srgbClr val="FF0000"/>
                </a:solidFill>
              </a:rPr>
              <a:t>Contd</a:t>
            </a:r>
            <a:r>
              <a:rPr lang="en-IN" sz="3600" b="1" dirty="0" smtClean="0">
                <a:solidFill>
                  <a:srgbClr val="FF0000"/>
                </a:solidFill>
              </a:rPr>
              <a:t>… </a:t>
            </a:r>
            <a:endParaRPr lang="en-IN" sz="3600" dirty="0">
              <a:solidFill>
                <a:srgbClr val="FF0000"/>
              </a:solidFill>
            </a:endParaRPr>
          </a:p>
        </p:txBody>
      </p:sp>
      <p:sp>
        <p:nvSpPr>
          <p:cNvPr id="3" name="Content Placeholder 2"/>
          <p:cNvSpPr>
            <a:spLocks noGrp="1"/>
          </p:cNvSpPr>
          <p:nvPr>
            <p:ph idx="1"/>
          </p:nvPr>
        </p:nvSpPr>
        <p:spPr>
          <a:xfrm>
            <a:off x="0" y="553791"/>
            <a:ext cx="12192000" cy="6304209"/>
          </a:xfrm>
        </p:spPr>
        <p:txBody>
          <a:bodyPr>
            <a:normAutofit/>
          </a:bodyPr>
          <a:lstStyle/>
          <a:p>
            <a:pPr marL="0" indent="0" algn="just">
              <a:buNone/>
            </a:pPr>
            <a:r>
              <a:rPr lang="en-IN" sz="1800" dirty="0" smtClean="0"/>
              <a:t>1) The </a:t>
            </a:r>
            <a:r>
              <a:rPr lang="en-IN" sz="1800" dirty="0"/>
              <a:t>common language runtime (CLR) has to perform some tidying up. You can control this by writing a </a:t>
            </a:r>
            <a:r>
              <a:rPr lang="en-IN" sz="1800" i="1" dirty="0"/>
              <a:t>destructor</a:t>
            </a:r>
            <a:r>
              <a:rPr lang="en-IN" sz="1800" dirty="0"/>
              <a:t>. </a:t>
            </a:r>
          </a:p>
          <a:p>
            <a:pPr marL="0" indent="0" algn="just">
              <a:buNone/>
            </a:pPr>
            <a:r>
              <a:rPr lang="en-IN" sz="1800" dirty="0" smtClean="0"/>
              <a:t>2) The </a:t>
            </a:r>
            <a:r>
              <a:rPr lang="en-IN" sz="1800" dirty="0"/>
              <a:t>CLR has to return the memory previously belonging to the object back to the heap; the memory that the object lived in has to be </a:t>
            </a:r>
            <a:r>
              <a:rPr lang="en-IN" sz="1800" dirty="0" err="1"/>
              <a:t>deallocated</a:t>
            </a:r>
            <a:r>
              <a:rPr lang="en-IN" sz="1800" dirty="0"/>
              <a:t>. You have no control over this phase. </a:t>
            </a:r>
          </a:p>
          <a:p>
            <a:pPr algn="just"/>
            <a:r>
              <a:rPr lang="en-IN" sz="1800" dirty="0"/>
              <a:t>The process of destroying an object and returning memory back to the heap is known as </a:t>
            </a:r>
            <a:r>
              <a:rPr lang="en-IN" sz="1800" i="1" dirty="0"/>
              <a:t>garbage collection</a:t>
            </a:r>
            <a:r>
              <a:rPr lang="en-IN" sz="1800" dirty="0"/>
              <a:t>. </a:t>
            </a:r>
            <a:r>
              <a:rPr lang="en-IN" sz="1800" dirty="0" smtClean="0"/>
              <a:t> </a:t>
            </a:r>
          </a:p>
          <a:p>
            <a:pPr algn="ctr"/>
            <a:r>
              <a:rPr lang="en-IN" sz="2700" b="1" dirty="0">
                <a:solidFill>
                  <a:srgbClr val="FF0000"/>
                </a:solidFill>
              </a:rPr>
              <a:t>Writing Destructors </a:t>
            </a:r>
            <a:r>
              <a:rPr lang="en-IN" sz="2700" b="1" dirty="0" smtClean="0">
                <a:solidFill>
                  <a:srgbClr val="FF0000"/>
                </a:solidFill>
              </a:rPr>
              <a:t> </a:t>
            </a:r>
          </a:p>
          <a:p>
            <a:pPr algn="just"/>
            <a:r>
              <a:rPr lang="en-IN" sz="1800" dirty="0"/>
              <a:t>You can use a destructor to perform any tidying up required when an object is garbage collected. The CLR will automatically clear up any managed resources that an object uses, and in many of these cases, writing a destructor is unnecessary. </a:t>
            </a:r>
            <a:endParaRPr lang="en-IN" sz="1800" dirty="0" smtClean="0"/>
          </a:p>
          <a:p>
            <a:pPr algn="just"/>
            <a:r>
              <a:rPr lang="en-IN" sz="1800" dirty="0" smtClean="0"/>
              <a:t>However</a:t>
            </a:r>
            <a:r>
              <a:rPr lang="en-IN" sz="1800" dirty="0"/>
              <a:t>, if a managed resource is large (such as a multidimensional array), it may make sense to make this resource available for immediate disposal by setting any references that the object has to this resource to </a:t>
            </a:r>
            <a:r>
              <a:rPr lang="en-IN" sz="1800" i="1" dirty="0"/>
              <a:t>null</a:t>
            </a:r>
            <a:r>
              <a:rPr lang="en-IN" sz="1800" dirty="0"/>
              <a:t>. </a:t>
            </a:r>
            <a:endParaRPr lang="en-IN" sz="1800" dirty="0" smtClean="0"/>
          </a:p>
          <a:p>
            <a:pPr algn="just"/>
            <a:r>
              <a:rPr lang="en-IN" sz="1800" dirty="0" smtClean="0"/>
              <a:t>Additionally</a:t>
            </a:r>
            <a:r>
              <a:rPr lang="en-IN" sz="1800" dirty="0"/>
              <a:t>, if an object references an unmanaged resource, either directly or indirectly, a destructor can prove useful</a:t>
            </a:r>
            <a:r>
              <a:rPr lang="en-IN" sz="1800" dirty="0" smtClean="0"/>
              <a:t>. </a:t>
            </a:r>
          </a:p>
          <a:p>
            <a:pPr algn="just"/>
            <a:r>
              <a:rPr lang="en-IN" sz="1800" dirty="0"/>
              <a:t>A destructor is a special method, a little like a constructor, except that the CLR calls it after the reference to an object has disappeared. </a:t>
            </a:r>
            <a:endParaRPr lang="en-IN" sz="1800" dirty="0" smtClean="0"/>
          </a:p>
          <a:p>
            <a:pPr algn="just"/>
            <a:r>
              <a:rPr lang="en-IN" sz="1800" dirty="0" smtClean="0"/>
              <a:t>The </a:t>
            </a:r>
            <a:r>
              <a:rPr lang="en-IN" sz="1800" dirty="0"/>
              <a:t>syntax for writing a destructor is a tilde (~) followed by the name of the class. For example, here’s a simple class that opens a file for reading in its constructor and closes the file in its destructor (note that this is simply an example, and I do not recommend that you always follow this pattern for opening and closing files):</a:t>
            </a:r>
            <a:endParaRPr lang="en-IN" sz="1800" dirty="0">
              <a:solidFill>
                <a:srgbClr val="FF0000"/>
              </a:solidFill>
            </a:endParaRPr>
          </a:p>
        </p:txBody>
      </p:sp>
    </p:spTree>
    <p:extLst>
      <p:ext uri="{BB962C8B-B14F-4D97-AF65-F5344CB8AC3E}">
        <p14:creationId xmlns:p14="http://schemas.microsoft.com/office/powerpoint/2010/main" xmlns="" val="184088560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IN" sz="3600" b="1" dirty="0" err="1" smtClean="0">
                <a:solidFill>
                  <a:srgbClr val="FF0000"/>
                </a:solidFill>
              </a:rPr>
              <a:t>Contd</a:t>
            </a:r>
            <a:r>
              <a:rPr lang="en-IN" sz="3600" b="1" dirty="0" smtClean="0">
                <a:solidFill>
                  <a:srgbClr val="FF0000"/>
                </a:solidFill>
              </a:rPr>
              <a:t>… </a:t>
            </a:r>
            <a:endParaRPr lang="en-IN" sz="3600"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2446985" y="553791"/>
            <a:ext cx="6207617" cy="2871989"/>
          </a:xfrm>
          <a:prstGeom prst="rect">
            <a:avLst/>
          </a:prstGeom>
        </p:spPr>
      </p:pic>
      <p:sp>
        <p:nvSpPr>
          <p:cNvPr id="5" name="Rectangle 4"/>
          <p:cNvSpPr/>
          <p:nvPr/>
        </p:nvSpPr>
        <p:spPr>
          <a:xfrm>
            <a:off x="188890" y="3945701"/>
            <a:ext cx="12003110" cy="2923877"/>
          </a:xfrm>
          <a:prstGeom prst="rect">
            <a:avLst/>
          </a:prstGeom>
        </p:spPr>
        <p:txBody>
          <a:bodyPr wrap="square">
            <a:spAutoFit/>
          </a:bodyPr>
          <a:lstStyle/>
          <a:p>
            <a:pPr algn="just"/>
            <a:r>
              <a:rPr lang="en-IN" dirty="0">
                <a:solidFill>
                  <a:srgbClr val="000000"/>
                </a:solidFill>
                <a:latin typeface="Segoe"/>
              </a:rPr>
              <a:t>There are some very important restrictions that apply to destructors</a:t>
            </a:r>
            <a:r>
              <a:rPr lang="en-IN" dirty="0" smtClean="0">
                <a:solidFill>
                  <a:srgbClr val="000000"/>
                </a:solidFill>
                <a:latin typeface="Segoe"/>
              </a:rPr>
              <a:t>:</a:t>
            </a:r>
          </a:p>
          <a:p>
            <a:pPr algn="just"/>
            <a:endParaRPr lang="en-IN" dirty="0">
              <a:solidFill>
                <a:srgbClr val="000000"/>
              </a:solidFill>
              <a:latin typeface="Segoe"/>
            </a:endParaRPr>
          </a:p>
          <a:p>
            <a:pPr algn="just"/>
            <a:r>
              <a:rPr lang="en-IN" dirty="0">
                <a:solidFill>
                  <a:srgbClr val="000000"/>
                </a:solidFill>
                <a:latin typeface="Segoe"/>
              </a:rPr>
              <a:t>Destructors apply only to reference types. You cannot declare a destructor in a value type, such as a </a:t>
            </a:r>
            <a:r>
              <a:rPr lang="en-IN" i="1" dirty="0" err="1">
                <a:solidFill>
                  <a:srgbClr val="000000"/>
                </a:solidFill>
                <a:latin typeface="Segoe"/>
              </a:rPr>
              <a:t>struct</a:t>
            </a:r>
            <a:r>
              <a:rPr lang="en-IN" dirty="0">
                <a:solidFill>
                  <a:srgbClr val="000000"/>
                </a:solidFill>
                <a:latin typeface="Segoe"/>
              </a:rPr>
              <a:t>.</a:t>
            </a:r>
          </a:p>
          <a:p>
            <a:endParaRPr lang="en-IN" dirty="0">
              <a:solidFill>
                <a:srgbClr val="000000"/>
              </a:solidFill>
              <a:latin typeface="Segoe"/>
            </a:endParaRPr>
          </a:p>
          <a:p>
            <a:r>
              <a:rPr lang="en-IN" sz="1600" dirty="0" smtClean="0">
                <a:solidFill>
                  <a:srgbClr val="000000"/>
                </a:solidFill>
                <a:latin typeface="Lucida Sans Typewriter Std"/>
              </a:rPr>
              <a:t>                                                                         </a:t>
            </a:r>
            <a:r>
              <a:rPr lang="en-IN" sz="1600" dirty="0" err="1" smtClean="0">
                <a:solidFill>
                  <a:srgbClr val="000000"/>
                </a:solidFill>
                <a:latin typeface="Lucida Sans Typewriter Std"/>
              </a:rPr>
              <a:t>struct</a:t>
            </a:r>
            <a:r>
              <a:rPr lang="en-IN" sz="1600" dirty="0" smtClean="0">
                <a:solidFill>
                  <a:srgbClr val="000000"/>
                </a:solidFill>
                <a:latin typeface="Lucida Sans Typewriter Std"/>
              </a:rPr>
              <a:t> </a:t>
            </a:r>
            <a:r>
              <a:rPr lang="en-IN" sz="1600" dirty="0" err="1" smtClean="0">
                <a:solidFill>
                  <a:srgbClr val="000000"/>
                </a:solidFill>
                <a:latin typeface="Lucida Sans Typewriter Std"/>
              </a:rPr>
              <a:t>MyStruct</a:t>
            </a:r>
            <a:endParaRPr lang="en-IN" sz="1600" dirty="0">
              <a:solidFill>
                <a:srgbClr val="000000"/>
              </a:solidFill>
              <a:latin typeface="Lucida Sans Typewriter Std"/>
            </a:endParaRPr>
          </a:p>
          <a:p>
            <a:r>
              <a:rPr lang="en-IN" sz="1600" dirty="0" smtClean="0">
                <a:solidFill>
                  <a:srgbClr val="000000"/>
                </a:solidFill>
                <a:latin typeface="Lucida Sans Typewriter Std"/>
              </a:rPr>
              <a:t>                                                                      { </a:t>
            </a:r>
          </a:p>
          <a:p>
            <a:r>
              <a:rPr lang="en-IN" sz="1600" dirty="0" smtClean="0">
                <a:solidFill>
                  <a:srgbClr val="000000"/>
                </a:solidFill>
                <a:latin typeface="Lucida Sans Typewriter Std"/>
              </a:rPr>
              <a:t>                                                                            ~ </a:t>
            </a:r>
            <a:r>
              <a:rPr lang="en-IN" sz="1600" dirty="0" err="1">
                <a:solidFill>
                  <a:srgbClr val="000000"/>
                </a:solidFill>
                <a:latin typeface="Lucida Sans Typewriter Std"/>
              </a:rPr>
              <a:t>MyStruct</a:t>
            </a:r>
            <a:r>
              <a:rPr lang="en-IN" sz="1600" dirty="0">
                <a:solidFill>
                  <a:srgbClr val="000000"/>
                </a:solidFill>
                <a:latin typeface="Lucida Sans Typewriter Std"/>
              </a:rPr>
              <a:t>() </a:t>
            </a:r>
            <a:endParaRPr lang="en-IN" sz="1600" dirty="0" smtClean="0">
              <a:solidFill>
                <a:srgbClr val="000000"/>
              </a:solidFill>
              <a:latin typeface="Lucida Sans Typewriter Std"/>
            </a:endParaRPr>
          </a:p>
          <a:p>
            <a:r>
              <a:rPr lang="en-IN" sz="1600" dirty="0" smtClean="0">
                <a:solidFill>
                  <a:srgbClr val="000000"/>
                </a:solidFill>
                <a:latin typeface="Lucida Sans Typewriter Std"/>
              </a:rPr>
              <a:t>                                                                           { </a:t>
            </a:r>
          </a:p>
          <a:p>
            <a:r>
              <a:rPr lang="en-IN" sz="1600" dirty="0">
                <a:solidFill>
                  <a:srgbClr val="000000"/>
                </a:solidFill>
                <a:latin typeface="Lucida Sans Typewriter Std"/>
              </a:rPr>
              <a:t> </a:t>
            </a:r>
            <a:r>
              <a:rPr lang="en-IN" sz="1600" dirty="0" smtClean="0">
                <a:solidFill>
                  <a:srgbClr val="000000"/>
                </a:solidFill>
                <a:latin typeface="Lucida Sans Typewriter Std"/>
              </a:rPr>
              <a:t>                                                                                ……….... </a:t>
            </a:r>
          </a:p>
          <a:p>
            <a:r>
              <a:rPr lang="en-IN" sz="1600" dirty="0">
                <a:solidFill>
                  <a:srgbClr val="000000"/>
                </a:solidFill>
                <a:latin typeface="Lucida Sans Typewriter Std"/>
              </a:rPr>
              <a:t> </a:t>
            </a:r>
            <a:r>
              <a:rPr lang="en-IN" sz="1600" dirty="0" smtClean="0">
                <a:solidFill>
                  <a:srgbClr val="000000"/>
                </a:solidFill>
                <a:latin typeface="Lucida Sans Typewriter Std"/>
              </a:rPr>
              <a:t>                                                                          } </a:t>
            </a:r>
            <a:r>
              <a:rPr lang="en-IN" sz="1600" dirty="0">
                <a:solidFill>
                  <a:srgbClr val="000000"/>
                </a:solidFill>
                <a:latin typeface="Lucida Sans Typewriter Std"/>
              </a:rPr>
              <a:t>// compile-time </a:t>
            </a:r>
            <a:r>
              <a:rPr lang="en-IN" sz="1600" dirty="0" smtClean="0">
                <a:solidFill>
                  <a:srgbClr val="000000"/>
                </a:solidFill>
                <a:latin typeface="Lucida Sans Typewriter Std"/>
              </a:rPr>
              <a:t>error</a:t>
            </a:r>
          </a:p>
          <a:p>
            <a:r>
              <a:rPr lang="en-IN" sz="1600" dirty="0">
                <a:solidFill>
                  <a:srgbClr val="000000"/>
                </a:solidFill>
                <a:latin typeface="Lucida Sans Typewriter Std"/>
              </a:rPr>
              <a:t> </a:t>
            </a:r>
            <a:r>
              <a:rPr lang="en-IN" sz="1600" dirty="0" smtClean="0">
                <a:solidFill>
                  <a:srgbClr val="000000"/>
                </a:solidFill>
                <a:latin typeface="Lucida Sans Typewriter Std"/>
              </a:rPr>
              <a:t>                                                                      }</a:t>
            </a:r>
            <a:endParaRPr lang="en-IN" sz="1600" dirty="0"/>
          </a:p>
        </p:txBody>
      </p:sp>
    </p:spTree>
    <p:extLst>
      <p:ext uri="{BB962C8B-B14F-4D97-AF65-F5344CB8AC3E}">
        <p14:creationId xmlns:p14="http://schemas.microsoft.com/office/powerpoint/2010/main" xmlns="" val="361621736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IN" sz="3600" b="1" dirty="0" err="1" smtClean="0">
                <a:solidFill>
                  <a:srgbClr val="FF0000"/>
                </a:solidFill>
              </a:rPr>
              <a:t>Contd</a:t>
            </a:r>
            <a:r>
              <a:rPr lang="en-IN" sz="3600" b="1" dirty="0" smtClean="0">
                <a:solidFill>
                  <a:srgbClr val="FF0000"/>
                </a:solidFill>
              </a:rPr>
              <a:t>… </a:t>
            </a:r>
            <a:endParaRPr lang="en-IN" sz="3600" dirty="0">
              <a:solidFill>
                <a:srgbClr val="FF0000"/>
              </a:solidFill>
            </a:endParaRPr>
          </a:p>
        </p:txBody>
      </p:sp>
      <p:sp>
        <p:nvSpPr>
          <p:cNvPr id="3" name="Content Placeholder 2"/>
          <p:cNvSpPr>
            <a:spLocks noGrp="1"/>
          </p:cNvSpPr>
          <p:nvPr>
            <p:ph idx="1"/>
          </p:nvPr>
        </p:nvSpPr>
        <p:spPr>
          <a:xfrm>
            <a:off x="0" y="450761"/>
            <a:ext cx="12192000" cy="6407239"/>
          </a:xfrm>
        </p:spPr>
        <p:txBody>
          <a:bodyPr>
            <a:normAutofit/>
          </a:bodyPr>
          <a:lstStyle/>
          <a:p>
            <a:pPr marL="0" indent="0">
              <a:buNone/>
            </a:pPr>
            <a:r>
              <a:rPr lang="en-IN" sz="1800" dirty="0"/>
              <a:t> </a:t>
            </a:r>
            <a:r>
              <a:rPr lang="en-IN" sz="1800" dirty="0" smtClean="0"/>
              <a:t>You </a:t>
            </a:r>
            <a:r>
              <a:rPr lang="en-IN" sz="1800" dirty="0"/>
              <a:t>cannot specify an access modifier (such as </a:t>
            </a:r>
            <a:r>
              <a:rPr lang="en-IN" sz="1800" i="1" dirty="0"/>
              <a:t>public</a:t>
            </a:r>
            <a:r>
              <a:rPr lang="en-IN" sz="1800" dirty="0"/>
              <a:t>) for a destructor. You never call the destructor in your own code—part of the CLR called the </a:t>
            </a:r>
            <a:r>
              <a:rPr lang="en-IN" sz="1800" i="1" dirty="0"/>
              <a:t>garbage collector </a:t>
            </a:r>
            <a:r>
              <a:rPr lang="en-IN" sz="1800" dirty="0"/>
              <a:t>does this for you.</a:t>
            </a:r>
          </a:p>
          <a:p>
            <a:r>
              <a:rPr lang="en-IN" sz="1800" dirty="0" smtClean="0">
                <a:solidFill>
                  <a:srgbClr val="FF0000"/>
                </a:solidFill>
              </a:rPr>
              <a:t>                                                         public </a:t>
            </a:r>
            <a:r>
              <a:rPr lang="en-IN" sz="1800" dirty="0">
                <a:solidFill>
                  <a:srgbClr val="FF0000"/>
                </a:solidFill>
              </a:rPr>
              <a:t>~ </a:t>
            </a:r>
            <a:r>
              <a:rPr lang="en-IN" sz="1800" dirty="0" err="1">
                <a:solidFill>
                  <a:srgbClr val="FF0000"/>
                </a:solidFill>
              </a:rPr>
              <a:t>FileProcessor</a:t>
            </a:r>
            <a:r>
              <a:rPr lang="en-IN" sz="1800" dirty="0">
                <a:solidFill>
                  <a:srgbClr val="FF0000"/>
                </a:solidFill>
              </a:rPr>
              <a:t>() { ... } // compile-time </a:t>
            </a:r>
            <a:r>
              <a:rPr lang="en-IN" sz="1800" dirty="0" smtClean="0">
                <a:solidFill>
                  <a:srgbClr val="FF0000"/>
                </a:solidFill>
              </a:rPr>
              <a:t>error </a:t>
            </a:r>
          </a:p>
          <a:p>
            <a:endParaRPr lang="en-IN" sz="1800" dirty="0"/>
          </a:p>
          <a:p>
            <a:r>
              <a:rPr lang="en-IN" sz="1800" dirty="0"/>
              <a:t>A destructor cannot take any parameters. Again, this is because you never call the destructor yourself.</a:t>
            </a:r>
          </a:p>
          <a:p>
            <a:pPr marL="0" indent="0">
              <a:buNone/>
            </a:pPr>
            <a:r>
              <a:rPr lang="en-IN" sz="1800" dirty="0" smtClean="0">
                <a:solidFill>
                  <a:srgbClr val="FF0000"/>
                </a:solidFill>
              </a:rPr>
              <a:t>                                                       ~ </a:t>
            </a:r>
            <a:r>
              <a:rPr lang="en-IN" sz="1800" dirty="0" err="1">
                <a:solidFill>
                  <a:srgbClr val="FF0000"/>
                </a:solidFill>
              </a:rPr>
              <a:t>FileProcessor</a:t>
            </a:r>
            <a:r>
              <a:rPr lang="en-IN" sz="1800" dirty="0">
                <a:solidFill>
                  <a:srgbClr val="FF0000"/>
                </a:solidFill>
              </a:rPr>
              <a:t>(</a:t>
            </a:r>
            <a:r>
              <a:rPr lang="en-IN" sz="1800" dirty="0" err="1">
                <a:solidFill>
                  <a:srgbClr val="FF0000"/>
                </a:solidFill>
              </a:rPr>
              <a:t>int</a:t>
            </a:r>
            <a:r>
              <a:rPr lang="en-IN" sz="1800" dirty="0">
                <a:solidFill>
                  <a:srgbClr val="FF0000"/>
                </a:solidFill>
              </a:rPr>
              <a:t> parameter) { ... } // compile-time </a:t>
            </a:r>
            <a:r>
              <a:rPr lang="en-IN" sz="1800" dirty="0" smtClean="0">
                <a:solidFill>
                  <a:srgbClr val="FF0000"/>
                </a:solidFill>
              </a:rPr>
              <a:t>error </a:t>
            </a:r>
          </a:p>
          <a:p>
            <a:pPr marL="0" indent="0">
              <a:buNone/>
            </a:pPr>
            <a:r>
              <a:rPr lang="en-IN" sz="1800" dirty="0"/>
              <a:t>Internally, the C# compiler automatically translates a destructor into an override of the </a:t>
            </a:r>
            <a:r>
              <a:rPr lang="en-IN" sz="1800" i="1" dirty="0" err="1"/>
              <a:t>Object.Finalize</a:t>
            </a:r>
            <a:r>
              <a:rPr lang="en-IN" sz="1800" i="1" dirty="0"/>
              <a:t> </a:t>
            </a:r>
            <a:r>
              <a:rPr lang="en-IN" sz="1800" dirty="0"/>
              <a:t>method. The compiler converts the following destructor</a:t>
            </a:r>
            <a:r>
              <a:rPr lang="en-IN" sz="1800" dirty="0" smtClean="0"/>
              <a:t>:                                  </a:t>
            </a:r>
          </a:p>
          <a:p>
            <a:pPr marL="0" indent="0">
              <a:buNone/>
            </a:pPr>
            <a:endParaRPr lang="en-US" sz="1800" dirty="0"/>
          </a:p>
          <a:p>
            <a:pPr marL="0" indent="0">
              <a:buNone/>
            </a:pPr>
            <a:endParaRPr lang="en-IN" sz="1800" dirty="0" smtClean="0"/>
          </a:p>
          <a:p>
            <a:pPr marL="0" indent="0">
              <a:spcBef>
                <a:spcPts val="600"/>
              </a:spcBef>
              <a:buNone/>
            </a:pPr>
            <a:r>
              <a:rPr lang="en-IN" sz="1800" dirty="0" smtClean="0">
                <a:solidFill>
                  <a:srgbClr val="FF0000"/>
                </a:solidFill>
              </a:rPr>
              <a:t>                                                                                               into this                  </a:t>
            </a:r>
            <a:endParaRPr lang="en-IN" sz="1800" dirty="0">
              <a:solidFill>
                <a:srgbClr val="FF0000"/>
              </a:solidFill>
            </a:endParaRPr>
          </a:p>
        </p:txBody>
      </p:sp>
      <p:sp>
        <p:nvSpPr>
          <p:cNvPr id="7" name="Rectangle 6"/>
          <p:cNvSpPr/>
          <p:nvPr/>
        </p:nvSpPr>
        <p:spPr>
          <a:xfrm>
            <a:off x="476518" y="3412901"/>
            <a:ext cx="4868214" cy="2975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IN" dirty="0"/>
              <a:t>class </a:t>
            </a:r>
            <a:r>
              <a:rPr lang="en-IN" dirty="0" err="1" smtClean="0"/>
              <a:t>FileProcessor</a:t>
            </a:r>
            <a:endParaRPr lang="en-IN" dirty="0" smtClean="0"/>
          </a:p>
          <a:p>
            <a:pPr>
              <a:spcBef>
                <a:spcPts val="600"/>
              </a:spcBef>
            </a:pPr>
            <a:r>
              <a:rPr lang="en-IN" dirty="0" smtClean="0"/>
              <a:t>{</a:t>
            </a:r>
          </a:p>
          <a:p>
            <a:pPr>
              <a:spcBef>
                <a:spcPts val="600"/>
              </a:spcBef>
            </a:pPr>
            <a:r>
              <a:rPr lang="en-IN" dirty="0" smtClean="0"/>
              <a:t> </a:t>
            </a:r>
            <a:r>
              <a:rPr lang="en-IN" dirty="0"/>
              <a:t>~ </a:t>
            </a:r>
            <a:r>
              <a:rPr lang="en-IN" dirty="0" err="1"/>
              <a:t>FileProcessor</a:t>
            </a:r>
            <a:r>
              <a:rPr lang="en-IN" dirty="0" smtClean="0"/>
              <a:t>( ) </a:t>
            </a:r>
          </a:p>
          <a:p>
            <a:pPr>
              <a:spcBef>
                <a:spcPts val="600"/>
              </a:spcBef>
            </a:pPr>
            <a:r>
              <a:rPr lang="en-IN" dirty="0" smtClean="0"/>
              <a:t>   { </a:t>
            </a:r>
            <a:r>
              <a:rPr lang="en-IN" dirty="0"/>
              <a:t>// your code goes here </a:t>
            </a:r>
            <a:r>
              <a:rPr lang="en-IN" dirty="0" smtClean="0"/>
              <a:t>}</a:t>
            </a:r>
          </a:p>
          <a:p>
            <a:pPr>
              <a:spcBef>
                <a:spcPts val="600"/>
              </a:spcBef>
            </a:pPr>
            <a:r>
              <a:rPr lang="en-IN" dirty="0" smtClean="0"/>
              <a:t>}</a:t>
            </a:r>
            <a:endParaRPr lang="en-IN" dirty="0">
              <a:solidFill>
                <a:srgbClr val="FF0000"/>
              </a:solidFill>
            </a:endParaRPr>
          </a:p>
        </p:txBody>
      </p:sp>
      <p:sp>
        <p:nvSpPr>
          <p:cNvPr id="8" name="Rectangle 7"/>
          <p:cNvSpPr/>
          <p:nvPr/>
        </p:nvSpPr>
        <p:spPr>
          <a:xfrm>
            <a:off x="6877318" y="3206840"/>
            <a:ext cx="5125792" cy="3503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t>class </a:t>
            </a:r>
            <a:r>
              <a:rPr lang="en-IN" dirty="0" err="1" smtClean="0"/>
              <a:t>FileProcessor</a:t>
            </a:r>
            <a:endParaRPr lang="en-IN" dirty="0" smtClean="0"/>
          </a:p>
          <a:p>
            <a:r>
              <a:rPr lang="en-IN" dirty="0" smtClean="0"/>
              <a:t>{ </a:t>
            </a:r>
          </a:p>
          <a:p>
            <a:r>
              <a:rPr lang="en-IN" dirty="0" smtClean="0"/>
              <a:t>    protected </a:t>
            </a:r>
            <a:r>
              <a:rPr lang="en-IN" dirty="0"/>
              <a:t>override void Finalize</a:t>
            </a:r>
            <a:r>
              <a:rPr lang="en-IN" dirty="0" smtClean="0"/>
              <a:t>( ) </a:t>
            </a:r>
          </a:p>
          <a:p>
            <a:r>
              <a:rPr lang="en-IN" dirty="0" smtClean="0"/>
              <a:t>   { </a:t>
            </a:r>
          </a:p>
          <a:p>
            <a:r>
              <a:rPr lang="en-IN" dirty="0" smtClean="0"/>
              <a:t>        try </a:t>
            </a:r>
          </a:p>
          <a:p>
            <a:r>
              <a:rPr lang="en-IN" dirty="0"/>
              <a:t> </a:t>
            </a:r>
            <a:r>
              <a:rPr lang="en-IN" dirty="0" smtClean="0"/>
              <a:t>           { </a:t>
            </a:r>
            <a:r>
              <a:rPr lang="en-IN" dirty="0"/>
              <a:t>// your code goes here } </a:t>
            </a:r>
            <a:endParaRPr lang="en-IN" dirty="0" smtClean="0"/>
          </a:p>
          <a:p>
            <a:r>
              <a:rPr lang="en-IN" dirty="0"/>
              <a:t> </a:t>
            </a:r>
            <a:r>
              <a:rPr lang="en-IN" dirty="0" smtClean="0"/>
              <a:t>     finally </a:t>
            </a:r>
          </a:p>
          <a:p>
            <a:r>
              <a:rPr lang="en-IN" dirty="0"/>
              <a:t> </a:t>
            </a:r>
            <a:r>
              <a:rPr lang="en-IN" dirty="0" smtClean="0"/>
              <a:t>           { </a:t>
            </a:r>
          </a:p>
          <a:p>
            <a:r>
              <a:rPr lang="en-IN" dirty="0"/>
              <a:t> </a:t>
            </a:r>
            <a:r>
              <a:rPr lang="en-IN" dirty="0" smtClean="0"/>
              <a:t>                </a:t>
            </a:r>
            <a:r>
              <a:rPr lang="en-IN" dirty="0" err="1" smtClean="0"/>
              <a:t>base.Finalize</a:t>
            </a:r>
            <a:r>
              <a:rPr lang="en-IN" dirty="0" smtClean="0"/>
              <a:t>( ); </a:t>
            </a:r>
          </a:p>
          <a:p>
            <a:r>
              <a:rPr lang="en-IN" dirty="0"/>
              <a:t> </a:t>
            </a:r>
            <a:r>
              <a:rPr lang="en-IN" dirty="0" smtClean="0"/>
              <a:t>           } </a:t>
            </a:r>
          </a:p>
          <a:p>
            <a:r>
              <a:rPr lang="en-IN" dirty="0"/>
              <a:t> </a:t>
            </a:r>
            <a:r>
              <a:rPr lang="en-IN" dirty="0" smtClean="0"/>
              <a:t>       }</a:t>
            </a:r>
          </a:p>
          <a:p>
            <a:r>
              <a:rPr lang="en-IN" dirty="0"/>
              <a:t> </a:t>
            </a:r>
            <a:r>
              <a:rPr lang="en-IN" dirty="0" smtClean="0"/>
              <a:t> }</a:t>
            </a:r>
            <a:endParaRPr lang="en-IN" dirty="0"/>
          </a:p>
        </p:txBody>
      </p:sp>
    </p:spTree>
    <p:extLst>
      <p:ext uri="{BB962C8B-B14F-4D97-AF65-F5344CB8AC3E}">
        <p14:creationId xmlns:p14="http://schemas.microsoft.com/office/powerpoint/2010/main" xmlns="" val="16328428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IN" sz="3600" b="1" dirty="0" err="1" smtClean="0">
                <a:solidFill>
                  <a:srgbClr val="FF0000"/>
                </a:solidFill>
              </a:rPr>
              <a:t>Contd</a:t>
            </a:r>
            <a:r>
              <a:rPr lang="en-IN" sz="3600" b="1" dirty="0" smtClean="0">
                <a:solidFill>
                  <a:srgbClr val="FF0000"/>
                </a:solidFill>
              </a:rPr>
              <a:t>… </a:t>
            </a:r>
            <a:endParaRPr lang="en-IN" sz="3600" dirty="0">
              <a:solidFill>
                <a:srgbClr val="FF0000"/>
              </a:solidFill>
            </a:endParaRPr>
          </a:p>
        </p:txBody>
      </p:sp>
      <p:sp>
        <p:nvSpPr>
          <p:cNvPr id="3" name="Content Placeholder 2"/>
          <p:cNvSpPr>
            <a:spLocks noGrp="1"/>
          </p:cNvSpPr>
          <p:nvPr>
            <p:ph idx="1"/>
          </p:nvPr>
        </p:nvSpPr>
        <p:spPr>
          <a:xfrm>
            <a:off x="0" y="450761"/>
            <a:ext cx="12192000" cy="6407239"/>
          </a:xfrm>
        </p:spPr>
        <p:txBody>
          <a:bodyPr>
            <a:normAutofit fontScale="92500" lnSpcReduction="10000"/>
          </a:bodyPr>
          <a:lstStyle/>
          <a:p>
            <a:pPr algn="just"/>
            <a:r>
              <a:rPr lang="en-IN" sz="1800" dirty="0"/>
              <a:t>The compiler-generated </a:t>
            </a:r>
            <a:r>
              <a:rPr lang="en-IN" sz="1800" i="1" dirty="0"/>
              <a:t>Finalize </a:t>
            </a:r>
            <a:r>
              <a:rPr lang="en-IN" sz="1800" dirty="0"/>
              <a:t>method contains the destructor body inside a </a:t>
            </a:r>
            <a:r>
              <a:rPr lang="en-IN" sz="1800" i="1" dirty="0"/>
              <a:t>try </a:t>
            </a:r>
            <a:r>
              <a:rPr lang="en-IN" sz="1800" dirty="0"/>
              <a:t>block, followed by a </a:t>
            </a:r>
            <a:r>
              <a:rPr lang="en-IN" sz="1800" i="1" dirty="0"/>
              <a:t>finally </a:t>
            </a:r>
            <a:r>
              <a:rPr lang="en-IN" sz="1800" dirty="0"/>
              <a:t>block that calls the </a:t>
            </a:r>
            <a:r>
              <a:rPr lang="en-IN" sz="1800" i="1" dirty="0"/>
              <a:t>Finalize </a:t>
            </a:r>
            <a:r>
              <a:rPr lang="en-IN" sz="1800" dirty="0"/>
              <a:t>method in the base class. (The </a:t>
            </a:r>
            <a:r>
              <a:rPr lang="en-IN" sz="1800" i="1" dirty="0"/>
              <a:t>try </a:t>
            </a:r>
            <a:r>
              <a:rPr lang="en-IN" sz="1800" dirty="0"/>
              <a:t>and </a:t>
            </a:r>
            <a:r>
              <a:rPr lang="en-IN" sz="1800" i="1" dirty="0"/>
              <a:t>finally </a:t>
            </a:r>
            <a:r>
              <a:rPr lang="en-IN" sz="1800" dirty="0"/>
              <a:t>keywords are described in Chapter 6, “Managing Errors and Exceptions.”) </a:t>
            </a:r>
            <a:endParaRPr lang="en-IN" sz="1800" dirty="0" smtClean="0"/>
          </a:p>
          <a:p>
            <a:pPr algn="just"/>
            <a:r>
              <a:rPr lang="en-IN" sz="1800" dirty="0" smtClean="0"/>
              <a:t>This </a:t>
            </a:r>
            <a:r>
              <a:rPr lang="en-IN" sz="1800" dirty="0"/>
              <a:t>ensures that a destructor always calls its base class destructor, even if an exception occurs during your destructor code.</a:t>
            </a:r>
          </a:p>
          <a:p>
            <a:pPr algn="just"/>
            <a:r>
              <a:rPr lang="en-IN" sz="1800" dirty="0"/>
              <a:t>It’s important to understand that only the compiler can make this translation. You can’t write your own method to override </a:t>
            </a:r>
            <a:r>
              <a:rPr lang="en-IN" sz="1800" i="1" dirty="0"/>
              <a:t>Finalize</a:t>
            </a:r>
            <a:r>
              <a:rPr lang="en-IN" sz="1800" dirty="0"/>
              <a:t>, and you can’t call </a:t>
            </a:r>
            <a:r>
              <a:rPr lang="en-IN" sz="1800" i="1" dirty="0"/>
              <a:t>Finalize </a:t>
            </a:r>
            <a:r>
              <a:rPr lang="en-IN" sz="1800" dirty="0"/>
              <a:t>yourself</a:t>
            </a:r>
            <a:r>
              <a:rPr lang="en-IN" sz="1800" dirty="0" smtClean="0"/>
              <a:t>. </a:t>
            </a:r>
          </a:p>
          <a:p>
            <a:pPr marL="0" indent="0" algn="just">
              <a:buNone/>
            </a:pPr>
            <a:endParaRPr lang="en-US" sz="1800" dirty="0">
              <a:solidFill>
                <a:srgbClr val="FF0000"/>
              </a:solidFill>
            </a:endParaRPr>
          </a:p>
          <a:p>
            <a:pPr marL="0" indent="0" algn="ctr">
              <a:buNone/>
            </a:pPr>
            <a:r>
              <a:rPr lang="en-IN" sz="2800" b="1" dirty="0"/>
              <a:t>Why Use the Garbage Collector</a:t>
            </a:r>
            <a:r>
              <a:rPr lang="en-IN" sz="2800" b="1" dirty="0" smtClean="0"/>
              <a:t>? </a:t>
            </a:r>
          </a:p>
          <a:p>
            <a:pPr marL="0" indent="0" algn="just">
              <a:buNone/>
            </a:pPr>
            <a:r>
              <a:rPr lang="en-IN" sz="1800" dirty="0"/>
              <a:t>You can never destroy an object yourself by using C# code. There just isn’t any syntax to do it. Instead, the CLR does it for you at a time of its own choosing. </a:t>
            </a:r>
            <a:endParaRPr lang="en-IN" sz="1800" dirty="0" smtClean="0"/>
          </a:p>
          <a:p>
            <a:pPr marL="0" indent="0" algn="just">
              <a:buNone/>
            </a:pPr>
            <a:r>
              <a:rPr lang="en-IN" sz="1800" dirty="0" smtClean="0"/>
              <a:t>In </a:t>
            </a:r>
            <a:r>
              <a:rPr lang="en-IN" sz="1800" dirty="0"/>
              <a:t>addition, bear in mind that you can also make more than one reference variable refer to the same object. In the following code example, the variables </a:t>
            </a:r>
            <a:r>
              <a:rPr lang="en-IN" sz="1800" i="1" dirty="0" err="1"/>
              <a:t>myFp</a:t>
            </a:r>
            <a:r>
              <a:rPr lang="en-IN" sz="1800" i="1" dirty="0"/>
              <a:t> </a:t>
            </a:r>
            <a:r>
              <a:rPr lang="en-IN" sz="1800" dirty="0"/>
              <a:t>and </a:t>
            </a:r>
            <a:r>
              <a:rPr lang="en-IN" sz="1800" i="1" dirty="0" err="1"/>
              <a:t>referenceToMyFp</a:t>
            </a:r>
            <a:r>
              <a:rPr lang="en-IN" sz="1800" i="1" dirty="0"/>
              <a:t> </a:t>
            </a:r>
            <a:r>
              <a:rPr lang="en-IN" sz="1800" dirty="0"/>
              <a:t>point to the same </a:t>
            </a:r>
            <a:r>
              <a:rPr lang="en-IN" sz="1800" i="1" dirty="0" err="1"/>
              <a:t>FileProcessor</a:t>
            </a:r>
            <a:r>
              <a:rPr lang="en-IN" sz="1800" i="1" dirty="0"/>
              <a:t> </a:t>
            </a:r>
            <a:r>
              <a:rPr lang="en-IN" sz="1800" dirty="0"/>
              <a:t>object</a:t>
            </a:r>
            <a:r>
              <a:rPr lang="en-IN" sz="1800" dirty="0" smtClean="0"/>
              <a:t>: </a:t>
            </a:r>
          </a:p>
          <a:p>
            <a:pPr marL="0" indent="0" algn="just">
              <a:spcBef>
                <a:spcPts val="0"/>
              </a:spcBef>
              <a:buNone/>
            </a:pPr>
            <a:r>
              <a:rPr lang="en-IN" sz="1800" dirty="0" smtClean="0">
                <a:solidFill>
                  <a:srgbClr val="FF0000"/>
                </a:solidFill>
              </a:rPr>
              <a:t>                                                 </a:t>
            </a:r>
          </a:p>
          <a:p>
            <a:pPr marL="0" indent="0" algn="just">
              <a:spcBef>
                <a:spcPts val="0"/>
              </a:spcBef>
              <a:buNone/>
            </a:pPr>
            <a:r>
              <a:rPr lang="en-IN" sz="1800" dirty="0">
                <a:solidFill>
                  <a:srgbClr val="FF0000"/>
                </a:solidFill>
              </a:rPr>
              <a:t> </a:t>
            </a:r>
            <a:r>
              <a:rPr lang="en-IN" sz="1800" dirty="0" smtClean="0">
                <a:solidFill>
                  <a:srgbClr val="FF0000"/>
                </a:solidFill>
              </a:rPr>
              <a:t>                                                 </a:t>
            </a:r>
            <a:r>
              <a:rPr lang="en-IN" sz="1800" dirty="0" err="1" smtClean="0">
                <a:solidFill>
                  <a:srgbClr val="FF0000"/>
                </a:solidFill>
              </a:rPr>
              <a:t>FileProcessor</a:t>
            </a:r>
            <a:r>
              <a:rPr lang="en-IN" sz="1800" dirty="0" smtClean="0">
                <a:solidFill>
                  <a:srgbClr val="FF0000"/>
                </a:solidFill>
              </a:rPr>
              <a:t> </a:t>
            </a:r>
            <a:r>
              <a:rPr lang="en-IN" sz="1800" dirty="0" err="1">
                <a:solidFill>
                  <a:srgbClr val="FF0000"/>
                </a:solidFill>
              </a:rPr>
              <a:t>myFp</a:t>
            </a:r>
            <a:r>
              <a:rPr lang="en-IN" sz="1800" dirty="0">
                <a:solidFill>
                  <a:srgbClr val="FF0000"/>
                </a:solidFill>
              </a:rPr>
              <a:t> = new </a:t>
            </a:r>
            <a:r>
              <a:rPr lang="en-IN" sz="1800" dirty="0" err="1">
                <a:solidFill>
                  <a:srgbClr val="FF0000"/>
                </a:solidFill>
              </a:rPr>
              <a:t>FileProcessor</a:t>
            </a:r>
            <a:r>
              <a:rPr lang="en-IN" sz="1800" dirty="0" smtClean="0">
                <a:solidFill>
                  <a:srgbClr val="FF0000"/>
                </a:solidFill>
              </a:rPr>
              <a:t>();</a:t>
            </a:r>
          </a:p>
          <a:p>
            <a:pPr marL="0" indent="0" algn="just">
              <a:spcBef>
                <a:spcPts val="0"/>
              </a:spcBef>
              <a:buNone/>
            </a:pPr>
            <a:r>
              <a:rPr lang="en-IN" sz="1800" dirty="0">
                <a:solidFill>
                  <a:srgbClr val="FF0000"/>
                </a:solidFill>
              </a:rPr>
              <a:t> </a:t>
            </a:r>
            <a:r>
              <a:rPr lang="en-IN" sz="1800" dirty="0" smtClean="0">
                <a:solidFill>
                  <a:srgbClr val="FF0000"/>
                </a:solidFill>
              </a:rPr>
              <a:t>                                                 </a:t>
            </a:r>
            <a:r>
              <a:rPr lang="en-IN" sz="1800" dirty="0" err="1" smtClean="0">
                <a:solidFill>
                  <a:srgbClr val="FF0000"/>
                </a:solidFill>
              </a:rPr>
              <a:t>FileProcessor</a:t>
            </a:r>
            <a:r>
              <a:rPr lang="en-IN" sz="1800" dirty="0" smtClean="0">
                <a:solidFill>
                  <a:srgbClr val="FF0000"/>
                </a:solidFill>
              </a:rPr>
              <a:t> </a:t>
            </a:r>
            <a:r>
              <a:rPr lang="en-IN" sz="1800" dirty="0" err="1">
                <a:solidFill>
                  <a:srgbClr val="FF0000"/>
                </a:solidFill>
              </a:rPr>
              <a:t>referenceToMyFp</a:t>
            </a:r>
            <a:r>
              <a:rPr lang="en-IN" sz="1800" dirty="0">
                <a:solidFill>
                  <a:srgbClr val="FF0000"/>
                </a:solidFill>
              </a:rPr>
              <a:t> = </a:t>
            </a:r>
            <a:r>
              <a:rPr lang="en-IN" sz="1800" dirty="0" err="1">
                <a:solidFill>
                  <a:srgbClr val="FF0000"/>
                </a:solidFill>
              </a:rPr>
              <a:t>myFp</a:t>
            </a:r>
            <a:r>
              <a:rPr lang="en-IN" sz="1800" dirty="0" smtClean="0">
                <a:solidFill>
                  <a:srgbClr val="FF0000"/>
                </a:solidFill>
              </a:rPr>
              <a:t>; </a:t>
            </a:r>
          </a:p>
          <a:p>
            <a:pPr marL="0" indent="0" algn="just">
              <a:spcBef>
                <a:spcPts val="0"/>
              </a:spcBef>
              <a:buNone/>
            </a:pPr>
            <a:r>
              <a:rPr lang="en-IN" sz="1800" dirty="0"/>
              <a:t>How many references can you create to an object? As many as you want! This has an impact on the lifetime of an object. </a:t>
            </a:r>
            <a:endParaRPr lang="en-IN" sz="1800" dirty="0" smtClean="0"/>
          </a:p>
          <a:p>
            <a:pPr marL="0" indent="0" algn="just">
              <a:spcBef>
                <a:spcPts val="0"/>
              </a:spcBef>
              <a:buNone/>
            </a:pPr>
            <a:endParaRPr lang="en-US" sz="1800" dirty="0">
              <a:solidFill>
                <a:srgbClr val="FF0000"/>
              </a:solidFill>
            </a:endParaRPr>
          </a:p>
          <a:p>
            <a:pPr marL="0" indent="0" algn="just">
              <a:spcBef>
                <a:spcPts val="0"/>
              </a:spcBef>
              <a:buNone/>
            </a:pPr>
            <a:r>
              <a:rPr lang="en-IN" sz="1800" dirty="0"/>
              <a:t>The CLR has to keep track of all these references. If the variable </a:t>
            </a:r>
            <a:r>
              <a:rPr lang="en-IN" sz="1800" i="1" dirty="0" err="1"/>
              <a:t>myFp</a:t>
            </a:r>
            <a:r>
              <a:rPr lang="en-IN" sz="1800" i="1" dirty="0"/>
              <a:t> </a:t>
            </a:r>
            <a:r>
              <a:rPr lang="en-IN" sz="1800" dirty="0"/>
              <a:t>disappears (by going out of scope), other variables (such as </a:t>
            </a:r>
            <a:r>
              <a:rPr lang="en-IN" sz="1800" i="1" dirty="0" err="1"/>
              <a:t>referenceToMyFp</a:t>
            </a:r>
            <a:r>
              <a:rPr lang="en-IN" sz="1800" dirty="0"/>
              <a:t>) might still exist and the resources used by the </a:t>
            </a:r>
            <a:r>
              <a:rPr lang="en-IN" sz="1800" i="1" dirty="0" err="1"/>
              <a:t>FileProcessor</a:t>
            </a:r>
            <a:r>
              <a:rPr lang="en-IN" sz="1800" i="1" dirty="0"/>
              <a:t> </a:t>
            </a:r>
            <a:r>
              <a:rPr lang="en-IN" sz="1800" dirty="0"/>
              <a:t>object cannot be reclaimed (the file should not be closed). </a:t>
            </a:r>
            <a:endParaRPr lang="en-IN" sz="1800" dirty="0" smtClean="0"/>
          </a:p>
          <a:p>
            <a:pPr marL="0" indent="0" algn="just">
              <a:spcBef>
                <a:spcPts val="0"/>
              </a:spcBef>
              <a:buNone/>
            </a:pPr>
            <a:endParaRPr lang="en-IN" sz="1800" dirty="0"/>
          </a:p>
          <a:p>
            <a:pPr marL="0" indent="0" algn="just">
              <a:spcBef>
                <a:spcPts val="0"/>
              </a:spcBef>
              <a:buNone/>
            </a:pPr>
            <a:r>
              <a:rPr lang="en-IN" sz="1800" dirty="0" smtClean="0"/>
              <a:t>So</a:t>
            </a:r>
            <a:r>
              <a:rPr lang="en-IN" sz="1800" dirty="0"/>
              <a:t>, the lifetime of an object cannot be tied to a particular reference variable. An object can be destroyed and its memory made available for reuse only when </a:t>
            </a:r>
            <a:r>
              <a:rPr lang="en-IN" sz="1800" i="1" dirty="0"/>
              <a:t>all </a:t>
            </a:r>
            <a:r>
              <a:rPr lang="en-IN" sz="1800" dirty="0"/>
              <a:t>the references to it have disappeared.</a:t>
            </a:r>
            <a:endParaRPr lang="en-IN" sz="1800" dirty="0">
              <a:solidFill>
                <a:srgbClr val="FF0000"/>
              </a:solidFill>
            </a:endParaRPr>
          </a:p>
        </p:txBody>
      </p:sp>
    </p:spTree>
    <p:extLst>
      <p:ext uri="{BB962C8B-B14F-4D97-AF65-F5344CB8AC3E}">
        <p14:creationId xmlns:p14="http://schemas.microsoft.com/office/powerpoint/2010/main" xmlns="" val="259050871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IN" sz="3600" b="1" dirty="0" err="1" smtClean="0">
                <a:solidFill>
                  <a:srgbClr val="FF0000"/>
                </a:solidFill>
              </a:rPr>
              <a:t>Contd</a:t>
            </a:r>
            <a:r>
              <a:rPr lang="en-IN" sz="3600" b="1" dirty="0" smtClean="0">
                <a:solidFill>
                  <a:srgbClr val="FF0000"/>
                </a:solidFill>
              </a:rPr>
              <a:t>… </a:t>
            </a:r>
            <a:endParaRPr lang="en-IN" sz="3600" dirty="0">
              <a:solidFill>
                <a:srgbClr val="FF0000"/>
              </a:solidFill>
            </a:endParaRPr>
          </a:p>
        </p:txBody>
      </p:sp>
      <p:sp>
        <p:nvSpPr>
          <p:cNvPr id="3" name="Content Placeholder 2"/>
          <p:cNvSpPr>
            <a:spLocks noGrp="1"/>
          </p:cNvSpPr>
          <p:nvPr>
            <p:ph idx="1"/>
          </p:nvPr>
        </p:nvSpPr>
        <p:spPr>
          <a:xfrm>
            <a:off x="0" y="450761"/>
            <a:ext cx="12192000" cy="6407239"/>
          </a:xfrm>
        </p:spPr>
        <p:txBody>
          <a:bodyPr>
            <a:normAutofit fontScale="92500"/>
          </a:bodyPr>
          <a:lstStyle/>
          <a:p>
            <a:pPr algn="just"/>
            <a:r>
              <a:rPr lang="en-IN" sz="1800" dirty="0"/>
              <a:t>You can see that managing object lifetimes is complex, which is why the designers of C# decided to prevent your code from taking on this responsibility. </a:t>
            </a:r>
            <a:endParaRPr lang="en-IN" sz="1800" dirty="0" smtClean="0"/>
          </a:p>
          <a:p>
            <a:pPr algn="just"/>
            <a:r>
              <a:rPr lang="en-IN" sz="1800" dirty="0" smtClean="0"/>
              <a:t>If </a:t>
            </a:r>
            <a:r>
              <a:rPr lang="en-IN" sz="1800" dirty="0"/>
              <a:t>it were </a:t>
            </a:r>
            <a:r>
              <a:rPr lang="en-IN" sz="1800" i="1" dirty="0"/>
              <a:t>your </a:t>
            </a:r>
            <a:r>
              <a:rPr lang="en-IN" sz="1800" dirty="0"/>
              <a:t>responsibility to destroy objects, sooner or later one of the following situations would arise</a:t>
            </a:r>
            <a:r>
              <a:rPr lang="en-IN" sz="1800" dirty="0" smtClean="0"/>
              <a:t>: </a:t>
            </a:r>
          </a:p>
          <a:p>
            <a:pPr marL="0" indent="0">
              <a:buNone/>
            </a:pPr>
            <a:endParaRPr lang="en-IN" sz="1800" dirty="0"/>
          </a:p>
          <a:p>
            <a:pPr marL="0" indent="0">
              <a:buNone/>
            </a:pPr>
            <a:r>
              <a:rPr lang="en-IN" sz="1800" dirty="0" smtClean="0"/>
              <a:t>1) You’d </a:t>
            </a:r>
            <a:r>
              <a:rPr lang="en-IN" sz="1800" dirty="0"/>
              <a:t>forget to destroy the object. This would mean that the object’s destructor (if it had one) would not be run, tidying up would not occur, and memory would not be </a:t>
            </a:r>
            <a:r>
              <a:rPr lang="en-IN" sz="1800" dirty="0" err="1"/>
              <a:t>deallocated</a:t>
            </a:r>
            <a:r>
              <a:rPr lang="en-IN" sz="1800" dirty="0"/>
              <a:t> back to the heap. You could quite easily run out of memory.</a:t>
            </a:r>
          </a:p>
          <a:p>
            <a:pPr marL="0" indent="0">
              <a:buNone/>
            </a:pPr>
            <a:r>
              <a:rPr lang="en-IN" sz="1800" dirty="0" smtClean="0"/>
              <a:t>2) You’d </a:t>
            </a:r>
            <a:r>
              <a:rPr lang="en-IN" sz="1800" dirty="0"/>
              <a:t>try to destroy an active object and risk the possibility of one or more variables holding a reference to a destroyed object, known as a </a:t>
            </a:r>
            <a:r>
              <a:rPr lang="en-IN" sz="1800" i="1" dirty="0"/>
              <a:t>dangling reference</a:t>
            </a:r>
            <a:r>
              <a:rPr lang="en-IN" sz="1800" dirty="0"/>
              <a:t>. A dangling reference refers either to unused memory or possibly to a completely different object that now happens to occupy the same piece of memory. Either way, the outcome of using a dangling reference would be undefined at best or a security risk at worst. All bets would be off.</a:t>
            </a:r>
          </a:p>
          <a:p>
            <a:pPr marL="0" indent="0">
              <a:buNone/>
            </a:pPr>
            <a:r>
              <a:rPr lang="en-IN" sz="1800" dirty="0" smtClean="0"/>
              <a:t>3) try </a:t>
            </a:r>
            <a:r>
              <a:rPr lang="en-IN" sz="1800" dirty="0"/>
              <a:t>and destroy the same object more than once. This might or might not be disastrous, depending on the code in the destructor</a:t>
            </a:r>
            <a:r>
              <a:rPr lang="en-IN" sz="1800" dirty="0" smtClean="0"/>
              <a:t>.</a:t>
            </a:r>
          </a:p>
          <a:p>
            <a:pPr marL="0" indent="0" algn="just">
              <a:buNone/>
            </a:pPr>
            <a:r>
              <a:rPr lang="en-IN" sz="1800" dirty="0"/>
              <a:t>These problems are unacceptable in a language like C#, which places robustness and security high on its list of design goals. Instead, the garbage collector destroys objects for you. The garbage collector makes the following guarantees:</a:t>
            </a:r>
          </a:p>
          <a:p>
            <a:endParaRPr lang="en-IN" sz="1800" dirty="0"/>
          </a:p>
          <a:p>
            <a:pPr marL="0" indent="0">
              <a:buNone/>
            </a:pPr>
            <a:r>
              <a:rPr lang="en-IN" sz="1800" dirty="0" smtClean="0">
                <a:solidFill>
                  <a:srgbClr val="FF0000"/>
                </a:solidFill>
              </a:rPr>
              <a:t>1) Every </a:t>
            </a:r>
            <a:r>
              <a:rPr lang="en-IN" sz="1800" dirty="0">
                <a:solidFill>
                  <a:srgbClr val="FF0000"/>
                </a:solidFill>
              </a:rPr>
              <a:t>object will be destroyed, and its destructor will be run. When a program ends, all outstanding objects will be destroyed.</a:t>
            </a:r>
          </a:p>
          <a:p>
            <a:pPr marL="0" indent="0">
              <a:buNone/>
            </a:pPr>
            <a:r>
              <a:rPr lang="en-IN" sz="1800" dirty="0" smtClean="0">
                <a:solidFill>
                  <a:srgbClr val="FF0000"/>
                </a:solidFill>
              </a:rPr>
              <a:t>2) Every </a:t>
            </a:r>
            <a:r>
              <a:rPr lang="en-IN" sz="1800" dirty="0">
                <a:solidFill>
                  <a:srgbClr val="FF0000"/>
                </a:solidFill>
              </a:rPr>
              <a:t>object will be destroyed exactly once.</a:t>
            </a:r>
          </a:p>
          <a:p>
            <a:pPr marL="0" indent="0">
              <a:buNone/>
            </a:pPr>
            <a:r>
              <a:rPr lang="en-IN" sz="1800" dirty="0" smtClean="0">
                <a:solidFill>
                  <a:srgbClr val="FF0000"/>
                </a:solidFill>
              </a:rPr>
              <a:t>3) Every </a:t>
            </a:r>
            <a:r>
              <a:rPr lang="en-IN" sz="1800" dirty="0">
                <a:solidFill>
                  <a:srgbClr val="FF0000"/>
                </a:solidFill>
              </a:rPr>
              <a:t>object will be destroyed only when it becomes unreachable—that is, when there are no references to the object in the process running your application.</a:t>
            </a:r>
          </a:p>
          <a:p>
            <a:pPr algn="just"/>
            <a:endParaRPr lang="en-IN" sz="1800" dirty="0">
              <a:solidFill>
                <a:srgbClr val="FF0000"/>
              </a:solidFill>
            </a:endParaRPr>
          </a:p>
        </p:txBody>
      </p:sp>
    </p:spTree>
    <p:extLst>
      <p:ext uri="{BB962C8B-B14F-4D97-AF65-F5344CB8AC3E}">
        <p14:creationId xmlns:p14="http://schemas.microsoft.com/office/powerpoint/2010/main" xmlns="" val="262809772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IN" sz="3600" b="1" dirty="0" err="1" smtClean="0">
                <a:solidFill>
                  <a:srgbClr val="FF0000"/>
                </a:solidFill>
              </a:rPr>
              <a:t>Contd</a:t>
            </a:r>
            <a:r>
              <a:rPr lang="en-IN" sz="3600" b="1" dirty="0" smtClean="0">
                <a:solidFill>
                  <a:srgbClr val="FF0000"/>
                </a:solidFill>
              </a:rPr>
              <a:t>… </a:t>
            </a:r>
            <a:endParaRPr lang="en-IN" sz="3600" dirty="0">
              <a:solidFill>
                <a:srgbClr val="FF0000"/>
              </a:solidFill>
            </a:endParaRPr>
          </a:p>
        </p:txBody>
      </p:sp>
      <p:sp>
        <p:nvSpPr>
          <p:cNvPr id="3" name="Content Placeholder 2"/>
          <p:cNvSpPr>
            <a:spLocks noGrp="1"/>
          </p:cNvSpPr>
          <p:nvPr>
            <p:ph idx="1"/>
          </p:nvPr>
        </p:nvSpPr>
        <p:spPr>
          <a:xfrm>
            <a:off x="0" y="450761"/>
            <a:ext cx="12192000" cy="6407239"/>
          </a:xfrm>
        </p:spPr>
        <p:txBody>
          <a:bodyPr>
            <a:normAutofit/>
          </a:bodyPr>
          <a:lstStyle/>
          <a:p>
            <a:pPr algn="just"/>
            <a:r>
              <a:rPr lang="en-IN" sz="1800" dirty="0"/>
              <a:t>These guarantees are tremendously useful and free you, the programmer, from tedious housekeeping chores that are easy to get wrong. They enable you to concentrate on the logic of the program itself and be more productive</a:t>
            </a:r>
            <a:r>
              <a:rPr lang="en-IN" sz="1800" dirty="0" smtClean="0"/>
              <a:t>. </a:t>
            </a:r>
          </a:p>
          <a:p>
            <a:pPr algn="just"/>
            <a:r>
              <a:rPr lang="en-IN" sz="1800" dirty="0"/>
              <a:t>When does garbage collection occur? This might seem like a strange question. </a:t>
            </a:r>
            <a:endParaRPr lang="en-IN" sz="1800" dirty="0" smtClean="0"/>
          </a:p>
          <a:p>
            <a:pPr algn="just"/>
            <a:r>
              <a:rPr lang="en-IN" sz="1800" dirty="0" smtClean="0"/>
              <a:t>After </a:t>
            </a:r>
            <a:r>
              <a:rPr lang="en-IN" sz="1800" dirty="0"/>
              <a:t>all, surely garbage collection occurs when an object is no longer needed. Well, it does, but not necessarily immediately. </a:t>
            </a:r>
            <a:endParaRPr lang="en-IN" sz="1800" dirty="0" smtClean="0"/>
          </a:p>
          <a:p>
            <a:pPr algn="just"/>
            <a:r>
              <a:rPr lang="en-IN" sz="1800" dirty="0" smtClean="0"/>
              <a:t>Garbage </a:t>
            </a:r>
            <a:r>
              <a:rPr lang="en-IN" sz="1800" dirty="0"/>
              <a:t>collection can be an expensive process, so the CLR collects garbage only when it needs to (when available memory is starting to run low or the size of the heap has exceeded the system-defined threshold, for example), and then it collects as much as it can. </a:t>
            </a:r>
            <a:endParaRPr lang="en-IN" sz="1800" dirty="0" smtClean="0"/>
          </a:p>
          <a:p>
            <a:pPr algn="just"/>
            <a:r>
              <a:rPr lang="en-IN" sz="1800" dirty="0" smtClean="0"/>
              <a:t>Performing </a:t>
            </a:r>
            <a:r>
              <a:rPr lang="en-IN" sz="1800" dirty="0"/>
              <a:t>a few large sweeps of memory is more efficient than performing lots of little dustings</a:t>
            </a:r>
            <a:r>
              <a:rPr lang="en-IN" sz="1800" dirty="0" smtClean="0"/>
              <a:t>! </a:t>
            </a:r>
          </a:p>
          <a:p>
            <a:pPr algn="just"/>
            <a:r>
              <a:rPr lang="en-IN" sz="1800" dirty="0"/>
              <a:t>One feature of the garbage collector is that you don’t know, and should not rely upon, the order in which objects will be destroyed. The final point to understand is arguably the most important: </a:t>
            </a:r>
            <a:r>
              <a:rPr lang="en-IN" sz="1800" dirty="0" smtClean="0"/>
              <a:t> </a:t>
            </a:r>
          </a:p>
          <a:p>
            <a:pPr algn="just"/>
            <a:r>
              <a:rPr lang="en-IN" sz="1800" dirty="0"/>
              <a:t>destructors do not run until objects are garbage collected. If you write a destructor, you know it will be executed, but you just don’t know when. Consequently, you should never write code that depends on destructors running in a particular sequence or at a specific point in your application.</a:t>
            </a:r>
            <a:endParaRPr lang="en-IN" sz="1800" dirty="0">
              <a:solidFill>
                <a:srgbClr val="FF0000"/>
              </a:solidFill>
            </a:endParaRPr>
          </a:p>
        </p:txBody>
      </p:sp>
    </p:spTree>
    <p:extLst>
      <p:ext uri="{BB962C8B-B14F-4D97-AF65-F5344CB8AC3E}">
        <p14:creationId xmlns:p14="http://schemas.microsoft.com/office/powerpoint/2010/main" xmlns="" val="160617252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IN" sz="3600" b="1" dirty="0">
                <a:solidFill>
                  <a:srgbClr val="FF0000"/>
                </a:solidFill>
              </a:rPr>
              <a:t>How Does the Garbage Collector Work?</a:t>
            </a:r>
            <a:endParaRPr lang="en-IN" sz="3600" dirty="0">
              <a:solidFill>
                <a:srgbClr val="FF0000"/>
              </a:solidFill>
            </a:endParaRPr>
          </a:p>
        </p:txBody>
      </p:sp>
      <p:sp>
        <p:nvSpPr>
          <p:cNvPr id="3" name="Content Placeholder 2"/>
          <p:cNvSpPr>
            <a:spLocks noGrp="1"/>
          </p:cNvSpPr>
          <p:nvPr>
            <p:ph idx="1"/>
          </p:nvPr>
        </p:nvSpPr>
        <p:spPr>
          <a:xfrm>
            <a:off x="0" y="450761"/>
            <a:ext cx="12192000" cy="6407239"/>
          </a:xfrm>
        </p:spPr>
        <p:txBody>
          <a:bodyPr>
            <a:normAutofit fontScale="92500" lnSpcReduction="10000"/>
          </a:bodyPr>
          <a:lstStyle/>
          <a:p>
            <a:pPr algn="just"/>
            <a:r>
              <a:rPr lang="en-IN" sz="1800" dirty="0"/>
              <a:t>The garbage collector runs in its own thread and can execute only at certain times—typically, when your application reaches the end of a method. </a:t>
            </a:r>
            <a:endParaRPr lang="en-IN" sz="1800" dirty="0" smtClean="0"/>
          </a:p>
          <a:p>
            <a:pPr algn="just"/>
            <a:r>
              <a:rPr lang="en-IN" sz="1800" dirty="0" smtClean="0"/>
              <a:t>While </a:t>
            </a:r>
            <a:r>
              <a:rPr lang="en-IN" sz="1800" dirty="0"/>
              <a:t>it runs, other threads running in your application will temporarily halt. This is because the garbage collector might need to move objects around and update object references; it cannot do this while objects are in use</a:t>
            </a:r>
            <a:r>
              <a:rPr lang="en-IN" sz="1800" dirty="0" smtClean="0"/>
              <a:t>. </a:t>
            </a:r>
          </a:p>
          <a:p>
            <a:pPr algn="just"/>
            <a:r>
              <a:rPr lang="en-IN" sz="1800" dirty="0"/>
              <a:t>The garbage collector is a complex piece of software that is self-tuning and implements a number of optimizations to try and balance the need to keep memory available against the requirement to maintain the performance of the application. </a:t>
            </a:r>
            <a:endParaRPr lang="en-IN" sz="1800" dirty="0" smtClean="0"/>
          </a:p>
          <a:p>
            <a:pPr algn="just"/>
            <a:r>
              <a:rPr lang="en-IN" sz="1800" dirty="0" smtClean="0"/>
              <a:t>The </a:t>
            </a:r>
            <a:r>
              <a:rPr lang="en-IN" sz="1800" dirty="0"/>
              <a:t>details of the internal algorithms and structures that the garbage collector uses are beyond the scope of this book (and Microsoft continually refines the way in which the garbage collector performs its work), but at the high level, the steps that the garbage collector takes are as follows</a:t>
            </a:r>
            <a:r>
              <a:rPr lang="en-IN" sz="1800" dirty="0" smtClean="0"/>
              <a:t>: </a:t>
            </a:r>
          </a:p>
          <a:p>
            <a:pPr marL="0" indent="0" algn="just">
              <a:buNone/>
            </a:pPr>
            <a:endParaRPr lang="en-IN" sz="1800" dirty="0"/>
          </a:p>
          <a:p>
            <a:pPr marL="0" indent="0" algn="just">
              <a:buNone/>
            </a:pPr>
            <a:r>
              <a:rPr lang="en-IN" sz="1800" dirty="0" smtClean="0">
                <a:solidFill>
                  <a:srgbClr val="FF0000"/>
                </a:solidFill>
              </a:rPr>
              <a:t>1) It </a:t>
            </a:r>
            <a:r>
              <a:rPr lang="en-IN" sz="1800" dirty="0">
                <a:solidFill>
                  <a:srgbClr val="FF0000"/>
                </a:solidFill>
              </a:rPr>
              <a:t>builds a map of all reachable objects. It does this by repeatedly following reference fields inside objects. The garbage collector builds this map very carefully and ensures that circular references do not cause an infinite recursion. Any object </a:t>
            </a:r>
            <a:r>
              <a:rPr lang="en-IN" sz="1800" i="1" dirty="0">
                <a:solidFill>
                  <a:srgbClr val="FF0000"/>
                </a:solidFill>
              </a:rPr>
              <a:t>not </a:t>
            </a:r>
            <a:r>
              <a:rPr lang="en-IN" sz="1800" dirty="0">
                <a:solidFill>
                  <a:srgbClr val="FF0000"/>
                </a:solidFill>
              </a:rPr>
              <a:t>in this map is deemed to be unreachable.</a:t>
            </a:r>
          </a:p>
          <a:p>
            <a:pPr marL="0" indent="0" algn="just">
              <a:buNone/>
            </a:pPr>
            <a:r>
              <a:rPr lang="en-IN" sz="1800" dirty="0" smtClean="0">
                <a:solidFill>
                  <a:srgbClr val="FF0000"/>
                </a:solidFill>
              </a:rPr>
              <a:t>2) It </a:t>
            </a:r>
            <a:r>
              <a:rPr lang="en-IN" sz="1800" dirty="0">
                <a:solidFill>
                  <a:srgbClr val="FF0000"/>
                </a:solidFill>
              </a:rPr>
              <a:t>checks whether any of the unreachable objects has a destructor that needs to be run (a process called </a:t>
            </a:r>
            <a:r>
              <a:rPr lang="en-IN" sz="1800" i="1" dirty="0">
                <a:solidFill>
                  <a:srgbClr val="FF0000"/>
                </a:solidFill>
              </a:rPr>
              <a:t>finalization</a:t>
            </a:r>
            <a:r>
              <a:rPr lang="en-IN" sz="1800" dirty="0">
                <a:solidFill>
                  <a:srgbClr val="FF0000"/>
                </a:solidFill>
              </a:rPr>
              <a:t>). Any unreachable object that requires finalization is placed in a special queue called the </a:t>
            </a:r>
            <a:r>
              <a:rPr lang="en-IN" sz="1800" i="1" dirty="0" err="1">
                <a:solidFill>
                  <a:srgbClr val="FF0000"/>
                </a:solidFill>
              </a:rPr>
              <a:t>freachable</a:t>
            </a:r>
            <a:r>
              <a:rPr lang="en-IN" sz="1800" i="1" dirty="0">
                <a:solidFill>
                  <a:srgbClr val="FF0000"/>
                </a:solidFill>
              </a:rPr>
              <a:t> queue </a:t>
            </a:r>
            <a:r>
              <a:rPr lang="en-IN" sz="1800" dirty="0">
                <a:solidFill>
                  <a:srgbClr val="FF0000"/>
                </a:solidFill>
              </a:rPr>
              <a:t>(pronounced “F-reachable”).</a:t>
            </a:r>
          </a:p>
          <a:p>
            <a:pPr marL="0" indent="0" algn="just">
              <a:buNone/>
            </a:pPr>
            <a:r>
              <a:rPr lang="en-IN" sz="1800" dirty="0" smtClean="0">
                <a:solidFill>
                  <a:srgbClr val="FF0000"/>
                </a:solidFill>
              </a:rPr>
              <a:t>3) It </a:t>
            </a:r>
            <a:r>
              <a:rPr lang="en-IN" sz="1800" dirty="0" err="1">
                <a:solidFill>
                  <a:srgbClr val="FF0000"/>
                </a:solidFill>
              </a:rPr>
              <a:t>deallocates</a:t>
            </a:r>
            <a:r>
              <a:rPr lang="en-IN" sz="1800" dirty="0">
                <a:solidFill>
                  <a:srgbClr val="FF0000"/>
                </a:solidFill>
              </a:rPr>
              <a:t> the remaining unreachable objects (those that don’t require finalization) by moving the </a:t>
            </a:r>
            <a:r>
              <a:rPr lang="en-IN" sz="1800" i="1" dirty="0">
                <a:solidFill>
                  <a:srgbClr val="FF0000"/>
                </a:solidFill>
              </a:rPr>
              <a:t>reachable </a:t>
            </a:r>
            <a:r>
              <a:rPr lang="en-IN" sz="1800" dirty="0">
                <a:solidFill>
                  <a:srgbClr val="FF0000"/>
                </a:solidFill>
              </a:rPr>
              <a:t>objects down the heap, thus defragmenting the heap and freeing memory at the top of the heap. When the garbage collector moves a reachable object, it also updates any references to the object.</a:t>
            </a:r>
          </a:p>
          <a:p>
            <a:pPr marL="0" indent="0" algn="just">
              <a:buNone/>
            </a:pPr>
            <a:r>
              <a:rPr lang="en-IN" sz="1800" dirty="0" smtClean="0">
                <a:solidFill>
                  <a:srgbClr val="FF0000"/>
                </a:solidFill>
              </a:rPr>
              <a:t>4) At </a:t>
            </a:r>
            <a:r>
              <a:rPr lang="en-IN" sz="1800" dirty="0">
                <a:solidFill>
                  <a:srgbClr val="FF0000"/>
                </a:solidFill>
              </a:rPr>
              <a:t>this point, it allows other threads to resume.</a:t>
            </a:r>
          </a:p>
          <a:p>
            <a:pPr marL="0" indent="0" algn="just">
              <a:buNone/>
            </a:pPr>
            <a:r>
              <a:rPr lang="en-IN" sz="1800" dirty="0" smtClean="0">
                <a:solidFill>
                  <a:srgbClr val="FF0000"/>
                </a:solidFill>
              </a:rPr>
              <a:t>5) It </a:t>
            </a:r>
            <a:r>
              <a:rPr lang="en-IN" sz="1800" dirty="0">
                <a:solidFill>
                  <a:srgbClr val="FF0000"/>
                </a:solidFill>
              </a:rPr>
              <a:t>finalizes the unreachable objects that require finalization (now in the </a:t>
            </a:r>
            <a:r>
              <a:rPr lang="en-IN" sz="1800" i="1" dirty="0" err="1">
                <a:solidFill>
                  <a:srgbClr val="FF0000"/>
                </a:solidFill>
              </a:rPr>
              <a:t>freachable</a:t>
            </a:r>
            <a:r>
              <a:rPr lang="en-IN" sz="1800" i="1" dirty="0">
                <a:solidFill>
                  <a:srgbClr val="FF0000"/>
                </a:solidFill>
              </a:rPr>
              <a:t> </a:t>
            </a:r>
            <a:r>
              <a:rPr lang="en-IN" sz="1800" dirty="0">
                <a:solidFill>
                  <a:srgbClr val="FF0000"/>
                </a:solidFill>
              </a:rPr>
              <a:t>queue) by running the </a:t>
            </a:r>
            <a:r>
              <a:rPr lang="en-IN" sz="1800" i="1" dirty="0">
                <a:solidFill>
                  <a:srgbClr val="FF0000"/>
                </a:solidFill>
              </a:rPr>
              <a:t>Finalize </a:t>
            </a:r>
            <a:r>
              <a:rPr lang="en-IN" sz="1800" dirty="0">
                <a:solidFill>
                  <a:srgbClr val="FF0000"/>
                </a:solidFill>
              </a:rPr>
              <a:t>methods on its own thread.</a:t>
            </a:r>
          </a:p>
          <a:p>
            <a:pPr algn="just"/>
            <a:endParaRPr lang="en-IN" sz="1800" dirty="0">
              <a:solidFill>
                <a:srgbClr val="FF0000"/>
              </a:solidFill>
            </a:endParaRPr>
          </a:p>
        </p:txBody>
      </p:sp>
    </p:spTree>
    <p:extLst>
      <p:ext uri="{BB962C8B-B14F-4D97-AF65-F5344CB8AC3E}">
        <p14:creationId xmlns:p14="http://schemas.microsoft.com/office/powerpoint/2010/main" xmlns="" val="331299820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IN" sz="3600" b="1" dirty="0">
                <a:solidFill>
                  <a:srgbClr val="FF0000"/>
                </a:solidFill>
              </a:rPr>
              <a:t>Recommendations</a:t>
            </a:r>
            <a:endParaRPr lang="en-IN" sz="3600" dirty="0">
              <a:solidFill>
                <a:srgbClr val="FF0000"/>
              </a:solidFill>
            </a:endParaRPr>
          </a:p>
        </p:txBody>
      </p:sp>
      <p:sp>
        <p:nvSpPr>
          <p:cNvPr id="3" name="Content Placeholder 2"/>
          <p:cNvSpPr>
            <a:spLocks noGrp="1"/>
          </p:cNvSpPr>
          <p:nvPr>
            <p:ph idx="1"/>
          </p:nvPr>
        </p:nvSpPr>
        <p:spPr>
          <a:xfrm>
            <a:off x="0" y="450761"/>
            <a:ext cx="12192000" cy="6407239"/>
          </a:xfrm>
        </p:spPr>
        <p:txBody>
          <a:bodyPr>
            <a:normAutofit/>
          </a:bodyPr>
          <a:lstStyle/>
          <a:p>
            <a:pPr algn="just"/>
            <a:r>
              <a:rPr lang="en-IN" sz="1800" dirty="0" smtClean="0"/>
              <a:t>Writing </a:t>
            </a:r>
            <a:r>
              <a:rPr lang="en-IN" sz="1800" dirty="0"/>
              <a:t>classes that contain destructors adds complexity to your code and to the garbage collection process, and makes your program run more slowly. </a:t>
            </a:r>
            <a:endParaRPr lang="en-IN" sz="1800" dirty="0" smtClean="0"/>
          </a:p>
          <a:p>
            <a:pPr algn="just"/>
            <a:r>
              <a:rPr lang="en-IN" sz="1800" dirty="0" smtClean="0"/>
              <a:t>If </a:t>
            </a:r>
            <a:r>
              <a:rPr lang="en-IN" sz="1800" dirty="0"/>
              <a:t>your program does not contain any destructors, the garbage collector does not need to place unreachable objects in the </a:t>
            </a:r>
            <a:r>
              <a:rPr lang="en-IN" sz="1800" i="1" dirty="0" err="1"/>
              <a:t>freachable</a:t>
            </a:r>
            <a:r>
              <a:rPr lang="en-IN" sz="1800" i="1" dirty="0"/>
              <a:t> </a:t>
            </a:r>
            <a:r>
              <a:rPr lang="en-IN" sz="1800" dirty="0"/>
              <a:t>queue and finalize them. </a:t>
            </a:r>
            <a:endParaRPr lang="en-IN" sz="1800" dirty="0" smtClean="0"/>
          </a:p>
          <a:p>
            <a:pPr algn="just"/>
            <a:r>
              <a:rPr lang="en-IN" sz="1800" dirty="0" smtClean="0"/>
              <a:t>Clearly</a:t>
            </a:r>
            <a:r>
              <a:rPr lang="en-IN" sz="1800" dirty="0"/>
              <a:t>, not doing something is faster than doing it. Therefore, try to avoid using destructors except when you really need them; only use them to reclaim unmanaged resources. </a:t>
            </a:r>
            <a:endParaRPr lang="en-IN" sz="1800" dirty="0" smtClean="0"/>
          </a:p>
          <a:p>
            <a:pPr algn="just"/>
            <a:r>
              <a:rPr lang="en-IN" sz="1800" dirty="0" smtClean="0"/>
              <a:t>For </a:t>
            </a:r>
            <a:r>
              <a:rPr lang="en-IN" sz="1800" dirty="0"/>
              <a:t>example, consider a </a:t>
            </a:r>
            <a:r>
              <a:rPr lang="en-IN" sz="1800" i="1" dirty="0"/>
              <a:t>using </a:t>
            </a:r>
            <a:r>
              <a:rPr lang="en-IN" sz="1800" dirty="0"/>
              <a:t>statement instead, as described later in this chapter.</a:t>
            </a:r>
          </a:p>
          <a:p>
            <a:pPr algn="just"/>
            <a:r>
              <a:rPr lang="en-IN" sz="1800" dirty="0"/>
              <a:t>You need to be very careful when you write a destructor. In particular, be aware that, if your destructor calls other objects, those other objects might have </a:t>
            </a:r>
            <a:r>
              <a:rPr lang="en-IN" sz="1800" i="1" dirty="0"/>
              <a:t>already </a:t>
            </a:r>
            <a:r>
              <a:rPr lang="en-IN" sz="1800" dirty="0"/>
              <a:t>had their destructor called by the garbage collector. </a:t>
            </a:r>
            <a:endParaRPr lang="en-IN" sz="1800" dirty="0" smtClean="0"/>
          </a:p>
          <a:p>
            <a:pPr algn="just"/>
            <a:r>
              <a:rPr lang="en-IN" sz="1800" dirty="0" smtClean="0"/>
              <a:t>Remember </a:t>
            </a:r>
            <a:r>
              <a:rPr lang="en-IN" sz="1800" dirty="0"/>
              <a:t>that the order of finalization is not guaranteed. Therefore, ensure that destructors do not depend on one another or overlap with one another—don’t have two destructors that try to release the same resource, for example</a:t>
            </a:r>
            <a:r>
              <a:rPr lang="en-IN" sz="1800" dirty="0" smtClean="0"/>
              <a:t>. </a:t>
            </a:r>
          </a:p>
          <a:p>
            <a:pPr algn="just"/>
            <a:endParaRPr lang="en-IN" sz="1800" dirty="0">
              <a:solidFill>
                <a:srgbClr val="FF0000"/>
              </a:solidFill>
            </a:endParaRPr>
          </a:p>
        </p:txBody>
      </p:sp>
    </p:spTree>
    <p:extLst>
      <p:ext uri="{BB962C8B-B14F-4D97-AF65-F5344CB8AC3E}">
        <p14:creationId xmlns:p14="http://schemas.microsoft.com/office/powerpoint/2010/main" xmlns="" val="75519488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IN" sz="3600" b="1" dirty="0">
                <a:solidFill>
                  <a:srgbClr val="FF0000"/>
                </a:solidFill>
              </a:rPr>
              <a:t>Resource Management</a:t>
            </a:r>
            <a:endParaRPr lang="en-IN" sz="3600" dirty="0">
              <a:solidFill>
                <a:srgbClr val="FF0000"/>
              </a:solidFill>
            </a:endParaRPr>
          </a:p>
        </p:txBody>
      </p:sp>
      <p:sp>
        <p:nvSpPr>
          <p:cNvPr id="3" name="Content Placeholder 2"/>
          <p:cNvSpPr>
            <a:spLocks noGrp="1"/>
          </p:cNvSpPr>
          <p:nvPr>
            <p:ph idx="1"/>
          </p:nvPr>
        </p:nvSpPr>
        <p:spPr>
          <a:xfrm>
            <a:off x="0" y="463639"/>
            <a:ext cx="12192000" cy="6407239"/>
          </a:xfrm>
        </p:spPr>
        <p:txBody>
          <a:bodyPr>
            <a:normAutofit/>
          </a:bodyPr>
          <a:lstStyle/>
          <a:p>
            <a:pPr algn="just"/>
            <a:r>
              <a:rPr lang="en-IN" sz="1800" dirty="0"/>
              <a:t>Sometimes it’s inadvisable to release a resource in a destructor; some resources are just too valuable to lie around waiting for an arbitrary length of time until the garbage collector actually releases them. </a:t>
            </a:r>
            <a:endParaRPr lang="en-IN" sz="1800" dirty="0" smtClean="0"/>
          </a:p>
          <a:p>
            <a:pPr algn="just"/>
            <a:r>
              <a:rPr lang="en-IN" sz="1800" dirty="0" smtClean="0"/>
              <a:t>Scarce </a:t>
            </a:r>
            <a:r>
              <a:rPr lang="en-IN" sz="1800" dirty="0"/>
              <a:t>resources such as memory, database connections, or file handles need to be released, and they need to be released as soon as possible. </a:t>
            </a:r>
            <a:endParaRPr lang="en-IN" sz="1800" dirty="0" smtClean="0"/>
          </a:p>
          <a:p>
            <a:pPr algn="just"/>
            <a:r>
              <a:rPr lang="en-IN" sz="1800" dirty="0" smtClean="0"/>
              <a:t>In </a:t>
            </a:r>
            <a:r>
              <a:rPr lang="en-IN" sz="1800" dirty="0"/>
              <a:t>these situations, your only option is to release the resource yourself. You can achieve this by creating a </a:t>
            </a:r>
            <a:r>
              <a:rPr lang="en-IN" sz="1800" i="1" dirty="0"/>
              <a:t>disposal </a:t>
            </a:r>
            <a:r>
              <a:rPr lang="en-IN" sz="1800" dirty="0"/>
              <a:t>method. </a:t>
            </a:r>
            <a:endParaRPr lang="en-IN" sz="1800" dirty="0" smtClean="0"/>
          </a:p>
          <a:p>
            <a:pPr algn="just"/>
            <a:r>
              <a:rPr lang="en-IN" sz="1800" dirty="0" smtClean="0"/>
              <a:t>A </a:t>
            </a:r>
            <a:r>
              <a:rPr lang="en-IN" sz="1800" dirty="0"/>
              <a:t>disposal method is a method that explicitly disposes of a resource. If a class has a disposal method, you can call it and control when the resource is released</a:t>
            </a:r>
            <a:r>
              <a:rPr lang="en-IN" sz="1800" dirty="0" smtClean="0"/>
              <a:t>. </a:t>
            </a:r>
          </a:p>
          <a:p>
            <a:pPr marL="0" indent="0" algn="ctr">
              <a:buNone/>
            </a:pPr>
            <a:r>
              <a:rPr lang="en-IN" sz="2800" b="1" dirty="0">
                <a:solidFill>
                  <a:srgbClr val="FF0000"/>
                </a:solidFill>
              </a:rPr>
              <a:t>Disposal </a:t>
            </a:r>
            <a:r>
              <a:rPr lang="en-IN" sz="2800" b="1" dirty="0" smtClean="0">
                <a:solidFill>
                  <a:srgbClr val="FF0000"/>
                </a:solidFill>
              </a:rPr>
              <a:t>Methods </a:t>
            </a:r>
          </a:p>
          <a:p>
            <a:pPr marL="0" indent="0" algn="just">
              <a:buNone/>
            </a:pPr>
            <a:r>
              <a:rPr lang="en-IN" sz="1800" dirty="0"/>
              <a:t>An example of a class that implements a disposal method is the </a:t>
            </a:r>
            <a:r>
              <a:rPr lang="en-IN" sz="1800" i="1" dirty="0" err="1"/>
              <a:t>TextReader</a:t>
            </a:r>
            <a:r>
              <a:rPr lang="en-IN" sz="1800" i="1" dirty="0"/>
              <a:t> </a:t>
            </a:r>
            <a:r>
              <a:rPr lang="en-IN" sz="1800" dirty="0"/>
              <a:t>class from the </a:t>
            </a:r>
            <a:r>
              <a:rPr lang="en-IN" sz="1800" i="1" dirty="0"/>
              <a:t>System.IO </a:t>
            </a:r>
            <a:r>
              <a:rPr lang="en-IN" sz="1800" dirty="0"/>
              <a:t>namespace. </a:t>
            </a:r>
            <a:endParaRPr lang="en-IN" sz="1800" dirty="0" smtClean="0"/>
          </a:p>
          <a:p>
            <a:pPr marL="0" indent="0" algn="just">
              <a:buNone/>
            </a:pPr>
            <a:r>
              <a:rPr lang="en-IN" sz="1800" dirty="0" smtClean="0"/>
              <a:t>This </a:t>
            </a:r>
            <a:r>
              <a:rPr lang="en-IN" sz="1800" dirty="0"/>
              <a:t>class provides a mechanism to read characters from a sequential stream of input. </a:t>
            </a:r>
            <a:endParaRPr lang="en-IN" sz="1800" dirty="0" smtClean="0"/>
          </a:p>
          <a:p>
            <a:pPr marL="0" indent="0" algn="just">
              <a:buNone/>
            </a:pPr>
            <a:r>
              <a:rPr lang="en-IN" sz="1800" dirty="0" smtClean="0"/>
              <a:t>The </a:t>
            </a:r>
            <a:r>
              <a:rPr lang="en-IN" sz="1800" i="1" dirty="0" err="1"/>
              <a:t>TextReader</a:t>
            </a:r>
            <a:r>
              <a:rPr lang="en-IN" sz="1800" i="1" dirty="0"/>
              <a:t> </a:t>
            </a:r>
            <a:r>
              <a:rPr lang="en-IN" sz="1800" dirty="0"/>
              <a:t>class contains a virtual method named </a:t>
            </a:r>
            <a:r>
              <a:rPr lang="en-IN" sz="1800" i="1" dirty="0"/>
              <a:t>Close</a:t>
            </a:r>
            <a:r>
              <a:rPr lang="en-IN" sz="1800" dirty="0"/>
              <a:t>, which closes the stream. </a:t>
            </a:r>
            <a:endParaRPr lang="en-IN" sz="1800" dirty="0" smtClean="0"/>
          </a:p>
          <a:p>
            <a:pPr marL="0" indent="0" algn="just">
              <a:buNone/>
            </a:pPr>
            <a:r>
              <a:rPr lang="en-IN" sz="1800" dirty="0" smtClean="0"/>
              <a:t>The </a:t>
            </a:r>
            <a:r>
              <a:rPr lang="en-IN" sz="1800" i="1" dirty="0" err="1"/>
              <a:t>StreamReader</a:t>
            </a:r>
            <a:r>
              <a:rPr lang="en-IN" sz="1800" i="1" dirty="0"/>
              <a:t> </a:t>
            </a:r>
            <a:r>
              <a:rPr lang="en-IN" sz="1800" dirty="0"/>
              <a:t>class (which reads characters from a stream, such as an open file) and the </a:t>
            </a:r>
            <a:r>
              <a:rPr lang="en-IN" sz="1800" i="1" dirty="0" err="1"/>
              <a:t>StringReader</a:t>
            </a:r>
            <a:r>
              <a:rPr lang="en-IN" sz="1800" i="1" dirty="0"/>
              <a:t> </a:t>
            </a:r>
            <a:r>
              <a:rPr lang="en-IN" sz="1800" dirty="0"/>
              <a:t>class (which reads characters from a string) both derive from </a:t>
            </a:r>
            <a:r>
              <a:rPr lang="en-IN" sz="1800" i="1" dirty="0" err="1"/>
              <a:t>TextReader</a:t>
            </a:r>
            <a:r>
              <a:rPr lang="en-IN" sz="1800" dirty="0"/>
              <a:t>, and both override the </a:t>
            </a:r>
            <a:r>
              <a:rPr lang="en-IN" sz="1800" i="1" dirty="0"/>
              <a:t>Close </a:t>
            </a:r>
            <a:r>
              <a:rPr lang="en-IN" sz="1800" dirty="0"/>
              <a:t>method. </a:t>
            </a:r>
            <a:endParaRPr lang="en-IN" sz="1800" dirty="0" smtClean="0"/>
          </a:p>
          <a:p>
            <a:pPr marL="0" indent="0" algn="just">
              <a:buNone/>
            </a:pPr>
            <a:r>
              <a:rPr lang="en-IN" sz="1800" dirty="0" smtClean="0"/>
              <a:t>Here’s </a:t>
            </a:r>
            <a:r>
              <a:rPr lang="en-IN" sz="1800" dirty="0"/>
              <a:t>an example that reads lines of text from a file by using the </a:t>
            </a:r>
            <a:r>
              <a:rPr lang="en-IN" sz="1800" i="1" dirty="0" err="1"/>
              <a:t>StreamReader</a:t>
            </a:r>
            <a:r>
              <a:rPr lang="en-IN" sz="1800" i="1" dirty="0"/>
              <a:t> </a:t>
            </a:r>
            <a:r>
              <a:rPr lang="en-IN" sz="1800" dirty="0"/>
              <a:t>class and then displays them on the screen:</a:t>
            </a:r>
            <a:endParaRPr lang="en-IN" sz="1800" dirty="0">
              <a:solidFill>
                <a:srgbClr val="FF0000"/>
              </a:solidFill>
            </a:endParaRPr>
          </a:p>
        </p:txBody>
      </p:sp>
    </p:spTree>
    <p:extLst>
      <p:ext uri="{BB962C8B-B14F-4D97-AF65-F5344CB8AC3E}">
        <p14:creationId xmlns:p14="http://schemas.microsoft.com/office/powerpoint/2010/main" xmlns="" val="418069033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429769"/>
          </a:xfrm>
        </p:spPr>
        <p:txBody>
          <a:bodyPr>
            <a:noAutofit/>
          </a:bodyPr>
          <a:lstStyle/>
          <a:p>
            <a:r>
              <a:rPr lang="en-US" sz="3600" b="1" dirty="0" err="1" smtClean="0">
                <a:solidFill>
                  <a:srgbClr val="FF0000"/>
                </a:solidFill>
              </a:rPr>
              <a:t>Contd</a:t>
            </a:r>
            <a:r>
              <a:rPr lang="en-US" sz="3600" b="1" dirty="0" smtClean="0">
                <a:solidFill>
                  <a:srgbClr val="FF0000"/>
                </a:solidFill>
              </a:rPr>
              <a:t>….</a:t>
            </a:r>
            <a:endParaRPr lang="en-IN" sz="3600" dirty="0">
              <a:solidFill>
                <a:srgbClr val="FF0000"/>
              </a:solidFill>
            </a:endParaRPr>
          </a:p>
        </p:txBody>
      </p:sp>
      <p:sp>
        <p:nvSpPr>
          <p:cNvPr id="3" name="Content Placeholder 2"/>
          <p:cNvSpPr>
            <a:spLocks noGrp="1"/>
          </p:cNvSpPr>
          <p:nvPr>
            <p:ph idx="1"/>
          </p:nvPr>
        </p:nvSpPr>
        <p:spPr>
          <a:xfrm>
            <a:off x="0" y="463639"/>
            <a:ext cx="12192000" cy="6407239"/>
          </a:xfrm>
        </p:spPr>
        <p:txBody>
          <a:bodyPr>
            <a:normAutofit/>
          </a:bodyPr>
          <a:lstStyle/>
          <a:p>
            <a:pPr marL="0" indent="0" algn="just">
              <a:spcBef>
                <a:spcPts val="0"/>
              </a:spcBef>
              <a:buNone/>
            </a:pPr>
            <a:r>
              <a:rPr lang="en-IN" sz="1800" dirty="0" smtClean="0">
                <a:solidFill>
                  <a:srgbClr val="FF0000"/>
                </a:solidFill>
              </a:rPr>
              <a:t>                                                             </a:t>
            </a:r>
            <a:r>
              <a:rPr lang="en-IN" sz="1800" dirty="0" err="1" smtClean="0">
                <a:solidFill>
                  <a:srgbClr val="FF0000"/>
                </a:solidFill>
              </a:rPr>
              <a:t>TextReader</a:t>
            </a:r>
            <a:r>
              <a:rPr lang="en-IN" sz="1800" dirty="0" smtClean="0">
                <a:solidFill>
                  <a:srgbClr val="FF0000"/>
                </a:solidFill>
              </a:rPr>
              <a:t> </a:t>
            </a:r>
            <a:r>
              <a:rPr lang="en-IN" sz="1800" dirty="0">
                <a:solidFill>
                  <a:srgbClr val="FF0000"/>
                </a:solidFill>
              </a:rPr>
              <a:t>reader = new </a:t>
            </a:r>
            <a:r>
              <a:rPr lang="en-IN" sz="1800" dirty="0" err="1">
                <a:solidFill>
                  <a:srgbClr val="FF0000"/>
                </a:solidFill>
              </a:rPr>
              <a:t>StreamReader</a:t>
            </a:r>
            <a:r>
              <a:rPr lang="en-IN" sz="1800" dirty="0">
                <a:solidFill>
                  <a:srgbClr val="FF0000"/>
                </a:solidFill>
              </a:rPr>
              <a:t>(filename</a:t>
            </a:r>
            <a:r>
              <a:rPr lang="en-IN" sz="1800" dirty="0" smtClean="0">
                <a:solidFill>
                  <a:srgbClr val="FF0000"/>
                </a:solidFill>
              </a:rPr>
              <a:t>);</a:t>
            </a:r>
          </a:p>
          <a:p>
            <a:pPr marL="0" indent="0" algn="just">
              <a:spcBef>
                <a:spcPts val="0"/>
              </a:spcBef>
              <a:buNone/>
            </a:pPr>
            <a:r>
              <a:rPr lang="en-IN" sz="1800" dirty="0">
                <a:solidFill>
                  <a:srgbClr val="FF0000"/>
                </a:solidFill>
              </a:rPr>
              <a:t> </a:t>
            </a:r>
            <a:r>
              <a:rPr lang="en-IN" sz="1800" dirty="0" smtClean="0">
                <a:solidFill>
                  <a:srgbClr val="FF0000"/>
                </a:solidFill>
              </a:rPr>
              <a:t>                                                            string </a:t>
            </a:r>
            <a:r>
              <a:rPr lang="en-IN" sz="1800" dirty="0">
                <a:solidFill>
                  <a:srgbClr val="FF0000"/>
                </a:solidFill>
              </a:rPr>
              <a:t>line</a:t>
            </a:r>
            <a:r>
              <a:rPr lang="en-IN" sz="1800" dirty="0" smtClean="0">
                <a:solidFill>
                  <a:srgbClr val="FF0000"/>
                </a:solidFill>
              </a:rPr>
              <a:t>;                       </a:t>
            </a:r>
          </a:p>
          <a:p>
            <a:pPr marL="0" indent="0" algn="just">
              <a:spcBef>
                <a:spcPts val="0"/>
              </a:spcBef>
              <a:buNone/>
            </a:pPr>
            <a:r>
              <a:rPr lang="en-IN" sz="1800" dirty="0">
                <a:solidFill>
                  <a:srgbClr val="FF0000"/>
                </a:solidFill>
              </a:rPr>
              <a:t> </a:t>
            </a:r>
            <a:r>
              <a:rPr lang="en-IN" sz="1800" dirty="0" smtClean="0">
                <a:solidFill>
                  <a:srgbClr val="FF0000"/>
                </a:solidFill>
              </a:rPr>
              <a:t>                                                            while </a:t>
            </a:r>
            <a:r>
              <a:rPr lang="en-IN" sz="1800" dirty="0">
                <a:solidFill>
                  <a:srgbClr val="FF0000"/>
                </a:solidFill>
              </a:rPr>
              <a:t>((line = </a:t>
            </a:r>
            <a:r>
              <a:rPr lang="en-IN" sz="1800" dirty="0" err="1">
                <a:solidFill>
                  <a:srgbClr val="FF0000"/>
                </a:solidFill>
              </a:rPr>
              <a:t>reader.ReadLine</a:t>
            </a:r>
            <a:r>
              <a:rPr lang="en-IN" sz="1800" dirty="0">
                <a:solidFill>
                  <a:srgbClr val="FF0000"/>
                </a:solidFill>
              </a:rPr>
              <a:t>()) != null</a:t>
            </a:r>
            <a:r>
              <a:rPr lang="en-IN" sz="1800" dirty="0" smtClean="0">
                <a:solidFill>
                  <a:srgbClr val="FF0000"/>
                </a:solidFill>
              </a:rPr>
              <a:t>)</a:t>
            </a: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solidFill>
                  <a:srgbClr val="FF0000"/>
                </a:solidFill>
              </a:rPr>
              <a:t> </a:t>
            </a:r>
            <a:r>
              <a:rPr lang="en-IN" sz="1800" dirty="0" smtClean="0">
                <a:solidFill>
                  <a:srgbClr val="FF0000"/>
                </a:solidFill>
              </a:rPr>
              <a:t>                                                                </a:t>
            </a:r>
            <a:r>
              <a:rPr lang="en-IN" sz="1800" dirty="0" err="1" smtClean="0">
                <a:solidFill>
                  <a:srgbClr val="FF0000"/>
                </a:solidFill>
              </a:rPr>
              <a:t>Console.WriteLine</a:t>
            </a:r>
            <a:r>
              <a:rPr lang="en-IN" sz="1800" dirty="0" smtClean="0">
                <a:solidFill>
                  <a:srgbClr val="FF0000"/>
                </a:solidFill>
              </a:rPr>
              <a:t>(line);</a:t>
            </a:r>
          </a:p>
          <a:p>
            <a:pPr marL="0" indent="0" algn="just">
              <a:spcBef>
                <a:spcPts val="0"/>
              </a:spcBef>
              <a:buNone/>
            </a:pPr>
            <a:r>
              <a:rPr lang="en-IN" sz="1800" dirty="0">
                <a:solidFill>
                  <a:srgbClr val="FF0000"/>
                </a:solidFill>
              </a:rPr>
              <a:t> </a:t>
            </a:r>
            <a:r>
              <a:rPr lang="en-IN" sz="1800" dirty="0" smtClean="0">
                <a:solidFill>
                  <a:srgbClr val="FF0000"/>
                </a:solidFill>
              </a:rPr>
              <a:t>                                                           }</a:t>
            </a:r>
          </a:p>
          <a:p>
            <a:pPr marL="0" indent="0" algn="just">
              <a:spcBef>
                <a:spcPts val="0"/>
              </a:spcBef>
              <a:buNone/>
            </a:pPr>
            <a:r>
              <a:rPr lang="en-IN" sz="1800" dirty="0">
                <a:solidFill>
                  <a:srgbClr val="FF0000"/>
                </a:solidFill>
              </a:rPr>
              <a:t> </a:t>
            </a:r>
            <a:r>
              <a:rPr lang="en-IN" sz="1800" dirty="0" smtClean="0">
                <a:solidFill>
                  <a:srgbClr val="FF0000"/>
                </a:solidFill>
              </a:rPr>
              <a:t>                                                            </a:t>
            </a:r>
            <a:r>
              <a:rPr lang="en-IN" sz="1800" dirty="0" err="1" smtClean="0">
                <a:solidFill>
                  <a:srgbClr val="FF0000"/>
                </a:solidFill>
              </a:rPr>
              <a:t>reader.Close</a:t>
            </a:r>
            <a:r>
              <a:rPr lang="en-IN" sz="1800" dirty="0" smtClean="0">
                <a:solidFill>
                  <a:srgbClr val="FF0000"/>
                </a:solidFill>
              </a:rPr>
              <a:t>( ); </a:t>
            </a:r>
          </a:p>
          <a:p>
            <a:pPr marL="0" indent="0" algn="just">
              <a:spcBef>
                <a:spcPts val="0"/>
              </a:spcBef>
              <a:buNone/>
            </a:pPr>
            <a:endParaRPr lang="en-IN" sz="1800" dirty="0" smtClean="0">
              <a:solidFill>
                <a:srgbClr val="FF0000"/>
              </a:solidFill>
            </a:endParaRPr>
          </a:p>
          <a:p>
            <a:pPr marL="0" indent="0" algn="just">
              <a:spcBef>
                <a:spcPts val="0"/>
              </a:spcBef>
              <a:buNone/>
            </a:pPr>
            <a:r>
              <a:rPr lang="en-IN" sz="1800" dirty="0"/>
              <a:t>The </a:t>
            </a:r>
            <a:r>
              <a:rPr lang="en-IN" sz="1800" i="1" dirty="0" err="1"/>
              <a:t>ReadLine</a:t>
            </a:r>
            <a:r>
              <a:rPr lang="en-IN" sz="1800" i="1" dirty="0"/>
              <a:t> </a:t>
            </a:r>
            <a:r>
              <a:rPr lang="en-IN" sz="1800" dirty="0"/>
              <a:t>method reads the next line of text from the stream into a string. The </a:t>
            </a:r>
            <a:r>
              <a:rPr lang="en-IN" sz="1800" i="1" dirty="0" err="1">
                <a:solidFill>
                  <a:srgbClr val="FF0000"/>
                </a:solidFill>
              </a:rPr>
              <a:t>ReadLine</a:t>
            </a:r>
            <a:r>
              <a:rPr lang="en-IN" sz="1800" i="1" dirty="0"/>
              <a:t> </a:t>
            </a:r>
            <a:r>
              <a:rPr lang="en-IN" sz="1800" dirty="0"/>
              <a:t>method returns </a:t>
            </a:r>
            <a:r>
              <a:rPr lang="en-IN" sz="1800" i="1" dirty="0"/>
              <a:t>null </a:t>
            </a:r>
            <a:r>
              <a:rPr lang="en-IN" sz="1800" dirty="0"/>
              <a:t>if there is nothing left in the stream. </a:t>
            </a:r>
            <a:endParaRPr lang="en-IN" sz="1800" dirty="0" smtClean="0"/>
          </a:p>
          <a:p>
            <a:pPr marL="0" indent="0" algn="just">
              <a:spcBef>
                <a:spcPts val="0"/>
              </a:spcBef>
              <a:buNone/>
            </a:pPr>
            <a:endParaRPr lang="en-IN" sz="1800" dirty="0" smtClean="0"/>
          </a:p>
          <a:p>
            <a:pPr marL="0" indent="0" algn="just">
              <a:spcBef>
                <a:spcPts val="0"/>
              </a:spcBef>
              <a:buNone/>
            </a:pPr>
            <a:r>
              <a:rPr lang="en-IN" sz="1800" dirty="0" smtClean="0"/>
              <a:t>It’s </a:t>
            </a:r>
            <a:r>
              <a:rPr lang="en-IN" sz="1800" dirty="0"/>
              <a:t>important to call </a:t>
            </a:r>
            <a:r>
              <a:rPr lang="en-IN" sz="1800" i="1" dirty="0">
                <a:solidFill>
                  <a:srgbClr val="FF0000"/>
                </a:solidFill>
              </a:rPr>
              <a:t>Close</a:t>
            </a:r>
            <a:r>
              <a:rPr lang="en-IN" sz="1800" i="1" dirty="0"/>
              <a:t> </a:t>
            </a:r>
            <a:r>
              <a:rPr lang="en-IN" sz="1800" dirty="0"/>
              <a:t>when you have finished with </a:t>
            </a:r>
            <a:r>
              <a:rPr lang="en-IN" sz="1800" i="1" dirty="0"/>
              <a:t>reader </a:t>
            </a:r>
            <a:r>
              <a:rPr lang="en-IN" sz="1800" dirty="0"/>
              <a:t>to release the file handle and associated resources. </a:t>
            </a:r>
            <a:endParaRPr lang="en-IN" sz="1800" dirty="0" smtClean="0"/>
          </a:p>
          <a:p>
            <a:pPr marL="0" indent="0" algn="just">
              <a:spcBef>
                <a:spcPts val="0"/>
              </a:spcBef>
              <a:buNone/>
            </a:pPr>
            <a:endParaRPr lang="en-IN" sz="1800" dirty="0"/>
          </a:p>
          <a:p>
            <a:pPr marL="0" indent="0" algn="just">
              <a:spcBef>
                <a:spcPts val="0"/>
              </a:spcBef>
              <a:buNone/>
            </a:pPr>
            <a:r>
              <a:rPr lang="en-IN" sz="1800" dirty="0" smtClean="0"/>
              <a:t>However</a:t>
            </a:r>
            <a:r>
              <a:rPr lang="en-IN" sz="1800" dirty="0"/>
              <a:t>, there is a problem with this example: it’s not exception-safe. If the call to </a:t>
            </a:r>
            <a:r>
              <a:rPr lang="en-IN" sz="1800" i="1" dirty="0" err="1"/>
              <a:t>ReadLine</a:t>
            </a:r>
            <a:r>
              <a:rPr lang="en-IN" sz="1800" i="1" dirty="0"/>
              <a:t> </a:t>
            </a:r>
            <a:r>
              <a:rPr lang="en-IN" sz="1800" dirty="0"/>
              <a:t>or </a:t>
            </a:r>
            <a:r>
              <a:rPr lang="en-IN" sz="1800" i="1" dirty="0" err="1"/>
              <a:t>WriteLine</a:t>
            </a:r>
            <a:r>
              <a:rPr lang="en-IN" sz="1800" i="1" dirty="0"/>
              <a:t> </a:t>
            </a:r>
            <a:r>
              <a:rPr lang="en-IN" sz="1800" dirty="0"/>
              <a:t>throws an exception, the call to </a:t>
            </a:r>
            <a:r>
              <a:rPr lang="en-IN" sz="1800" i="1" dirty="0"/>
              <a:t>Close </a:t>
            </a:r>
            <a:r>
              <a:rPr lang="en-IN" sz="1800" dirty="0"/>
              <a:t>will not happen; it will be bypassed</a:t>
            </a:r>
            <a:r>
              <a:rPr lang="en-IN" sz="1800" dirty="0" smtClean="0"/>
              <a:t>.</a:t>
            </a:r>
          </a:p>
          <a:p>
            <a:pPr marL="0" indent="0" algn="just">
              <a:spcBef>
                <a:spcPts val="0"/>
              </a:spcBef>
              <a:buNone/>
            </a:pPr>
            <a:endParaRPr lang="en-IN" sz="1800" dirty="0"/>
          </a:p>
          <a:p>
            <a:pPr marL="0" indent="0" algn="just">
              <a:spcBef>
                <a:spcPts val="0"/>
              </a:spcBef>
              <a:buNone/>
            </a:pPr>
            <a:r>
              <a:rPr lang="en-IN" sz="1800" dirty="0" smtClean="0"/>
              <a:t> </a:t>
            </a:r>
            <a:r>
              <a:rPr lang="en-IN" sz="1800" dirty="0"/>
              <a:t>If this happens often enough, you will run out of file handles and be unable to open any more files</a:t>
            </a:r>
            <a:r>
              <a:rPr lang="en-IN" sz="1800" dirty="0" smtClean="0"/>
              <a:t>. </a:t>
            </a:r>
          </a:p>
          <a:p>
            <a:pPr marL="0" indent="0" algn="just">
              <a:spcBef>
                <a:spcPts val="0"/>
              </a:spcBef>
              <a:buNone/>
            </a:pPr>
            <a:endParaRPr lang="en-IN" sz="1800" dirty="0">
              <a:solidFill>
                <a:srgbClr val="FF0000"/>
              </a:solidFill>
            </a:endParaRPr>
          </a:p>
        </p:txBody>
      </p:sp>
    </p:spTree>
    <p:extLst>
      <p:ext uri="{BB962C8B-B14F-4D97-AF65-F5344CB8AC3E}">
        <p14:creationId xmlns:p14="http://schemas.microsoft.com/office/powerpoint/2010/main" xmlns="" val="465577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8"/>
            <a:ext cx="11526592" cy="463308"/>
          </a:xfrm>
        </p:spPr>
        <p:txBody>
          <a:bodyPr>
            <a:noAutofit/>
          </a:bodyPr>
          <a:lstStyle/>
          <a:p>
            <a:r>
              <a:rPr lang="en-IN" sz="3600" b="1" dirty="0">
                <a:solidFill>
                  <a:srgbClr val="FF0000"/>
                </a:solidFill>
              </a:rPr>
              <a:t>Using a </a:t>
            </a:r>
            <a:r>
              <a:rPr lang="en-IN" sz="3600" b="1" dirty="0" err="1">
                <a:solidFill>
                  <a:srgbClr val="FF0000"/>
                </a:solidFill>
              </a:rPr>
              <a:t>params</a:t>
            </a:r>
            <a:r>
              <a:rPr lang="en-IN" sz="3600" b="1" dirty="0">
                <a:solidFill>
                  <a:srgbClr val="FF0000"/>
                </a:solidFill>
              </a:rPr>
              <a:t> </a:t>
            </a:r>
            <a:r>
              <a:rPr lang="en-IN" sz="3600" dirty="0">
                <a:solidFill>
                  <a:srgbClr val="FF0000"/>
                </a:solidFill>
              </a:rPr>
              <a:t>A</a:t>
            </a:r>
            <a:r>
              <a:rPr lang="en-IN" sz="3600" b="1" dirty="0">
                <a:solidFill>
                  <a:srgbClr val="FF0000"/>
                </a:solidFill>
              </a:rPr>
              <a:t>rray</a:t>
            </a:r>
          </a:p>
        </p:txBody>
      </p:sp>
      <p:sp>
        <p:nvSpPr>
          <p:cNvPr id="3" name="Content Placeholder 2"/>
          <p:cNvSpPr>
            <a:spLocks noGrp="1"/>
          </p:cNvSpPr>
          <p:nvPr>
            <p:ph idx="1"/>
          </p:nvPr>
        </p:nvSpPr>
        <p:spPr>
          <a:xfrm>
            <a:off x="0" y="463308"/>
            <a:ext cx="12192000" cy="6394692"/>
          </a:xfrm>
        </p:spPr>
        <p:txBody>
          <a:bodyPr>
            <a:normAutofit lnSpcReduction="10000"/>
          </a:bodyPr>
          <a:lstStyle/>
          <a:p>
            <a:pPr marL="0" indent="0" algn="just">
              <a:buNone/>
            </a:pPr>
            <a:r>
              <a:rPr lang="en-IN" sz="1800" dirty="0"/>
              <a:t>In the following exercise, you will implement and test a </a:t>
            </a:r>
            <a:r>
              <a:rPr lang="en-IN" sz="1800" i="1" dirty="0"/>
              <a:t>static </a:t>
            </a:r>
            <a:r>
              <a:rPr lang="en-IN" sz="1800" dirty="0"/>
              <a:t>method named </a:t>
            </a:r>
            <a:r>
              <a:rPr lang="en-IN" sz="1800" i="1" dirty="0"/>
              <a:t>Sum</a:t>
            </a:r>
            <a:r>
              <a:rPr lang="en-IN" sz="1800" dirty="0"/>
              <a:t>. </a:t>
            </a:r>
            <a:endParaRPr lang="en-IN" sz="1800" dirty="0" smtClean="0"/>
          </a:p>
          <a:p>
            <a:pPr marL="0" indent="0" algn="just">
              <a:buNone/>
            </a:pPr>
            <a:r>
              <a:rPr lang="en-IN" sz="1800" dirty="0" smtClean="0"/>
              <a:t>The </a:t>
            </a:r>
            <a:r>
              <a:rPr lang="en-IN" sz="1800" dirty="0"/>
              <a:t>purpose of this method is to calculate the sum of a variable number of </a:t>
            </a:r>
            <a:r>
              <a:rPr lang="en-IN" sz="1800" i="1" dirty="0" err="1"/>
              <a:t>int</a:t>
            </a:r>
            <a:r>
              <a:rPr lang="en-IN" sz="1800" i="1" dirty="0"/>
              <a:t> </a:t>
            </a:r>
            <a:r>
              <a:rPr lang="en-IN" sz="1800" dirty="0"/>
              <a:t>arguments passed to it, returning the result as an </a:t>
            </a:r>
            <a:r>
              <a:rPr lang="en-IN" sz="1800" i="1" dirty="0"/>
              <a:t>int</a:t>
            </a:r>
            <a:r>
              <a:rPr lang="en-IN" sz="1800" dirty="0"/>
              <a:t>. </a:t>
            </a:r>
            <a:endParaRPr lang="en-IN" sz="1800" dirty="0" smtClean="0"/>
          </a:p>
          <a:p>
            <a:pPr marL="0" indent="0" algn="just">
              <a:buNone/>
            </a:pPr>
            <a:r>
              <a:rPr lang="en-IN" sz="1800" dirty="0" smtClean="0"/>
              <a:t>You </a:t>
            </a:r>
            <a:r>
              <a:rPr lang="en-IN" sz="1800" dirty="0"/>
              <a:t>will do this by writing </a:t>
            </a:r>
            <a:r>
              <a:rPr lang="en-IN" sz="1800" i="1" dirty="0"/>
              <a:t>Sum </a:t>
            </a:r>
            <a:r>
              <a:rPr lang="en-IN" sz="1800" dirty="0"/>
              <a:t>to take a </a:t>
            </a:r>
            <a:r>
              <a:rPr lang="en-IN" sz="1800" i="1" dirty="0" err="1"/>
              <a:t>params</a:t>
            </a:r>
            <a:r>
              <a:rPr lang="en-IN" sz="1800" i="1" dirty="0"/>
              <a:t> </a:t>
            </a:r>
            <a:r>
              <a:rPr lang="en-IN" sz="1800" i="1" dirty="0" err="1"/>
              <a:t>int</a:t>
            </a:r>
            <a:r>
              <a:rPr lang="en-IN" sz="1800" i="1" dirty="0" smtClean="0"/>
              <a:t>[ ] </a:t>
            </a:r>
            <a:r>
              <a:rPr lang="en-IN" sz="1800" dirty="0"/>
              <a:t>parameter. You will implement two checks on the </a:t>
            </a:r>
            <a:r>
              <a:rPr lang="en-IN" sz="1800" i="1" dirty="0" err="1"/>
              <a:t>params</a:t>
            </a:r>
            <a:r>
              <a:rPr lang="en-IN" sz="1800" i="1" dirty="0"/>
              <a:t> </a:t>
            </a:r>
            <a:r>
              <a:rPr lang="en-IN" sz="1800" dirty="0"/>
              <a:t>parameter to ensure that the </a:t>
            </a:r>
            <a:r>
              <a:rPr lang="en-IN" sz="1800" i="1" dirty="0"/>
              <a:t>Sum </a:t>
            </a:r>
            <a:r>
              <a:rPr lang="en-IN" sz="1800" dirty="0"/>
              <a:t>method is completely robust. </a:t>
            </a:r>
            <a:endParaRPr lang="en-IN" sz="1800" dirty="0" smtClean="0"/>
          </a:p>
          <a:p>
            <a:pPr marL="0" indent="0" algn="just">
              <a:buNone/>
            </a:pPr>
            <a:r>
              <a:rPr lang="en-IN" sz="1800" dirty="0" smtClean="0"/>
              <a:t>You </a:t>
            </a:r>
            <a:r>
              <a:rPr lang="en-IN" sz="1800" dirty="0"/>
              <a:t>will then call the </a:t>
            </a:r>
            <a:r>
              <a:rPr lang="en-IN" sz="1800" i="1" dirty="0"/>
              <a:t>Sum </a:t>
            </a:r>
            <a:r>
              <a:rPr lang="en-IN" sz="1800" dirty="0"/>
              <a:t>method with a variety of different arguments to test it</a:t>
            </a:r>
            <a:r>
              <a:rPr lang="en-IN" sz="1800" dirty="0" smtClean="0"/>
              <a:t>.  </a:t>
            </a:r>
          </a:p>
          <a:p>
            <a:pPr marL="0" indent="0" algn="ctr">
              <a:buNone/>
            </a:pPr>
            <a:r>
              <a:rPr lang="en-IN" sz="2800" b="1" dirty="0">
                <a:solidFill>
                  <a:srgbClr val="FF0000"/>
                </a:solidFill>
              </a:rPr>
              <a:t>Write a </a:t>
            </a:r>
            <a:r>
              <a:rPr lang="en-IN" sz="2800" b="1" i="1" dirty="0" err="1">
                <a:solidFill>
                  <a:srgbClr val="FF0000"/>
                </a:solidFill>
              </a:rPr>
              <a:t>params</a:t>
            </a:r>
            <a:r>
              <a:rPr lang="en-IN" sz="2800" b="1" i="1" dirty="0">
                <a:solidFill>
                  <a:srgbClr val="FF0000"/>
                </a:solidFill>
              </a:rPr>
              <a:t> </a:t>
            </a:r>
            <a:r>
              <a:rPr lang="en-IN" sz="2800" b="1" dirty="0">
                <a:solidFill>
                  <a:srgbClr val="FF0000"/>
                </a:solidFill>
              </a:rPr>
              <a:t>array </a:t>
            </a:r>
            <a:r>
              <a:rPr lang="en-IN" sz="2800" b="1" dirty="0" smtClean="0">
                <a:solidFill>
                  <a:srgbClr val="FF0000"/>
                </a:solidFill>
              </a:rPr>
              <a:t>method</a:t>
            </a:r>
          </a:p>
          <a:p>
            <a:pPr marL="0" indent="0" algn="just">
              <a:buNone/>
            </a:pPr>
            <a:r>
              <a:rPr lang="en-IN" sz="1800" dirty="0" smtClean="0"/>
              <a:t>1) Start </a:t>
            </a:r>
            <a:r>
              <a:rPr lang="en-IN" sz="1800" dirty="0"/>
              <a:t>Microsoft Visual Studio </a:t>
            </a:r>
            <a:r>
              <a:rPr lang="en-IN" sz="1800" dirty="0" smtClean="0"/>
              <a:t>2015 </a:t>
            </a:r>
            <a:r>
              <a:rPr lang="en-IN" sz="1800" dirty="0"/>
              <a:t>if it is not already running.</a:t>
            </a:r>
          </a:p>
          <a:p>
            <a:pPr marL="0" indent="0" algn="just">
              <a:buNone/>
            </a:pPr>
            <a:r>
              <a:rPr lang="en-IN" sz="1800" dirty="0" smtClean="0"/>
              <a:t>2)</a:t>
            </a:r>
            <a:r>
              <a:rPr lang="en-IN" sz="1800" dirty="0"/>
              <a:t> </a:t>
            </a:r>
            <a:r>
              <a:rPr lang="en-IN" sz="1800" dirty="0" smtClean="0"/>
              <a:t>Open </a:t>
            </a:r>
            <a:r>
              <a:rPr lang="en-IN" sz="1800" dirty="0"/>
              <a:t>the </a:t>
            </a:r>
            <a:r>
              <a:rPr lang="en-IN" sz="1800" dirty="0" err="1"/>
              <a:t>ParamsArray</a:t>
            </a:r>
            <a:r>
              <a:rPr lang="en-IN" sz="1800" dirty="0"/>
              <a:t> project, located in the \Microsoft Press\Visual </a:t>
            </a:r>
            <a:r>
              <a:rPr lang="en-IN" sz="1800" dirty="0" err="1"/>
              <a:t>CSharp</a:t>
            </a:r>
            <a:r>
              <a:rPr lang="en-IN" sz="1800" dirty="0"/>
              <a:t> Step By Step\Chapter 11\Windows </a:t>
            </a:r>
            <a:r>
              <a:rPr lang="en-IN" sz="1800" i="1" dirty="0"/>
              <a:t>X</a:t>
            </a:r>
            <a:r>
              <a:rPr lang="en-IN" sz="1800" dirty="0"/>
              <a:t>\</a:t>
            </a:r>
            <a:r>
              <a:rPr lang="en-IN" sz="1800" dirty="0" err="1"/>
              <a:t>ParamArrays</a:t>
            </a:r>
            <a:r>
              <a:rPr lang="en-IN" sz="1800" dirty="0"/>
              <a:t> folder in your Documents folder.</a:t>
            </a:r>
          </a:p>
          <a:p>
            <a:pPr algn="just"/>
            <a:r>
              <a:rPr lang="en-IN" sz="1800" dirty="0"/>
              <a:t>The </a:t>
            </a:r>
            <a:r>
              <a:rPr lang="en-IN" sz="1800" dirty="0" err="1"/>
              <a:t>ParamsArray</a:t>
            </a:r>
            <a:r>
              <a:rPr lang="en-IN" sz="1800" dirty="0"/>
              <a:t> project contains the </a:t>
            </a:r>
            <a:r>
              <a:rPr lang="en-IN" sz="1800" i="1" dirty="0"/>
              <a:t>Program </a:t>
            </a:r>
            <a:r>
              <a:rPr lang="en-IN" sz="1800" dirty="0"/>
              <a:t>class in the </a:t>
            </a:r>
            <a:r>
              <a:rPr lang="en-IN" sz="1800" dirty="0" err="1"/>
              <a:t>Programs.cs</a:t>
            </a:r>
            <a:r>
              <a:rPr lang="en-IN" sz="1800" dirty="0"/>
              <a:t> file, including the </a:t>
            </a:r>
            <a:r>
              <a:rPr lang="en-IN" sz="1800" i="1" dirty="0" err="1"/>
              <a:t>doWork</a:t>
            </a:r>
            <a:r>
              <a:rPr lang="en-IN" sz="1800" i="1" dirty="0"/>
              <a:t> </a:t>
            </a:r>
            <a:r>
              <a:rPr lang="en-IN" sz="1800" dirty="0"/>
              <a:t>method framework that you have seen in previous chapters. You will implement the </a:t>
            </a:r>
            <a:r>
              <a:rPr lang="en-IN" sz="1800" i="1" dirty="0"/>
              <a:t>Sum </a:t>
            </a:r>
            <a:r>
              <a:rPr lang="en-IN" sz="1800" dirty="0"/>
              <a:t>method as a static method of another class called </a:t>
            </a:r>
            <a:r>
              <a:rPr lang="en-IN" sz="1800" i="1" dirty="0" err="1"/>
              <a:t>Util</a:t>
            </a:r>
            <a:r>
              <a:rPr lang="en-IN" sz="1800" i="1" dirty="0"/>
              <a:t> </a:t>
            </a:r>
            <a:r>
              <a:rPr lang="en-IN" sz="1800" dirty="0"/>
              <a:t>(short for “utility”), which you will add to the project.</a:t>
            </a:r>
          </a:p>
          <a:p>
            <a:pPr marL="0" indent="0">
              <a:buNone/>
            </a:pPr>
            <a:r>
              <a:rPr lang="en-IN" sz="1800" dirty="0" smtClean="0"/>
              <a:t>3) In </a:t>
            </a:r>
            <a:r>
              <a:rPr lang="en-IN" sz="1800" dirty="0"/>
              <a:t>Solution Explorer, right-click the </a:t>
            </a:r>
            <a:r>
              <a:rPr lang="en-IN" sz="1800" dirty="0" err="1"/>
              <a:t>ParamsArray</a:t>
            </a:r>
            <a:r>
              <a:rPr lang="en-IN" sz="1800" dirty="0"/>
              <a:t> project in the </a:t>
            </a:r>
            <a:r>
              <a:rPr lang="en-IN" sz="1800" dirty="0" err="1"/>
              <a:t>ParamsArray</a:t>
            </a:r>
            <a:r>
              <a:rPr lang="en-IN" sz="1800" dirty="0"/>
              <a:t> solution, point to Add, and then click Class.</a:t>
            </a:r>
          </a:p>
          <a:p>
            <a:pPr marL="0" indent="0">
              <a:buNone/>
            </a:pPr>
            <a:r>
              <a:rPr lang="en-IN" sz="1800" dirty="0" smtClean="0"/>
              <a:t>4) In </a:t>
            </a:r>
            <a:r>
              <a:rPr lang="en-IN" sz="1800" dirty="0"/>
              <a:t>the Add New Item – </a:t>
            </a:r>
            <a:r>
              <a:rPr lang="en-IN" sz="1800" dirty="0" err="1"/>
              <a:t>ParamsArray</a:t>
            </a:r>
            <a:r>
              <a:rPr lang="en-IN" sz="1800" dirty="0"/>
              <a:t> dialog box, click the Class template in the middle pane, type </a:t>
            </a:r>
            <a:r>
              <a:rPr lang="en-IN" sz="1800" b="1" dirty="0" err="1"/>
              <a:t>Util.cs</a:t>
            </a:r>
            <a:r>
              <a:rPr lang="en-IN" sz="1800" b="1" dirty="0"/>
              <a:t> </a:t>
            </a:r>
            <a:r>
              <a:rPr lang="en-IN" sz="1800" dirty="0"/>
              <a:t>in the Name text box type, and then click Add.</a:t>
            </a:r>
          </a:p>
          <a:p>
            <a:r>
              <a:rPr lang="en-IN" sz="1800" dirty="0"/>
              <a:t>The </a:t>
            </a:r>
            <a:r>
              <a:rPr lang="en-IN" sz="1800" dirty="0" err="1"/>
              <a:t>Util.cs</a:t>
            </a:r>
            <a:r>
              <a:rPr lang="en-IN" sz="1800" dirty="0"/>
              <a:t> file is created and added to the project. It contains an empty class named </a:t>
            </a:r>
            <a:r>
              <a:rPr lang="en-IN" sz="1800" i="1" dirty="0" err="1"/>
              <a:t>Util</a:t>
            </a:r>
            <a:r>
              <a:rPr lang="en-IN" sz="1800" i="1" dirty="0"/>
              <a:t> </a:t>
            </a:r>
            <a:r>
              <a:rPr lang="en-IN" sz="1800" dirty="0"/>
              <a:t>in the </a:t>
            </a:r>
            <a:r>
              <a:rPr lang="en-IN" sz="1800" i="1" dirty="0" err="1"/>
              <a:t>ParamsArray</a:t>
            </a:r>
            <a:r>
              <a:rPr lang="en-IN" sz="1800" i="1" dirty="0"/>
              <a:t> </a:t>
            </a:r>
            <a:r>
              <a:rPr lang="en-IN" sz="1800" dirty="0"/>
              <a:t>namespace.</a:t>
            </a:r>
            <a:endParaRPr lang="en-IN" sz="1800" cap="none" dirty="0">
              <a:solidFill>
                <a:srgbClr val="FF0000"/>
              </a:solidFill>
            </a:endParaRPr>
          </a:p>
        </p:txBody>
      </p:sp>
    </p:spTree>
    <p:extLst>
      <p:ext uri="{BB962C8B-B14F-4D97-AF65-F5344CB8AC3E}">
        <p14:creationId xmlns:p14="http://schemas.microsoft.com/office/powerpoint/2010/main" xmlns="" val="413485914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429769"/>
          </a:xfrm>
        </p:spPr>
        <p:txBody>
          <a:bodyPr>
            <a:noAutofit/>
          </a:bodyPr>
          <a:lstStyle/>
          <a:p>
            <a:r>
              <a:rPr lang="en-IN" sz="3600" b="1" dirty="0">
                <a:solidFill>
                  <a:srgbClr val="FF0000"/>
                </a:solidFill>
              </a:rPr>
              <a:t>Exception-Safe Disposal</a:t>
            </a:r>
            <a:endParaRPr lang="en-IN" sz="3600" dirty="0">
              <a:solidFill>
                <a:srgbClr val="FF0000"/>
              </a:solidFill>
            </a:endParaRPr>
          </a:p>
        </p:txBody>
      </p:sp>
      <p:sp>
        <p:nvSpPr>
          <p:cNvPr id="3" name="Content Placeholder 2"/>
          <p:cNvSpPr>
            <a:spLocks noGrp="1"/>
          </p:cNvSpPr>
          <p:nvPr>
            <p:ph idx="1"/>
          </p:nvPr>
        </p:nvSpPr>
        <p:spPr>
          <a:xfrm>
            <a:off x="0" y="463639"/>
            <a:ext cx="12192000" cy="6407239"/>
          </a:xfrm>
        </p:spPr>
        <p:txBody>
          <a:bodyPr>
            <a:normAutofit fontScale="85000" lnSpcReduction="20000"/>
          </a:bodyPr>
          <a:lstStyle/>
          <a:p>
            <a:pPr marL="0" indent="0" algn="just">
              <a:spcBef>
                <a:spcPts val="0"/>
              </a:spcBef>
              <a:buNone/>
            </a:pPr>
            <a:r>
              <a:rPr lang="en-IN" sz="2100" dirty="0" smtClean="0"/>
              <a:t>One way to ensure that a disposal method (such as </a:t>
            </a:r>
            <a:r>
              <a:rPr lang="en-IN" sz="2100" i="1" dirty="0" smtClean="0"/>
              <a:t>Close</a:t>
            </a:r>
            <a:r>
              <a:rPr lang="en-IN" sz="2100" dirty="0" smtClean="0"/>
              <a:t>) is always called, regardless of whether there is an exception, is to call the disposal method inside a </a:t>
            </a:r>
            <a:r>
              <a:rPr lang="en-IN" sz="2100" i="1" dirty="0" smtClean="0">
                <a:solidFill>
                  <a:srgbClr val="FF0000"/>
                </a:solidFill>
              </a:rPr>
              <a:t>finally </a:t>
            </a:r>
            <a:r>
              <a:rPr lang="en-IN" sz="2100" dirty="0" smtClean="0">
                <a:solidFill>
                  <a:srgbClr val="FF0000"/>
                </a:solidFill>
              </a:rPr>
              <a:t>block</a:t>
            </a:r>
            <a:r>
              <a:rPr lang="en-IN" sz="2100" dirty="0" smtClean="0"/>
              <a:t>. </a:t>
            </a:r>
          </a:p>
          <a:p>
            <a:pPr marL="0" indent="0" algn="just">
              <a:spcBef>
                <a:spcPts val="0"/>
              </a:spcBef>
              <a:buNone/>
            </a:pPr>
            <a:endParaRPr lang="en-IN" sz="2100" dirty="0" smtClean="0"/>
          </a:p>
          <a:p>
            <a:pPr marL="0" indent="0" algn="just">
              <a:spcBef>
                <a:spcPts val="0"/>
              </a:spcBef>
              <a:buNone/>
            </a:pPr>
            <a:r>
              <a:rPr lang="en-IN" sz="2100" dirty="0" smtClean="0"/>
              <a:t>Here’s the preceding example coded using this technique:</a:t>
            </a:r>
          </a:p>
          <a:p>
            <a:pPr marL="0" indent="0" algn="just">
              <a:spcBef>
                <a:spcPts val="0"/>
              </a:spcBef>
              <a:buNone/>
            </a:pPr>
            <a:endParaRPr lang="en-US" sz="1800" dirty="0">
              <a:solidFill>
                <a:srgbClr val="FF0000"/>
              </a:solidFill>
            </a:endParaRPr>
          </a:p>
          <a:p>
            <a:pPr marL="0" indent="0" algn="just">
              <a:spcBef>
                <a:spcPts val="0"/>
              </a:spcBef>
              <a:buNone/>
            </a:pPr>
            <a:endParaRPr lang="en-US" sz="1800" dirty="0" smtClean="0">
              <a:solidFill>
                <a:srgbClr val="FF0000"/>
              </a:solidFill>
            </a:endParaRPr>
          </a:p>
          <a:p>
            <a:pPr marL="0" indent="0" algn="just">
              <a:spcBef>
                <a:spcPts val="0"/>
              </a:spcBef>
              <a:buNone/>
            </a:pPr>
            <a:endParaRPr lang="en-US" sz="1800" dirty="0">
              <a:solidFill>
                <a:srgbClr val="FF0000"/>
              </a:solidFill>
            </a:endParaRPr>
          </a:p>
          <a:p>
            <a:pPr marL="0" indent="0" algn="just">
              <a:spcBef>
                <a:spcPts val="0"/>
              </a:spcBef>
              <a:buNone/>
            </a:pPr>
            <a:endParaRPr lang="en-US" sz="1800" dirty="0" smtClean="0">
              <a:solidFill>
                <a:srgbClr val="FF0000"/>
              </a:solidFill>
            </a:endParaRPr>
          </a:p>
          <a:p>
            <a:pPr marL="0" indent="0" algn="just">
              <a:spcBef>
                <a:spcPts val="0"/>
              </a:spcBef>
              <a:buNone/>
            </a:pPr>
            <a:endParaRPr lang="en-US" sz="1800" dirty="0">
              <a:solidFill>
                <a:srgbClr val="FF0000"/>
              </a:solidFill>
            </a:endParaRPr>
          </a:p>
          <a:p>
            <a:pPr marL="0" indent="0" algn="just">
              <a:spcBef>
                <a:spcPts val="0"/>
              </a:spcBef>
              <a:buNone/>
            </a:pPr>
            <a:endParaRPr lang="en-US" sz="1800" dirty="0" smtClean="0">
              <a:solidFill>
                <a:srgbClr val="FF0000"/>
              </a:solidFill>
            </a:endParaRPr>
          </a:p>
          <a:p>
            <a:pPr marL="0" indent="0" algn="just">
              <a:spcBef>
                <a:spcPts val="0"/>
              </a:spcBef>
              <a:buNone/>
            </a:pPr>
            <a:endParaRPr lang="en-US" sz="1800" dirty="0">
              <a:solidFill>
                <a:srgbClr val="FF0000"/>
              </a:solidFill>
            </a:endParaRPr>
          </a:p>
          <a:p>
            <a:pPr marL="0" indent="0" algn="just">
              <a:spcBef>
                <a:spcPts val="0"/>
              </a:spcBef>
              <a:buNone/>
            </a:pPr>
            <a:endParaRPr lang="en-US" sz="1800" dirty="0" smtClean="0">
              <a:solidFill>
                <a:srgbClr val="FF0000"/>
              </a:solidFill>
            </a:endParaRPr>
          </a:p>
          <a:p>
            <a:pPr marL="0" indent="0" algn="just">
              <a:spcBef>
                <a:spcPts val="0"/>
              </a:spcBef>
              <a:buNone/>
            </a:pPr>
            <a:endParaRPr lang="en-US" sz="1800" dirty="0">
              <a:solidFill>
                <a:srgbClr val="FF0000"/>
              </a:solidFill>
            </a:endParaRPr>
          </a:p>
          <a:p>
            <a:pPr marL="0" indent="0" algn="just">
              <a:spcBef>
                <a:spcPts val="0"/>
              </a:spcBef>
              <a:buNone/>
            </a:pPr>
            <a:endParaRPr lang="en-US" sz="1800" dirty="0" smtClean="0">
              <a:solidFill>
                <a:srgbClr val="FF0000"/>
              </a:solidFill>
            </a:endParaRPr>
          </a:p>
          <a:p>
            <a:pPr marL="0" indent="0" algn="just">
              <a:spcBef>
                <a:spcPts val="0"/>
              </a:spcBef>
              <a:buNone/>
            </a:pPr>
            <a:endParaRPr lang="en-US" sz="1800" dirty="0">
              <a:solidFill>
                <a:srgbClr val="FF0000"/>
              </a:solidFill>
            </a:endParaRPr>
          </a:p>
          <a:p>
            <a:pPr marL="0" indent="0" algn="just">
              <a:spcBef>
                <a:spcPts val="0"/>
              </a:spcBef>
              <a:buNone/>
            </a:pPr>
            <a:endParaRPr lang="en-US" sz="1800" dirty="0" smtClean="0">
              <a:solidFill>
                <a:srgbClr val="FF0000"/>
              </a:solidFill>
            </a:endParaRPr>
          </a:p>
          <a:p>
            <a:pPr marL="0" indent="0" algn="just">
              <a:spcBef>
                <a:spcPts val="0"/>
              </a:spcBef>
              <a:buNone/>
            </a:pPr>
            <a:endParaRPr lang="en-US" sz="1800" dirty="0">
              <a:solidFill>
                <a:srgbClr val="FF0000"/>
              </a:solidFill>
            </a:endParaRPr>
          </a:p>
          <a:p>
            <a:pPr marL="0" indent="0" algn="just">
              <a:spcBef>
                <a:spcPts val="0"/>
              </a:spcBef>
              <a:buNone/>
            </a:pPr>
            <a:endParaRPr lang="en-US" sz="1800" dirty="0" smtClean="0">
              <a:solidFill>
                <a:srgbClr val="FF0000"/>
              </a:solidFill>
            </a:endParaRPr>
          </a:p>
          <a:p>
            <a:pPr marL="0" indent="0" algn="just">
              <a:spcBef>
                <a:spcPts val="0"/>
              </a:spcBef>
              <a:buNone/>
            </a:pPr>
            <a:endParaRPr lang="en-IN" sz="1800" dirty="0" smtClean="0"/>
          </a:p>
          <a:p>
            <a:pPr marL="0" indent="0" algn="just">
              <a:spcBef>
                <a:spcPts val="0"/>
              </a:spcBef>
              <a:buNone/>
            </a:pPr>
            <a:endParaRPr lang="en-IN" sz="1800" dirty="0"/>
          </a:p>
          <a:p>
            <a:pPr marL="0" indent="0" algn="just">
              <a:spcBef>
                <a:spcPts val="0"/>
              </a:spcBef>
              <a:buNone/>
            </a:pPr>
            <a:endParaRPr lang="en-IN" sz="1800" dirty="0" smtClean="0"/>
          </a:p>
          <a:p>
            <a:pPr marL="0" indent="0" algn="just">
              <a:spcBef>
                <a:spcPts val="0"/>
              </a:spcBef>
              <a:buNone/>
            </a:pPr>
            <a:endParaRPr lang="en-IN" sz="1800" dirty="0"/>
          </a:p>
          <a:p>
            <a:pPr marL="0" indent="0" algn="just">
              <a:spcBef>
                <a:spcPts val="0"/>
              </a:spcBef>
              <a:buNone/>
            </a:pPr>
            <a:endParaRPr lang="en-IN" sz="1800" dirty="0" smtClean="0"/>
          </a:p>
          <a:p>
            <a:pPr marL="0" indent="0" algn="just">
              <a:spcBef>
                <a:spcPts val="0"/>
              </a:spcBef>
              <a:buNone/>
            </a:pPr>
            <a:endParaRPr lang="en-IN" sz="2100" dirty="0" smtClean="0"/>
          </a:p>
          <a:p>
            <a:pPr marL="0" indent="0" algn="just">
              <a:spcBef>
                <a:spcPts val="0"/>
              </a:spcBef>
              <a:buNone/>
            </a:pPr>
            <a:endParaRPr lang="en-IN" sz="2100" dirty="0" smtClean="0"/>
          </a:p>
          <a:p>
            <a:pPr marL="0" indent="0" algn="just">
              <a:spcBef>
                <a:spcPts val="0"/>
              </a:spcBef>
              <a:buNone/>
            </a:pPr>
            <a:r>
              <a:rPr lang="en-IN" sz="2100" dirty="0" smtClean="0"/>
              <a:t>Using </a:t>
            </a:r>
            <a:r>
              <a:rPr lang="en-IN" sz="2100" dirty="0"/>
              <a:t>a </a:t>
            </a:r>
            <a:r>
              <a:rPr lang="en-IN" sz="2100" i="1" dirty="0"/>
              <a:t>finally </a:t>
            </a:r>
            <a:r>
              <a:rPr lang="en-IN" sz="2100" dirty="0"/>
              <a:t>block like this works, but it has several drawbacks that make it a less than ideal solution</a:t>
            </a:r>
            <a:r>
              <a:rPr lang="en-IN" sz="2100" dirty="0" smtClean="0"/>
              <a:t>: </a:t>
            </a:r>
            <a:endParaRPr lang="en-IN" sz="2100" dirty="0"/>
          </a:p>
          <a:p>
            <a:r>
              <a:rPr lang="en-IN" sz="2100" dirty="0">
                <a:solidFill>
                  <a:srgbClr val="FF0000"/>
                </a:solidFill>
              </a:rPr>
              <a:t>It quickly gets unwieldy if you have to dispose of more than one resource. (You end up with nested </a:t>
            </a:r>
            <a:r>
              <a:rPr lang="en-IN" sz="2100" i="1" dirty="0">
                <a:solidFill>
                  <a:srgbClr val="FF0000"/>
                </a:solidFill>
              </a:rPr>
              <a:t>try </a:t>
            </a:r>
            <a:r>
              <a:rPr lang="en-IN" sz="2100" dirty="0">
                <a:solidFill>
                  <a:srgbClr val="FF0000"/>
                </a:solidFill>
              </a:rPr>
              <a:t>and </a:t>
            </a:r>
            <a:r>
              <a:rPr lang="en-IN" sz="2100" i="1" dirty="0">
                <a:solidFill>
                  <a:srgbClr val="FF0000"/>
                </a:solidFill>
              </a:rPr>
              <a:t>finally </a:t>
            </a:r>
            <a:r>
              <a:rPr lang="en-IN" sz="2100" dirty="0">
                <a:solidFill>
                  <a:srgbClr val="FF0000"/>
                </a:solidFill>
              </a:rPr>
              <a:t>blocks</a:t>
            </a:r>
            <a:r>
              <a:rPr lang="en-IN" sz="2100" dirty="0" smtClean="0">
                <a:solidFill>
                  <a:srgbClr val="FF0000"/>
                </a:solidFill>
              </a:rPr>
              <a:t>.) </a:t>
            </a:r>
            <a:endParaRPr lang="en-IN" sz="2100" dirty="0"/>
          </a:p>
          <a:p>
            <a:pPr algn="just"/>
            <a:r>
              <a:rPr lang="en-IN" sz="2100" dirty="0">
                <a:solidFill>
                  <a:srgbClr val="FF0000"/>
                </a:solidFill>
              </a:rPr>
              <a:t>In some cases, you might have to modify the code to make it fit this idiom. (For example, you might need to reorder the declaration of the resource reference, remember to initialize the reference to </a:t>
            </a:r>
            <a:r>
              <a:rPr lang="en-IN" sz="2100" i="1" dirty="0">
                <a:solidFill>
                  <a:srgbClr val="FF0000"/>
                </a:solidFill>
              </a:rPr>
              <a:t>null</a:t>
            </a:r>
            <a:r>
              <a:rPr lang="en-IN" sz="2100" dirty="0">
                <a:solidFill>
                  <a:srgbClr val="FF0000"/>
                </a:solidFill>
              </a:rPr>
              <a:t>, and remember to check that the reference isn’t </a:t>
            </a:r>
            <a:r>
              <a:rPr lang="en-IN" sz="2100" i="1" dirty="0">
                <a:solidFill>
                  <a:srgbClr val="FF0000"/>
                </a:solidFill>
              </a:rPr>
              <a:t>null </a:t>
            </a:r>
            <a:r>
              <a:rPr lang="en-IN" sz="2100" dirty="0">
                <a:solidFill>
                  <a:srgbClr val="FF0000"/>
                </a:solidFill>
              </a:rPr>
              <a:t>in the </a:t>
            </a:r>
            <a:r>
              <a:rPr lang="en-IN" sz="2100" i="1" dirty="0">
                <a:solidFill>
                  <a:srgbClr val="FF0000"/>
                </a:solidFill>
              </a:rPr>
              <a:t>finally </a:t>
            </a:r>
            <a:r>
              <a:rPr lang="en-IN" sz="2100" dirty="0">
                <a:solidFill>
                  <a:srgbClr val="FF0000"/>
                </a:solidFill>
              </a:rPr>
              <a:t>block.)</a:t>
            </a:r>
          </a:p>
          <a:p>
            <a:endParaRPr lang="en-IN" sz="1800" dirty="0">
              <a:solidFill>
                <a:srgbClr val="FF0000"/>
              </a:solidFill>
            </a:endParaRPr>
          </a:p>
          <a:p>
            <a:pPr marL="0" indent="0" algn="just">
              <a:spcBef>
                <a:spcPts val="0"/>
              </a:spcBef>
              <a:buNone/>
            </a:pPr>
            <a:r>
              <a:rPr lang="en-US" sz="1800" dirty="0" smtClean="0">
                <a:solidFill>
                  <a:srgbClr val="FF0000"/>
                </a:solidFill>
              </a:rPr>
              <a:t> </a:t>
            </a:r>
            <a:endParaRPr lang="en-IN" sz="1800" dirty="0">
              <a:solidFill>
                <a:srgbClr val="FF0000"/>
              </a:solidFill>
            </a:endParaRPr>
          </a:p>
        </p:txBody>
      </p:sp>
      <p:pic>
        <p:nvPicPr>
          <p:cNvPr id="4" name="Picture 3"/>
          <p:cNvPicPr>
            <a:picLocks noChangeAspect="1"/>
          </p:cNvPicPr>
          <p:nvPr/>
        </p:nvPicPr>
        <p:blipFill>
          <a:blip r:embed="rId2"/>
          <a:stretch>
            <a:fillRect/>
          </a:stretch>
        </p:blipFill>
        <p:spPr>
          <a:xfrm>
            <a:off x="3503055" y="1353757"/>
            <a:ext cx="6452314" cy="2883392"/>
          </a:xfrm>
          <a:prstGeom prst="rect">
            <a:avLst/>
          </a:prstGeom>
        </p:spPr>
      </p:pic>
    </p:spTree>
    <p:extLst>
      <p:ext uri="{BB962C8B-B14F-4D97-AF65-F5344CB8AC3E}">
        <p14:creationId xmlns:p14="http://schemas.microsoft.com/office/powerpoint/2010/main" xmlns="" val="405483679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429769"/>
          </a:xfrm>
        </p:spPr>
        <p:txBody>
          <a:bodyPr>
            <a:noAutofit/>
          </a:bodyPr>
          <a:lstStyle/>
          <a:p>
            <a:r>
              <a:rPr lang="en-US" sz="3600" b="1" dirty="0" err="1" smtClean="0">
                <a:solidFill>
                  <a:srgbClr val="FF0000"/>
                </a:solidFill>
              </a:rPr>
              <a:t>Contd</a:t>
            </a:r>
            <a:r>
              <a:rPr lang="en-US" sz="3600" b="1" dirty="0" smtClean="0">
                <a:solidFill>
                  <a:srgbClr val="FF0000"/>
                </a:solidFill>
              </a:rPr>
              <a:t>…</a:t>
            </a:r>
            <a:endParaRPr lang="en-IN" sz="3600" dirty="0">
              <a:solidFill>
                <a:srgbClr val="FF0000"/>
              </a:solidFill>
            </a:endParaRPr>
          </a:p>
        </p:txBody>
      </p:sp>
      <p:sp>
        <p:nvSpPr>
          <p:cNvPr id="3" name="Content Placeholder 2"/>
          <p:cNvSpPr>
            <a:spLocks noGrp="1"/>
          </p:cNvSpPr>
          <p:nvPr>
            <p:ph idx="1"/>
          </p:nvPr>
        </p:nvSpPr>
        <p:spPr>
          <a:xfrm>
            <a:off x="0" y="463639"/>
            <a:ext cx="12192000" cy="6407239"/>
          </a:xfrm>
        </p:spPr>
        <p:txBody>
          <a:bodyPr>
            <a:normAutofit/>
          </a:bodyPr>
          <a:lstStyle/>
          <a:p>
            <a:r>
              <a:rPr lang="en-IN" sz="1800" dirty="0" smtClean="0"/>
              <a:t> </a:t>
            </a:r>
            <a:r>
              <a:rPr lang="en-IN" sz="1800" dirty="0" smtClean="0">
                <a:solidFill>
                  <a:srgbClr val="FF0000"/>
                </a:solidFill>
              </a:rPr>
              <a:t>It </a:t>
            </a:r>
            <a:r>
              <a:rPr lang="en-IN" sz="1800" dirty="0">
                <a:solidFill>
                  <a:srgbClr val="FF0000"/>
                </a:solidFill>
              </a:rPr>
              <a:t>fails to create an abstraction of the solution. This means that the solution is hard to understand and you must repeat the code everywhere you need this functionality.</a:t>
            </a:r>
          </a:p>
          <a:p>
            <a:r>
              <a:rPr lang="en-IN" sz="1800" dirty="0">
                <a:solidFill>
                  <a:srgbClr val="FF0000"/>
                </a:solidFill>
              </a:rPr>
              <a:t>The reference to the resource remains in scope after the </a:t>
            </a:r>
            <a:r>
              <a:rPr lang="en-IN" sz="1800" i="1" dirty="0">
                <a:solidFill>
                  <a:srgbClr val="FF0000"/>
                </a:solidFill>
              </a:rPr>
              <a:t>finally </a:t>
            </a:r>
            <a:r>
              <a:rPr lang="en-IN" sz="1800" dirty="0">
                <a:solidFill>
                  <a:srgbClr val="FF0000"/>
                </a:solidFill>
              </a:rPr>
              <a:t>block. This means that you can accidentally try to use the resource after it has been released.</a:t>
            </a:r>
          </a:p>
          <a:p>
            <a:r>
              <a:rPr lang="en-IN" sz="1800" dirty="0">
                <a:solidFill>
                  <a:srgbClr val="FF0000"/>
                </a:solidFill>
              </a:rPr>
              <a:t>The </a:t>
            </a:r>
            <a:r>
              <a:rPr lang="en-IN" sz="1800" i="1" dirty="0">
                <a:solidFill>
                  <a:srgbClr val="FF0000"/>
                </a:solidFill>
              </a:rPr>
              <a:t>using </a:t>
            </a:r>
            <a:r>
              <a:rPr lang="en-IN" sz="1800" dirty="0">
                <a:solidFill>
                  <a:srgbClr val="FF0000"/>
                </a:solidFill>
              </a:rPr>
              <a:t>statement is designed to solve all these problems</a:t>
            </a:r>
            <a:r>
              <a:rPr lang="en-IN" sz="1800" dirty="0" smtClean="0">
                <a:solidFill>
                  <a:srgbClr val="FF0000"/>
                </a:solidFill>
              </a:rPr>
              <a:t>. </a:t>
            </a:r>
          </a:p>
          <a:p>
            <a:pPr marL="0" indent="0">
              <a:buNone/>
            </a:pPr>
            <a:endParaRPr lang="en-US" sz="1800" dirty="0">
              <a:solidFill>
                <a:srgbClr val="FF0000"/>
              </a:solidFill>
            </a:endParaRPr>
          </a:p>
          <a:p>
            <a:pPr marL="0" indent="0" algn="ctr">
              <a:buNone/>
            </a:pPr>
            <a:r>
              <a:rPr lang="en-IN" sz="2800" b="1" dirty="0">
                <a:solidFill>
                  <a:srgbClr val="00B050"/>
                </a:solidFill>
              </a:rPr>
              <a:t>The using Statement and the </a:t>
            </a:r>
            <a:r>
              <a:rPr lang="en-IN" sz="2800" b="1" dirty="0" err="1">
                <a:solidFill>
                  <a:srgbClr val="00B050"/>
                </a:solidFill>
              </a:rPr>
              <a:t>IDisposable</a:t>
            </a:r>
            <a:r>
              <a:rPr lang="en-IN" sz="2800" b="1" dirty="0">
                <a:solidFill>
                  <a:srgbClr val="00B050"/>
                </a:solidFill>
              </a:rPr>
              <a:t> Interface</a:t>
            </a:r>
            <a:endParaRPr lang="en-US" sz="2800" dirty="0" smtClean="0">
              <a:solidFill>
                <a:srgbClr val="00B050"/>
              </a:solidFill>
            </a:endParaRPr>
          </a:p>
          <a:p>
            <a:pPr marL="0" indent="0">
              <a:buNone/>
            </a:pPr>
            <a:endParaRPr lang="en-US" sz="1800" dirty="0">
              <a:solidFill>
                <a:srgbClr val="FF0000"/>
              </a:solidFill>
            </a:endParaRPr>
          </a:p>
          <a:p>
            <a:pPr marL="0" indent="0" algn="just">
              <a:buNone/>
            </a:pPr>
            <a:r>
              <a:rPr lang="en-IN" sz="1800" dirty="0"/>
              <a:t>The </a:t>
            </a:r>
            <a:r>
              <a:rPr lang="en-IN" sz="1800" i="1" dirty="0"/>
              <a:t>using </a:t>
            </a:r>
            <a:r>
              <a:rPr lang="en-IN" sz="1800" dirty="0"/>
              <a:t>statement provides a clean mechanism for controlling the lifetimes of resources. You can create an object, and this object will be destroyed when the </a:t>
            </a:r>
            <a:r>
              <a:rPr lang="en-IN" sz="1800" i="1" dirty="0"/>
              <a:t>using </a:t>
            </a:r>
            <a:r>
              <a:rPr lang="en-IN" sz="1800" dirty="0"/>
              <a:t>statement block finishes</a:t>
            </a:r>
            <a:r>
              <a:rPr lang="en-IN" sz="1800" dirty="0" smtClean="0"/>
              <a:t>. </a:t>
            </a:r>
          </a:p>
          <a:p>
            <a:r>
              <a:rPr lang="en-US" sz="1800" dirty="0" smtClean="0">
                <a:solidFill>
                  <a:srgbClr val="FF0000"/>
                </a:solidFill>
              </a:rPr>
              <a:t> </a:t>
            </a:r>
            <a:r>
              <a:rPr lang="en-IN" sz="1800" dirty="0"/>
              <a:t>The syntax for a </a:t>
            </a:r>
            <a:r>
              <a:rPr lang="en-IN" sz="1800" i="1" dirty="0"/>
              <a:t>using </a:t>
            </a:r>
            <a:r>
              <a:rPr lang="en-IN" sz="1800" dirty="0"/>
              <a:t>statement is as follows:</a:t>
            </a:r>
          </a:p>
          <a:p>
            <a:pPr marL="0" indent="0">
              <a:buNone/>
            </a:pPr>
            <a:r>
              <a:rPr lang="en-IN" sz="1800" dirty="0" smtClean="0">
                <a:solidFill>
                  <a:srgbClr val="C00000"/>
                </a:solidFill>
              </a:rPr>
              <a:t>                                                               using </a:t>
            </a:r>
            <a:r>
              <a:rPr lang="en-IN" sz="1800" dirty="0">
                <a:solidFill>
                  <a:srgbClr val="C00000"/>
                </a:solidFill>
              </a:rPr>
              <a:t>( type variable = initialization </a:t>
            </a:r>
            <a:r>
              <a:rPr lang="en-IN" sz="1800" dirty="0" smtClean="0">
                <a:solidFill>
                  <a:srgbClr val="C00000"/>
                </a:solidFill>
              </a:rPr>
              <a:t>)                    </a:t>
            </a:r>
          </a:p>
          <a:p>
            <a:pPr marL="0" indent="0">
              <a:buNone/>
            </a:pPr>
            <a:r>
              <a:rPr lang="en-IN" sz="1800" dirty="0">
                <a:solidFill>
                  <a:srgbClr val="C00000"/>
                </a:solidFill>
              </a:rPr>
              <a:t> </a:t>
            </a:r>
            <a:r>
              <a:rPr lang="en-IN" sz="1800" dirty="0" smtClean="0">
                <a:solidFill>
                  <a:srgbClr val="C00000"/>
                </a:solidFill>
              </a:rPr>
              <a:t>                                                           {  </a:t>
            </a:r>
          </a:p>
          <a:p>
            <a:pPr marL="0" indent="0">
              <a:buNone/>
            </a:pPr>
            <a:r>
              <a:rPr lang="en-IN" sz="1800" dirty="0">
                <a:solidFill>
                  <a:srgbClr val="C00000"/>
                </a:solidFill>
              </a:rPr>
              <a:t> </a:t>
            </a:r>
            <a:r>
              <a:rPr lang="en-IN" sz="1800" dirty="0" smtClean="0">
                <a:solidFill>
                  <a:srgbClr val="C00000"/>
                </a:solidFill>
              </a:rPr>
              <a:t>                                                                  </a:t>
            </a:r>
            <a:r>
              <a:rPr lang="en-IN" sz="1800" dirty="0" err="1" smtClean="0">
                <a:solidFill>
                  <a:srgbClr val="C00000"/>
                </a:solidFill>
              </a:rPr>
              <a:t>StatementBlock</a:t>
            </a:r>
            <a:endParaRPr lang="en-IN" sz="1800" dirty="0" smtClean="0">
              <a:solidFill>
                <a:srgbClr val="C00000"/>
              </a:solidFill>
            </a:endParaRPr>
          </a:p>
          <a:p>
            <a:pPr marL="0" indent="0">
              <a:buNone/>
            </a:pPr>
            <a:r>
              <a:rPr lang="en-IN" sz="1800" dirty="0">
                <a:solidFill>
                  <a:srgbClr val="C00000"/>
                </a:solidFill>
              </a:rPr>
              <a:t> </a:t>
            </a:r>
            <a:r>
              <a:rPr lang="en-IN" sz="1800" dirty="0" smtClean="0">
                <a:solidFill>
                  <a:srgbClr val="C00000"/>
                </a:solidFill>
              </a:rPr>
              <a:t>                                                           }</a:t>
            </a:r>
            <a:endParaRPr lang="en-IN" sz="1800" dirty="0">
              <a:solidFill>
                <a:srgbClr val="C00000"/>
              </a:solidFill>
            </a:endParaRPr>
          </a:p>
        </p:txBody>
      </p:sp>
    </p:spTree>
    <p:extLst>
      <p:ext uri="{BB962C8B-B14F-4D97-AF65-F5344CB8AC3E}">
        <p14:creationId xmlns:p14="http://schemas.microsoft.com/office/powerpoint/2010/main" xmlns="" val="106804334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429769"/>
          </a:xfrm>
        </p:spPr>
        <p:txBody>
          <a:bodyPr>
            <a:noAutofit/>
          </a:bodyPr>
          <a:lstStyle/>
          <a:p>
            <a:r>
              <a:rPr lang="en-US" sz="3600" b="1" dirty="0" err="1" smtClean="0">
                <a:solidFill>
                  <a:srgbClr val="FF0000"/>
                </a:solidFill>
              </a:rPr>
              <a:t>Contd</a:t>
            </a:r>
            <a:r>
              <a:rPr lang="en-US" sz="3600" b="1" dirty="0" smtClean="0">
                <a:solidFill>
                  <a:srgbClr val="FF0000"/>
                </a:solidFill>
              </a:rPr>
              <a:t>…</a:t>
            </a:r>
            <a:endParaRPr lang="en-IN" sz="3600" dirty="0">
              <a:solidFill>
                <a:srgbClr val="FF0000"/>
              </a:solidFill>
            </a:endParaRPr>
          </a:p>
        </p:txBody>
      </p:sp>
      <p:sp>
        <p:nvSpPr>
          <p:cNvPr id="3" name="Content Placeholder 2"/>
          <p:cNvSpPr>
            <a:spLocks noGrp="1"/>
          </p:cNvSpPr>
          <p:nvPr>
            <p:ph idx="1"/>
          </p:nvPr>
        </p:nvSpPr>
        <p:spPr>
          <a:xfrm>
            <a:off x="0" y="463639"/>
            <a:ext cx="12192000" cy="6407239"/>
          </a:xfrm>
        </p:spPr>
        <p:txBody>
          <a:bodyPr>
            <a:normAutofit/>
          </a:bodyPr>
          <a:lstStyle/>
          <a:p>
            <a:r>
              <a:rPr lang="en-IN" sz="1800" dirty="0"/>
              <a:t>Here is the best way to </a:t>
            </a:r>
            <a:r>
              <a:rPr lang="en-IN" sz="1800" dirty="0" smtClean="0"/>
              <a:t>ensure </a:t>
            </a:r>
            <a:r>
              <a:rPr lang="en-IN" sz="1800" dirty="0"/>
              <a:t>that your code always calls </a:t>
            </a:r>
            <a:r>
              <a:rPr lang="en-IN" sz="1800" i="1" dirty="0">
                <a:solidFill>
                  <a:srgbClr val="C00000"/>
                </a:solidFill>
              </a:rPr>
              <a:t>Close </a:t>
            </a:r>
            <a:r>
              <a:rPr lang="en-IN" sz="1800" dirty="0">
                <a:solidFill>
                  <a:srgbClr val="C00000"/>
                </a:solidFill>
              </a:rPr>
              <a:t>on a </a:t>
            </a:r>
            <a:r>
              <a:rPr lang="en-IN" sz="1800" i="1" dirty="0" err="1">
                <a:solidFill>
                  <a:srgbClr val="C00000"/>
                </a:solidFill>
              </a:rPr>
              <a:t>TextReader</a:t>
            </a:r>
            <a:r>
              <a:rPr lang="en-IN" sz="1800" dirty="0" smtClean="0">
                <a:solidFill>
                  <a:srgbClr val="C00000"/>
                </a:solidFill>
              </a:rPr>
              <a:t>:</a:t>
            </a:r>
          </a:p>
          <a:p>
            <a:endParaRPr lang="en-US" sz="1800" dirty="0">
              <a:solidFill>
                <a:srgbClr val="C00000"/>
              </a:solidFill>
            </a:endParaRPr>
          </a:p>
          <a:p>
            <a:endParaRPr lang="en-US" sz="1800" dirty="0" smtClean="0">
              <a:solidFill>
                <a:srgbClr val="C00000"/>
              </a:solidFill>
            </a:endParaRPr>
          </a:p>
          <a:p>
            <a:endParaRPr lang="en-US" sz="1800" dirty="0">
              <a:solidFill>
                <a:srgbClr val="C00000"/>
              </a:solidFill>
            </a:endParaRPr>
          </a:p>
          <a:p>
            <a:endParaRPr lang="en-US" sz="1800" dirty="0" smtClean="0">
              <a:solidFill>
                <a:srgbClr val="C00000"/>
              </a:solidFill>
            </a:endParaRPr>
          </a:p>
          <a:p>
            <a:endParaRPr lang="en-US" sz="1800" dirty="0">
              <a:solidFill>
                <a:srgbClr val="C00000"/>
              </a:solidFill>
            </a:endParaRPr>
          </a:p>
          <a:p>
            <a:endParaRPr lang="en-US" sz="1800" dirty="0" smtClean="0">
              <a:solidFill>
                <a:srgbClr val="C00000"/>
              </a:solidFill>
            </a:endParaRPr>
          </a:p>
          <a:p>
            <a:endParaRPr lang="en-US" sz="1800" dirty="0">
              <a:solidFill>
                <a:srgbClr val="C00000"/>
              </a:solidFill>
            </a:endParaRPr>
          </a:p>
          <a:p>
            <a:endParaRPr lang="en-US" sz="1800" dirty="0" smtClean="0">
              <a:solidFill>
                <a:srgbClr val="C00000"/>
              </a:solidFill>
            </a:endParaRPr>
          </a:p>
          <a:p>
            <a:endParaRPr lang="en-US" sz="1800" dirty="0">
              <a:solidFill>
                <a:srgbClr val="C00000"/>
              </a:solidFill>
            </a:endParaRPr>
          </a:p>
          <a:p>
            <a:endParaRPr lang="en-US" sz="1800" dirty="0" smtClean="0">
              <a:solidFill>
                <a:srgbClr val="C00000"/>
              </a:solidFill>
            </a:endParaRPr>
          </a:p>
          <a:p>
            <a:endParaRPr lang="en-US" sz="1800" dirty="0">
              <a:solidFill>
                <a:srgbClr val="C00000"/>
              </a:solidFill>
            </a:endParaRPr>
          </a:p>
          <a:p>
            <a:endParaRPr lang="en-US" sz="1800" dirty="0" smtClean="0">
              <a:solidFill>
                <a:srgbClr val="C00000"/>
              </a:solidFill>
            </a:endParaRPr>
          </a:p>
          <a:p>
            <a:pPr marL="0" indent="0">
              <a:buNone/>
            </a:pPr>
            <a:endParaRPr lang="en-IN" sz="1800" dirty="0" smtClean="0">
              <a:solidFill>
                <a:srgbClr val="C00000"/>
              </a:solidFill>
            </a:endParaRPr>
          </a:p>
          <a:p>
            <a:endParaRPr lang="en-IN" sz="1800" dirty="0">
              <a:solidFill>
                <a:srgbClr val="C00000"/>
              </a:solidFill>
            </a:endParaRPr>
          </a:p>
        </p:txBody>
      </p:sp>
      <p:pic>
        <p:nvPicPr>
          <p:cNvPr id="4" name="Picture 3"/>
          <p:cNvPicPr>
            <a:picLocks noChangeAspect="1"/>
          </p:cNvPicPr>
          <p:nvPr/>
        </p:nvPicPr>
        <p:blipFill>
          <a:blip r:embed="rId2"/>
          <a:stretch>
            <a:fillRect/>
          </a:stretch>
        </p:blipFill>
        <p:spPr>
          <a:xfrm>
            <a:off x="1571223" y="893408"/>
            <a:ext cx="9427335" cy="5430119"/>
          </a:xfrm>
          <a:prstGeom prst="rect">
            <a:avLst/>
          </a:prstGeom>
        </p:spPr>
      </p:pic>
    </p:spTree>
    <p:extLst>
      <p:ext uri="{BB962C8B-B14F-4D97-AF65-F5344CB8AC3E}">
        <p14:creationId xmlns:p14="http://schemas.microsoft.com/office/powerpoint/2010/main" xmlns="" val="183607507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429769"/>
          </a:xfrm>
        </p:spPr>
        <p:txBody>
          <a:bodyPr>
            <a:noAutofit/>
          </a:bodyPr>
          <a:lstStyle/>
          <a:p>
            <a:r>
              <a:rPr lang="en-US" sz="3600" b="1" dirty="0" err="1" smtClean="0">
                <a:solidFill>
                  <a:srgbClr val="FF0000"/>
                </a:solidFill>
              </a:rPr>
              <a:t>Contd</a:t>
            </a:r>
            <a:r>
              <a:rPr lang="en-US" sz="3600" b="1" dirty="0" smtClean="0">
                <a:solidFill>
                  <a:srgbClr val="FF0000"/>
                </a:solidFill>
              </a:rPr>
              <a:t>…</a:t>
            </a:r>
            <a:endParaRPr lang="en-IN" sz="3600" dirty="0">
              <a:solidFill>
                <a:srgbClr val="FF0000"/>
              </a:solidFill>
            </a:endParaRPr>
          </a:p>
        </p:txBody>
      </p:sp>
      <p:sp>
        <p:nvSpPr>
          <p:cNvPr id="3" name="Content Placeholder 2"/>
          <p:cNvSpPr>
            <a:spLocks noGrp="1"/>
          </p:cNvSpPr>
          <p:nvPr>
            <p:ph idx="1"/>
          </p:nvPr>
        </p:nvSpPr>
        <p:spPr>
          <a:xfrm>
            <a:off x="0" y="463639"/>
            <a:ext cx="12192000" cy="6407239"/>
          </a:xfrm>
        </p:spPr>
        <p:txBody>
          <a:bodyPr>
            <a:normAutofit/>
          </a:bodyPr>
          <a:lstStyle/>
          <a:p>
            <a:r>
              <a:rPr lang="en-IN" sz="1800" dirty="0"/>
              <a:t>The variable you declare in a </a:t>
            </a:r>
            <a:r>
              <a:rPr lang="en-IN" sz="1800" i="1" dirty="0"/>
              <a:t>using </a:t>
            </a:r>
            <a:r>
              <a:rPr lang="en-IN" sz="1800" dirty="0"/>
              <a:t>statement must be of a type that implements the </a:t>
            </a:r>
            <a:r>
              <a:rPr lang="en-IN" sz="1800" i="1" dirty="0" err="1">
                <a:solidFill>
                  <a:srgbClr val="C00000"/>
                </a:solidFill>
              </a:rPr>
              <a:t>IDisposable</a:t>
            </a:r>
            <a:r>
              <a:rPr lang="en-IN" sz="1800" i="1" dirty="0">
                <a:solidFill>
                  <a:srgbClr val="C00000"/>
                </a:solidFill>
              </a:rPr>
              <a:t> </a:t>
            </a:r>
            <a:r>
              <a:rPr lang="en-IN" sz="1800" dirty="0">
                <a:solidFill>
                  <a:srgbClr val="C00000"/>
                </a:solidFill>
              </a:rPr>
              <a:t>interface. </a:t>
            </a:r>
            <a:endParaRPr lang="en-IN" sz="1800" dirty="0" smtClean="0">
              <a:solidFill>
                <a:srgbClr val="C00000"/>
              </a:solidFill>
            </a:endParaRPr>
          </a:p>
          <a:p>
            <a:r>
              <a:rPr lang="en-IN" sz="1800" dirty="0" smtClean="0"/>
              <a:t>The </a:t>
            </a:r>
            <a:r>
              <a:rPr lang="en-IN" sz="1800" i="1" dirty="0" err="1">
                <a:solidFill>
                  <a:srgbClr val="C00000"/>
                </a:solidFill>
              </a:rPr>
              <a:t>IDisposable</a:t>
            </a:r>
            <a:r>
              <a:rPr lang="en-IN" sz="1800" i="1" dirty="0">
                <a:solidFill>
                  <a:srgbClr val="C00000"/>
                </a:solidFill>
              </a:rPr>
              <a:t> </a:t>
            </a:r>
            <a:r>
              <a:rPr lang="en-IN" sz="1800" dirty="0"/>
              <a:t>interface lives in the </a:t>
            </a:r>
            <a:r>
              <a:rPr lang="en-IN" sz="1800" i="1" dirty="0"/>
              <a:t>System </a:t>
            </a:r>
            <a:r>
              <a:rPr lang="en-IN" sz="1800" dirty="0"/>
              <a:t>namespace and contains just one method, named </a:t>
            </a:r>
            <a:r>
              <a:rPr lang="en-IN" sz="1800" i="1" dirty="0"/>
              <a:t>Dispose</a:t>
            </a:r>
            <a:r>
              <a:rPr lang="en-IN" sz="1800" dirty="0"/>
              <a:t>:</a:t>
            </a:r>
            <a:endParaRPr lang="en-US" sz="1800" dirty="0">
              <a:solidFill>
                <a:srgbClr val="C00000"/>
              </a:solidFill>
            </a:endParaRPr>
          </a:p>
          <a:p>
            <a:pPr marL="0" indent="0">
              <a:spcBef>
                <a:spcPts val="0"/>
              </a:spcBef>
              <a:buNone/>
            </a:pPr>
            <a:r>
              <a:rPr lang="en-IN" sz="1800" dirty="0" smtClean="0"/>
              <a:t>                                                                        </a:t>
            </a:r>
            <a:r>
              <a:rPr lang="en-IN" sz="1800" dirty="0" smtClean="0">
                <a:solidFill>
                  <a:srgbClr val="C00000"/>
                </a:solidFill>
              </a:rPr>
              <a:t>namespace System</a:t>
            </a:r>
          </a:p>
          <a:p>
            <a:pPr marL="0" indent="0">
              <a:spcBef>
                <a:spcPts val="0"/>
              </a:spcBef>
              <a:buNone/>
            </a:pPr>
            <a:r>
              <a:rPr lang="en-IN" sz="1800" dirty="0">
                <a:solidFill>
                  <a:srgbClr val="C00000"/>
                </a:solidFill>
              </a:rPr>
              <a:t> </a:t>
            </a:r>
            <a:r>
              <a:rPr lang="en-IN" sz="1800" dirty="0" smtClean="0">
                <a:solidFill>
                  <a:srgbClr val="C00000"/>
                </a:solidFill>
              </a:rPr>
              <a:t>                                                                     { </a:t>
            </a:r>
          </a:p>
          <a:p>
            <a:pPr marL="0" indent="0">
              <a:spcBef>
                <a:spcPts val="0"/>
              </a:spcBef>
              <a:buNone/>
            </a:pPr>
            <a:r>
              <a:rPr lang="en-IN" sz="1800" dirty="0">
                <a:solidFill>
                  <a:srgbClr val="C00000"/>
                </a:solidFill>
              </a:rPr>
              <a:t> </a:t>
            </a:r>
            <a:r>
              <a:rPr lang="en-IN" sz="1800" dirty="0" smtClean="0">
                <a:solidFill>
                  <a:srgbClr val="C00000"/>
                </a:solidFill>
              </a:rPr>
              <a:t>                                                                         interface </a:t>
            </a:r>
            <a:r>
              <a:rPr lang="en-IN" sz="1800" dirty="0" err="1">
                <a:solidFill>
                  <a:srgbClr val="C00000"/>
                </a:solidFill>
              </a:rPr>
              <a:t>IDisposable</a:t>
            </a:r>
            <a:r>
              <a:rPr lang="en-IN" sz="1800" dirty="0">
                <a:solidFill>
                  <a:srgbClr val="C00000"/>
                </a:solidFill>
              </a:rPr>
              <a:t> </a:t>
            </a:r>
            <a:endParaRPr lang="en-IN" sz="1800" dirty="0" smtClean="0">
              <a:solidFill>
                <a:srgbClr val="C00000"/>
              </a:solidFill>
            </a:endParaRPr>
          </a:p>
          <a:p>
            <a:pPr marL="0" indent="0">
              <a:spcBef>
                <a:spcPts val="0"/>
              </a:spcBef>
              <a:buNone/>
            </a:pPr>
            <a:r>
              <a:rPr lang="en-IN" sz="1800" dirty="0">
                <a:solidFill>
                  <a:srgbClr val="C00000"/>
                </a:solidFill>
              </a:rPr>
              <a:t> </a:t>
            </a:r>
            <a:r>
              <a:rPr lang="en-IN" sz="1800" dirty="0" smtClean="0">
                <a:solidFill>
                  <a:srgbClr val="C00000"/>
                </a:solidFill>
              </a:rPr>
              <a:t>                                                                         { </a:t>
            </a:r>
          </a:p>
          <a:p>
            <a:pPr marL="0" indent="0">
              <a:spcBef>
                <a:spcPts val="0"/>
              </a:spcBef>
              <a:buNone/>
            </a:pPr>
            <a:r>
              <a:rPr lang="en-IN" sz="1800" dirty="0">
                <a:solidFill>
                  <a:srgbClr val="C00000"/>
                </a:solidFill>
              </a:rPr>
              <a:t> </a:t>
            </a:r>
            <a:r>
              <a:rPr lang="en-IN" sz="1800" dirty="0" smtClean="0">
                <a:solidFill>
                  <a:srgbClr val="C00000"/>
                </a:solidFill>
              </a:rPr>
              <a:t>                                                                              void </a:t>
            </a:r>
            <a:r>
              <a:rPr lang="en-IN" sz="1800" dirty="0">
                <a:solidFill>
                  <a:srgbClr val="C00000"/>
                </a:solidFill>
              </a:rPr>
              <a:t>Dispose(); </a:t>
            </a:r>
            <a:endParaRPr lang="en-IN" sz="1800" dirty="0" smtClean="0">
              <a:solidFill>
                <a:srgbClr val="C00000"/>
              </a:solidFill>
            </a:endParaRPr>
          </a:p>
          <a:p>
            <a:pPr marL="0" indent="0">
              <a:spcBef>
                <a:spcPts val="0"/>
              </a:spcBef>
              <a:buNone/>
            </a:pPr>
            <a:r>
              <a:rPr lang="en-IN" sz="1800" dirty="0">
                <a:solidFill>
                  <a:srgbClr val="C00000"/>
                </a:solidFill>
              </a:rPr>
              <a:t> </a:t>
            </a:r>
            <a:r>
              <a:rPr lang="en-IN" sz="1800" dirty="0" smtClean="0">
                <a:solidFill>
                  <a:srgbClr val="C00000"/>
                </a:solidFill>
              </a:rPr>
              <a:t>                                                                          }</a:t>
            </a:r>
          </a:p>
          <a:p>
            <a:pPr marL="0" indent="0">
              <a:spcBef>
                <a:spcPts val="0"/>
              </a:spcBef>
              <a:buNone/>
            </a:pPr>
            <a:r>
              <a:rPr lang="en-IN" sz="1800" dirty="0">
                <a:solidFill>
                  <a:srgbClr val="C00000"/>
                </a:solidFill>
              </a:rPr>
              <a:t> </a:t>
            </a:r>
            <a:r>
              <a:rPr lang="en-IN" sz="1800" dirty="0" smtClean="0">
                <a:solidFill>
                  <a:srgbClr val="C00000"/>
                </a:solidFill>
              </a:rPr>
              <a:t>                                                                     }</a:t>
            </a:r>
            <a:endParaRPr lang="en-US" sz="1800" dirty="0" smtClean="0">
              <a:solidFill>
                <a:srgbClr val="C00000"/>
              </a:solidFill>
            </a:endParaRPr>
          </a:p>
          <a:p>
            <a:pPr algn="just">
              <a:spcBef>
                <a:spcPts val="0"/>
              </a:spcBef>
            </a:pPr>
            <a:r>
              <a:rPr lang="en-IN" sz="1800" dirty="0"/>
              <a:t>The purpose of the </a:t>
            </a:r>
            <a:r>
              <a:rPr lang="en-IN" sz="1800" i="1" dirty="0"/>
              <a:t>Dispose </a:t>
            </a:r>
            <a:r>
              <a:rPr lang="en-IN" sz="1800" dirty="0"/>
              <a:t>method is to free any resources used by an object. It just so happens that the </a:t>
            </a:r>
            <a:r>
              <a:rPr lang="en-IN" sz="1800" i="1" dirty="0" err="1"/>
              <a:t>StreamReader</a:t>
            </a:r>
            <a:r>
              <a:rPr lang="en-IN" sz="1800" i="1" dirty="0"/>
              <a:t> </a:t>
            </a:r>
            <a:r>
              <a:rPr lang="en-IN" sz="1800" dirty="0"/>
              <a:t>class implements the </a:t>
            </a:r>
            <a:r>
              <a:rPr lang="en-IN" sz="1800" i="1" dirty="0" err="1"/>
              <a:t>IDisposable</a:t>
            </a:r>
            <a:r>
              <a:rPr lang="en-IN" sz="1800" i="1" dirty="0"/>
              <a:t> </a:t>
            </a:r>
            <a:r>
              <a:rPr lang="en-IN" sz="1800" dirty="0"/>
              <a:t>interface, and its </a:t>
            </a:r>
            <a:r>
              <a:rPr lang="en-IN" sz="1800" i="1" dirty="0"/>
              <a:t>Dispose </a:t>
            </a:r>
            <a:r>
              <a:rPr lang="en-IN" sz="1800" dirty="0"/>
              <a:t>method calls </a:t>
            </a:r>
            <a:r>
              <a:rPr lang="en-IN" sz="1800" i="1" dirty="0"/>
              <a:t>Close </a:t>
            </a:r>
            <a:r>
              <a:rPr lang="en-IN" sz="1800" dirty="0"/>
              <a:t>to close the stream. </a:t>
            </a:r>
            <a:endParaRPr lang="en-IN" sz="1800" dirty="0" smtClean="0"/>
          </a:p>
          <a:p>
            <a:pPr algn="just">
              <a:spcBef>
                <a:spcPts val="0"/>
              </a:spcBef>
            </a:pPr>
            <a:endParaRPr lang="en-IN" sz="1800" dirty="0"/>
          </a:p>
          <a:p>
            <a:pPr algn="just">
              <a:spcBef>
                <a:spcPts val="0"/>
              </a:spcBef>
            </a:pPr>
            <a:r>
              <a:rPr lang="en-IN" sz="1800" dirty="0" smtClean="0"/>
              <a:t>You </a:t>
            </a:r>
            <a:r>
              <a:rPr lang="en-IN" sz="1800" dirty="0"/>
              <a:t>can employ a </a:t>
            </a:r>
            <a:r>
              <a:rPr lang="en-IN" sz="1800" i="1" dirty="0"/>
              <a:t>using </a:t>
            </a:r>
            <a:r>
              <a:rPr lang="en-IN" sz="1800" dirty="0"/>
              <a:t>statement as a clean, exception-safe, and robust way to ensure that a resource is always released. </a:t>
            </a:r>
            <a:endParaRPr lang="en-IN" sz="1800" dirty="0" smtClean="0"/>
          </a:p>
          <a:p>
            <a:pPr algn="just">
              <a:spcBef>
                <a:spcPts val="0"/>
              </a:spcBef>
            </a:pPr>
            <a:r>
              <a:rPr lang="en-IN" sz="1800" dirty="0" smtClean="0"/>
              <a:t>This </a:t>
            </a:r>
            <a:r>
              <a:rPr lang="en-IN" sz="1800" dirty="0"/>
              <a:t>approach solves all of the problems that existed in the manual </a:t>
            </a:r>
            <a:r>
              <a:rPr lang="en-IN" sz="1800" i="1" dirty="0"/>
              <a:t>try</a:t>
            </a:r>
            <a:r>
              <a:rPr lang="en-IN" sz="1800" dirty="0"/>
              <a:t>/</a:t>
            </a:r>
            <a:r>
              <a:rPr lang="en-IN" sz="1800" i="1" dirty="0"/>
              <a:t>finally </a:t>
            </a:r>
            <a:r>
              <a:rPr lang="en-IN" sz="1800" dirty="0"/>
              <a:t>solution. You now have a solution </a:t>
            </a:r>
            <a:r>
              <a:rPr lang="en-IN" sz="1800" dirty="0" smtClean="0"/>
              <a:t>that</a:t>
            </a:r>
            <a:endParaRPr lang="en-IN" sz="1800" dirty="0"/>
          </a:p>
          <a:p>
            <a:pPr marL="342900" indent="-342900" algn="just">
              <a:buFont typeface="+mj-lt"/>
              <a:buAutoNum type="arabicPeriod"/>
            </a:pPr>
            <a:r>
              <a:rPr lang="en-IN" sz="1800" dirty="0" smtClean="0"/>
              <a:t> </a:t>
            </a:r>
            <a:r>
              <a:rPr lang="en-IN" sz="1800" dirty="0" smtClean="0">
                <a:solidFill>
                  <a:srgbClr val="00B050"/>
                </a:solidFill>
              </a:rPr>
              <a:t>Scales </a:t>
            </a:r>
            <a:r>
              <a:rPr lang="en-IN" sz="1800" dirty="0">
                <a:solidFill>
                  <a:srgbClr val="00B050"/>
                </a:solidFill>
              </a:rPr>
              <a:t>well if you need to dispose of multiple resources.</a:t>
            </a:r>
          </a:p>
          <a:p>
            <a:pPr marL="342900" indent="-342900" algn="just">
              <a:buFont typeface="+mj-lt"/>
              <a:buAutoNum type="arabicPeriod"/>
            </a:pPr>
            <a:r>
              <a:rPr lang="en-IN" sz="1800" dirty="0">
                <a:solidFill>
                  <a:srgbClr val="00B050"/>
                </a:solidFill>
              </a:rPr>
              <a:t>Doesn’t distort the logic of the program code.</a:t>
            </a:r>
          </a:p>
          <a:p>
            <a:pPr marL="342900" indent="-342900" algn="just">
              <a:buFont typeface="+mj-lt"/>
              <a:buAutoNum type="arabicPeriod"/>
            </a:pPr>
            <a:r>
              <a:rPr lang="en-IN" sz="1800" dirty="0">
                <a:solidFill>
                  <a:srgbClr val="00B050"/>
                </a:solidFill>
              </a:rPr>
              <a:t>Abstracts away the problem and avoids repetition.</a:t>
            </a:r>
          </a:p>
          <a:p>
            <a:pPr marL="342900" indent="-342900" algn="just">
              <a:buFont typeface="+mj-lt"/>
              <a:buAutoNum type="arabicPeriod"/>
            </a:pPr>
            <a:r>
              <a:rPr lang="en-IN" sz="1800" dirty="0">
                <a:solidFill>
                  <a:srgbClr val="00B050"/>
                </a:solidFill>
              </a:rPr>
              <a:t>Is robust. You can’t accidentally reference the variable declared inside the </a:t>
            </a:r>
            <a:r>
              <a:rPr lang="en-IN" sz="1800" i="1" dirty="0">
                <a:solidFill>
                  <a:srgbClr val="00B050"/>
                </a:solidFill>
              </a:rPr>
              <a:t>using </a:t>
            </a:r>
            <a:r>
              <a:rPr lang="en-IN" sz="1800" dirty="0">
                <a:solidFill>
                  <a:srgbClr val="00B050"/>
                </a:solidFill>
              </a:rPr>
              <a:t>statement (in this case, </a:t>
            </a:r>
            <a:r>
              <a:rPr lang="en-IN" sz="1800" i="1" dirty="0">
                <a:solidFill>
                  <a:srgbClr val="00B050"/>
                </a:solidFill>
              </a:rPr>
              <a:t>reader</a:t>
            </a:r>
            <a:r>
              <a:rPr lang="en-IN" sz="1800" dirty="0">
                <a:solidFill>
                  <a:srgbClr val="00B050"/>
                </a:solidFill>
              </a:rPr>
              <a:t>) after the </a:t>
            </a:r>
            <a:r>
              <a:rPr lang="en-IN" sz="1800" i="1" dirty="0">
                <a:solidFill>
                  <a:srgbClr val="00B050"/>
                </a:solidFill>
              </a:rPr>
              <a:t>using </a:t>
            </a:r>
            <a:r>
              <a:rPr lang="en-IN" sz="1800" dirty="0">
                <a:solidFill>
                  <a:srgbClr val="00B050"/>
                </a:solidFill>
              </a:rPr>
              <a:t>statement has ended because it’s not in scope anymore—you’ll get a compile-time error</a:t>
            </a:r>
          </a:p>
          <a:p>
            <a:pPr marL="342900" indent="-342900">
              <a:buFont typeface="+mj-lt"/>
              <a:buAutoNum type="arabicPeriod"/>
            </a:pPr>
            <a:endParaRPr lang="en-US" sz="1800" dirty="0">
              <a:solidFill>
                <a:srgbClr val="C00000"/>
              </a:solidFill>
            </a:endParaRPr>
          </a:p>
          <a:p>
            <a:endParaRPr lang="en-US" sz="1800" dirty="0" smtClean="0">
              <a:solidFill>
                <a:srgbClr val="C00000"/>
              </a:solidFill>
            </a:endParaRPr>
          </a:p>
          <a:p>
            <a:endParaRPr lang="en-US" sz="1800" dirty="0">
              <a:solidFill>
                <a:srgbClr val="C00000"/>
              </a:solidFill>
            </a:endParaRPr>
          </a:p>
          <a:p>
            <a:endParaRPr lang="en-US" sz="1800" dirty="0" smtClean="0">
              <a:solidFill>
                <a:srgbClr val="C00000"/>
              </a:solidFill>
            </a:endParaRPr>
          </a:p>
          <a:p>
            <a:endParaRPr lang="en-US" sz="1800" dirty="0">
              <a:solidFill>
                <a:srgbClr val="C00000"/>
              </a:solidFill>
            </a:endParaRPr>
          </a:p>
          <a:p>
            <a:endParaRPr lang="en-US" sz="1800" dirty="0" smtClean="0">
              <a:solidFill>
                <a:srgbClr val="C00000"/>
              </a:solidFill>
            </a:endParaRPr>
          </a:p>
          <a:p>
            <a:pPr marL="0" indent="0">
              <a:buNone/>
            </a:pPr>
            <a:endParaRPr lang="en-IN" sz="1800" dirty="0" smtClean="0">
              <a:solidFill>
                <a:srgbClr val="C00000"/>
              </a:solidFill>
            </a:endParaRPr>
          </a:p>
          <a:p>
            <a:endParaRPr lang="en-IN" sz="1800" dirty="0">
              <a:solidFill>
                <a:srgbClr val="C00000"/>
              </a:solidFill>
            </a:endParaRPr>
          </a:p>
        </p:txBody>
      </p:sp>
    </p:spTree>
    <p:extLst>
      <p:ext uri="{BB962C8B-B14F-4D97-AF65-F5344CB8AC3E}">
        <p14:creationId xmlns:p14="http://schemas.microsoft.com/office/powerpoint/2010/main" xmlns="" val="367967767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429769"/>
          </a:xfrm>
        </p:spPr>
        <p:txBody>
          <a:bodyPr>
            <a:noAutofit/>
          </a:bodyPr>
          <a:lstStyle/>
          <a:p>
            <a:r>
              <a:rPr lang="en-IN" sz="3600" b="1" dirty="0">
                <a:solidFill>
                  <a:srgbClr val="FF0000"/>
                </a:solidFill>
              </a:rPr>
              <a:t>Calling the Dispose Method from a Destructor</a:t>
            </a:r>
            <a:endParaRPr lang="en-IN" sz="3600" dirty="0">
              <a:solidFill>
                <a:srgbClr val="FF0000"/>
              </a:solidFill>
            </a:endParaRPr>
          </a:p>
        </p:txBody>
      </p:sp>
      <p:sp>
        <p:nvSpPr>
          <p:cNvPr id="3" name="Content Placeholder 2"/>
          <p:cNvSpPr>
            <a:spLocks noGrp="1"/>
          </p:cNvSpPr>
          <p:nvPr>
            <p:ph idx="1"/>
          </p:nvPr>
        </p:nvSpPr>
        <p:spPr>
          <a:xfrm>
            <a:off x="0" y="463639"/>
            <a:ext cx="12192000" cy="6407239"/>
          </a:xfrm>
        </p:spPr>
        <p:txBody>
          <a:bodyPr>
            <a:normAutofit/>
          </a:bodyPr>
          <a:lstStyle/>
          <a:p>
            <a:pPr algn="just"/>
            <a:r>
              <a:rPr lang="en-IN" dirty="0"/>
              <a:t>When writing your own classes, should you write a destructor or implement the </a:t>
            </a:r>
            <a:r>
              <a:rPr lang="en-IN" i="1" dirty="0" err="1">
                <a:solidFill>
                  <a:srgbClr val="C00000"/>
                </a:solidFill>
              </a:rPr>
              <a:t>IDisposable</a:t>
            </a:r>
            <a:r>
              <a:rPr lang="en-IN" i="1" dirty="0">
                <a:solidFill>
                  <a:srgbClr val="C00000"/>
                </a:solidFill>
              </a:rPr>
              <a:t> </a:t>
            </a:r>
            <a:r>
              <a:rPr lang="en-IN" dirty="0">
                <a:solidFill>
                  <a:srgbClr val="C00000"/>
                </a:solidFill>
              </a:rPr>
              <a:t>interface </a:t>
            </a:r>
            <a:r>
              <a:rPr lang="en-IN" dirty="0"/>
              <a:t>to enable instances of your class to be managed by a </a:t>
            </a:r>
            <a:r>
              <a:rPr lang="en-IN" i="1" dirty="0">
                <a:solidFill>
                  <a:srgbClr val="C00000"/>
                </a:solidFill>
              </a:rPr>
              <a:t>using </a:t>
            </a:r>
            <a:r>
              <a:rPr lang="en-IN" dirty="0">
                <a:solidFill>
                  <a:srgbClr val="C00000"/>
                </a:solidFill>
              </a:rPr>
              <a:t>statement? </a:t>
            </a:r>
            <a:endParaRPr lang="en-IN" dirty="0" smtClean="0">
              <a:solidFill>
                <a:srgbClr val="C00000"/>
              </a:solidFill>
            </a:endParaRPr>
          </a:p>
          <a:p>
            <a:pPr algn="just"/>
            <a:r>
              <a:rPr lang="en-IN" dirty="0" smtClean="0"/>
              <a:t>A </a:t>
            </a:r>
            <a:r>
              <a:rPr lang="en-IN" dirty="0"/>
              <a:t>call to a destructor </a:t>
            </a:r>
            <a:r>
              <a:rPr lang="en-IN" i="1" dirty="0"/>
              <a:t>will </a:t>
            </a:r>
            <a:r>
              <a:rPr lang="en-IN" dirty="0"/>
              <a:t>happen, but you just don’t know when. On the other hand, you know exactly when a call to the </a:t>
            </a:r>
            <a:r>
              <a:rPr lang="en-IN" i="1" dirty="0"/>
              <a:t>Dispose </a:t>
            </a:r>
            <a:r>
              <a:rPr lang="en-IN" dirty="0"/>
              <a:t>method happens, but you just can’t be sure that it will actually happen, because it relies on the programmer using your classes remembering to write a </a:t>
            </a:r>
            <a:r>
              <a:rPr lang="en-IN" i="1" dirty="0"/>
              <a:t>using </a:t>
            </a:r>
            <a:r>
              <a:rPr lang="en-IN" dirty="0"/>
              <a:t>statement. </a:t>
            </a:r>
            <a:endParaRPr lang="en-IN" dirty="0" smtClean="0"/>
          </a:p>
          <a:p>
            <a:pPr algn="just"/>
            <a:r>
              <a:rPr lang="en-IN" dirty="0" smtClean="0"/>
              <a:t>However</a:t>
            </a:r>
            <a:r>
              <a:rPr lang="en-IN" dirty="0"/>
              <a:t>, it is possible to ensure that the </a:t>
            </a:r>
            <a:r>
              <a:rPr lang="en-IN" i="1" dirty="0">
                <a:solidFill>
                  <a:srgbClr val="C00000"/>
                </a:solidFill>
              </a:rPr>
              <a:t>Dispose </a:t>
            </a:r>
            <a:r>
              <a:rPr lang="en-IN" dirty="0">
                <a:solidFill>
                  <a:srgbClr val="C00000"/>
                </a:solidFill>
              </a:rPr>
              <a:t>method </a:t>
            </a:r>
            <a:r>
              <a:rPr lang="en-IN" dirty="0"/>
              <a:t>always runs by calling it from the destructor. </a:t>
            </a:r>
            <a:endParaRPr lang="en-IN" dirty="0" smtClean="0"/>
          </a:p>
          <a:p>
            <a:pPr algn="just"/>
            <a:r>
              <a:rPr lang="en-IN" dirty="0" smtClean="0"/>
              <a:t>This </a:t>
            </a:r>
            <a:r>
              <a:rPr lang="en-IN" dirty="0"/>
              <a:t>acts as a useful backup. You might forget to call the </a:t>
            </a:r>
            <a:r>
              <a:rPr lang="en-IN" i="1" dirty="0">
                <a:solidFill>
                  <a:srgbClr val="C00000"/>
                </a:solidFill>
              </a:rPr>
              <a:t>Dispose</a:t>
            </a:r>
            <a:r>
              <a:rPr lang="en-IN" i="1" dirty="0"/>
              <a:t> </a:t>
            </a:r>
            <a:r>
              <a:rPr lang="en-IN" dirty="0"/>
              <a:t>method, but at least you can be sure that it will be called, even if it’s only when the program shuts down. </a:t>
            </a:r>
            <a:endParaRPr lang="en-IN" dirty="0" smtClean="0"/>
          </a:p>
          <a:p>
            <a:pPr algn="just"/>
            <a:r>
              <a:rPr lang="en-IN" dirty="0" smtClean="0"/>
              <a:t>You </a:t>
            </a:r>
            <a:r>
              <a:rPr lang="en-IN" dirty="0"/>
              <a:t>will investigate this feature in detail in the exercises at the end of the chapter, but here’s an example of how you might implement the </a:t>
            </a:r>
            <a:r>
              <a:rPr lang="en-IN" i="1" dirty="0" err="1">
                <a:solidFill>
                  <a:srgbClr val="C00000"/>
                </a:solidFill>
              </a:rPr>
              <a:t>IDisposable</a:t>
            </a:r>
            <a:r>
              <a:rPr lang="en-IN" i="1" dirty="0">
                <a:solidFill>
                  <a:srgbClr val="C00000"/>
                </a:solidFill>
              </a:rPr>
              <a:t> </a:t>
            </a:r>
            <a:r>
              <a:rPr lang="en-IN" dirty="0">
                <a:solidFill>
                  <a:srgbClr val="C00000"/>
                </a:solidFill>
              </a:rPr>
              <a:t>interface</a:t>
            </a:r>
            <a:r>
              <a:rPr lang="en-IN" dirty="0" smtClean="0">
                <a:solidFill>
                  <a:srgbClr val="C00000"/>
                </a:solidFill>
              </a:rPr>
              <a:t>: </a:t>
            </a:r>
          </a:p>
          <a:p>
            <a:pPr algn="just"/>
            <a:endParaRPr lang="en-IN" sz="1800" dirty="0">
              <a:solidFill>
                <a:srgbClr val="C00000"/>
              </a:solidFill>
            </a:endParaRPr>
          </a:p>
        </p:txBody>
      </p:sp>
    </p:spTree>
    <p:extLst>
      <p:ext uri="{BB962C8B-B14F-4D97-AF65-F5344CB8AC3E}">
        <p14:creationId xmlns:p14="http://schemas.microsoft.com/office/powerpoint/2010/main" xmlns="" val="340948165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429769"/>
          </a:xfrm>
        </p:spPr>
        <p:txBody>
          <a:bodyPr>
            <a:noAutofit/>
          </a:bodyPr>
          <a:lstStyle/>
          <a:p>
            <a:r>
              <a:rPr lang="en-IN" sz="3600" b="1" dirty="0">
                <a:solidFill>
                  <a:srgbClr val="FF0000"/>
                </a:solidFill>
              </a:rPr>
              <a:t>Calling the Dispose Method from a Destructor</a:t>
            </a:r>
            <a:endParaRPr lang="en-IN" sz="3600"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2472744" y="463639"/>
            <a:ext cx="8937938" cy="1609725"/>
          </a:xfrm>
          <a:prstGeom prst="rect">
            <a:avLst/>
          </a:prstGeom>
        </p:spPr>
      </p:pic>
      <p:pic>
        <p:nvPicPr>
          <p:cNvPr id="5" name="Picture 4"/>
          <p:cNvPicPr>
            <a:picLocks noChangeAspect="1"/>
          </p:cNvPicPr>
          <p:nvPr/>
        </p:nvPicPr>
        <p:blipFill>
          <a:blip r:embed="rId3"/>
          <a:stretch>
            <a:fillRect/>
          </a:stretch>
        </p:blipFill>
        <p:spPr>
          <a:xfrm>
            <a:off x="1860997" y="2073364"/>
            <a:ext cx="9549685" cy="4687910"/>
          </a:xfrm>
          <a:prstGeom prst="rect">
            <a:avLst/>
          </a:prstGeom>
        </p:spPr>
      </p:pic>
    </p:spTree>
    <p:extLst>
      <p:ext uri="{BB962C8B-B14F-4D97-AF65-F5344CB8AC3E}">
        <p14:creationId xmlns:p14="http://schemas.microsoft.com/office/powerpoint/2010/main" xmlns="" val="23317382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429769"/>
          </a:xfrm>
        </p:spPr>
        <p:txBody>
          <a:bodyPr>
            <a:noAutofit/>
          </a:bodyPr>
          <a:lstStyle/>
          <a:p>
            <a:r>
              <a:rPr lang="en-US" sz="3600" dirty="0" err="1" smtClean="0">
                <a:solidFill>
                  <a:srgbClr val="FF0000"/>
                </a:solidFill>
              </a:rPr>
              <a:t>Contd</a:t>
            </a:r>
            <a:r>
              <a:rPr lang="en-US" sz="3600" dirty="0" smtClean="0">
                <a:solidFill>
                  <a:srgbClr val="FF0000"/>
                </a:solidFill>
              </a:rPr>
              <a:t>…</a:t>
            </a:r>
            <a:endParaRPr lang="en-IN" sz="3600" dirty="0">
              <a:solidFill>
                <a:srgbClr val="FF0000"/>
              </a:solidFill>
            </a:endParaRPr>
          </a:p>
        </p:txBody>
      </p:sp>
      <p:sp>
        <p:nvSpPr>
          <p:cNvPr id="3" name="Content Placeholder 2"/>
          <p:cNvSpPr>
            <a:spLocks noGrp="1"/>
          </p:cNvSpPr>
          <p:nvPr>
            <p:ph idx="1"/>
          </p:nvPr>
        </p:nvSpPr>
        <p:spPr>
          <a:xfrm>
            <a:off x="0" y="463639"/>
            <a:ext cx="12192000" cy="6394361"/>
          </a:xfrm>
        </p:spPr>
        <p:txBody>
          <a:bodyPr>
            <a:normAutofit/>
          </a:bodyPr>
          <a:lstStyle/>
          <a:p>
            <a:r>
              <a:rPr lang="en-IN" dirty="0"/>
              <a:t>Notice the following features of the </a:t>
            </a:r>
            <a:r>
              <a:rPr lang="en-IN" i="1" dirty="0"/>
              <a:t>Example </a:t>
            </a:r>
            <a:r>
              <a:rPr lang="en-IN" dirty="0"/>
              <a:t>class:</a:t>
            </a:r>
          </a:p>
          <a:p>
            <a:pPr algn="just"/>
            <a:r>
              <a:rPr lang="en-IN" dirty="0">
                <a:solidFill>
                  <a:srgbClr val="C00000"/>
                </a:solidFill>
              </a:rPr>
              <a:t>The class implements the </a:t>
            </a:r>
            <a:r>
              <a:rPr lang="en-IN" i="1" dirty="0" err="1">
                <a:solidFill>
                  <a:srgbClr val="C00000"/>
                </a:solidFill>
              </a:rPr>
              <a:t>IDisposable</a:t>
            </a:r>
            <a:r>
              <a:rPr lang="en-IN" i="1" dirty="0">
                <a:solidFill>
                  <a:srgbClr val="C00000"/>
                </a:solidFill>
              </a:rPr>
              <a:t> </a:t>
            </a:r>
            <a:r>
              <a:rPr lang="en-IN" dirty="0">
                <a:solidFill>
                  <a:srgbClr val="C00000"/>
                </a:solidFill>
              </a:rPr>
              <a:t>interface.</a:t>
            </a:r>
          </a:p>
          <a:p>
            <a:pPr algn="just"/>
            <a:r>
              <a:rPr lang="en-IN" dirty="0">
                <a:solidFill>
                  <a:srgbClr val="C00000"/>
                </a:solidFill>
              </a:rPr>
              <a:t>The public </a:t>
            </a:r>
            <a:r>
              <a:rPr lang="en-IN" i="1" dirty="0">
                <a:solidFill>
                  <a:srgbClr val="C00000"/>
                </a:solidFill>
              </a:rPr>
              <a:t>Dispose </a:t>
            </a:r>
            <a:r>
              <a:rPr lang="en-IN" dirty="0">
                <a:solidFill>
                  <a:srgbClr val="C00000"/>
                </a:solidFill>
              </a:rPr>
              <a:t>method can be called at any time by your application code.</a:t>
            </a:r>
          </a:p>
          <a:p>
            <a:pPr algn="just"/>
            <a:r>
              <a:rPr lang="en-IN" dirty="0">
                <a:solidFill>
                  <a:srgbClr val="C00000"/>
                </a:solidFill>
              </a:rPr>
              <a:t>The public </a:t>
            </a:r>
            <a:r>
              <a:rPr lang="en-IN" i="1" dirty="0">
                <a:solidFill>
                  <a:srgbClr val="C00000"/>
                </a:solidFill>
              </a:rPr>
              <a:t>Dispose </a:t>
            </a:r>
            <a:r>
              <a:rPr lang="en-IN" dirty="0">
                <a:solidFill>
                  <a:srgbClr val="C00000"/>
                </a:solidFill>
              </a:rPr>
              <a:t>method calls the protected and overloaded version of the </a:t>
            </a:r>
            <a:r>
              <a:rPr lang="en-IN" i="1" dirty="0">
                <a:solidFill>
                  <a:srgbClr val="C00000"/>
                </a:solidFill>
              </a:rPr>
              <a:t>Dispose </a:t>
            </a:r>
            <a:r>
              <a:rPr lang="en-IN" dirty="0">
                <a:solidFill>
                  <a:srgbClr val="C00000"/>
                </a:solidFill>
              </a:rPr>
              <a:t>method that takes a Boolean parameter, passing the value </a:t>
            </a:r>
            <a:r>
              <a:rPr lang="en-IN" i="1" dirty="0">
                <a:solidFill>
                  <a:srgbClr val="C00000"/>
                </a:solidFill>
              </a:rPr>
              <a:t>true </a:t>
            </a:r>
            <a:r>
              <a:rPr lang="en-IN" dirty="0">
                <a:solidFill>
                  <a:srgbClr val="C00000"/>
                </a:solidFill>
              </a:rPr>
              <a:t>as the argument. This method actually performs the resource disposal.</a:t>
            </a:r>
          </a:p>
          <a:p>
            <a:pPr algn="just"/>
            <a:r>
              <a:rPr lang="en-IN" dirty="0">
                <a:solidFill>
                  <a:srgbClr val="C00000"/>
                </a:solidFill>
              </a:rPr>
              <a:t>The destructor calls the protected and overloaded version of the </a:t>
            </a:r>
            <a:r>
              <a:rPr lang="en-IN" i="1" dirty="0">
                <a:solidFill>
                  <a:srgbClr val="C00000"/>
                </a:solidFill>
              </a:rPr>
              <a:t>Dispose </a:t>
            </a:r>
            <a:r>
              <a:rPr lang="en-IN" dirty="0">
                <a:solidFill>
                  <a:srgbClr val="C00000"/>
                </a:solidFill>
              </a:rPr>
              <a:t>method that takes a Boolean parameter, passing the value </a:t>
            </a:r>
            <a:r>
              <a:rPr lang="en-IN" i="1" dirty="0">
                <a:solidFill>
                  <a:srgbClr val="C00000"/>
                </a:solidFill>
              </a:rPr>
              <a:t>false </a:t>
            </a:r>
            <a:r>
              <a:rPr lang="en-IN" dirty="0">
                <a:solidFill>
                  <a:srgbClr val="C00000"/>
                </a:solidFill>
              </a:rPr>
              <a:t>as the argument. The destructor is called only by the garbage collector, when your object is being finalized.</a:t>
            </a:r>
          </a:p>
          <a:p>
            <a:pPr algn="just"/>
            <a:r>
              <a:rPr lang="en-IN" dirty="0">
                <a:solidFill>
                  <a:srgbClr val="C00000"/>
                </a:solidFill>
              </a:rPr>
              <a:t>The protected </a:t>
            </a:r>
            <a:r>
              <a:rPr lang="en-IN" i="1" dirty="0">
                <a:solidFill>
                  <a:srgbClr val="C00000"/>
                </a:solidFill>
              </a:rPr>
              <a:t>Dispose </a:t>
            </a:r>
            <a:r>
              <a:rPr lang="en-IN" dirty="0">
                <a:solidFill>
                  <a:srgbClr val="C00000"/>
                </a:solidFill>
              </a:rPr>
              <a:t>method can safely be called multiple times. The variable </a:t>
            </a:r>
            <a:r>
              <a:rPr lang="en-IN" i="1" dirty="0">
                <a:solidFill>
                  <a:srgbClr val="C00000"/>
                </a:solidFill>
              </a:rPr>
              <a:t>disposed </a:t>
            </a:r>
            <a:r>
              <a:rPr lang="en-IN" dirty="0">
                <a:solidFill>
                  <a:srgbClr val="C00000"/>
                </a:solidFill>
              </a:rPr>
              <a:t>indicates whether the method has already been run and is a safety feature to prevent the method from attempting to dispose the resources multiple times if it is called concurrently. (Your </a:t>
            </a:r>
            <a:r>
              <a:rPr lang="en-IN" dirty="0" smtClean="0">
                <a:solidFill>
                  <a:srgbClr val="C00000"/>
                </a:solidFill>
              </a:rPr>
              <a:t>application </a:t>
            </a:r>
            <a:r>
              <a:rPr lang="en-IN" dirty="0">
                <a:solidFill>
                  <a:srgbClr val="C00000"/>
                </a:solidFill>
              </a:rPr>
              <a:t>might call </a:t>
            </a:r>
            <a:r>
              <a:rPr lang="en-IN" i="1" dirty="0">
                <a:solidFill>
                  <a:srgbClr val="C00000"/>
                </a:solidFill>
              </a:rPr>
              <a:t>Dispose</a:t>
            </a:r>
            <a:r>
              <a:rPr lang="en-IN" dirty="0">
                <a:solidFill>
                  <a:srgbClr val="C00000"/>
                </a:solidFill>
              </a:rPr>
              <a:t>, but before the method completes, your object might be garbage collected and the </a:t>
            </a:r>
            <a:r>
              <a:rPr lang="en-IN" i="1" dirty="0">
                <a:solidFill>
                  <a:srgbClr val="C00000"/>
                </a:solidFill>
              </a:rPr>
              <a:t>Dispose </a:t>
            </a:r>
            <a:r>
              <a:rPr lang="en-IN" dirty="0">
                <a:solidFill>
                  <a:srgbClr val="C00000"/>
                </a:solidFill>
              </a:rPr>
              <a:t>method run again by the CLR from destructor.) The resources are released only the first time the method runs</a:t>
            </a:r>
            <a:r>
              <a:rPr lang="en-IN" dirty="0" smtClean="0">
                <a:solidFill>
                  <a:srgbClr val="C00000"/>
                </a:solidFill>
              </a:rPr>
              <a:t>.</a:t>
            </a:r>
            <a:endParaRPr lang="en-IN" dirty="0"/>
          </a:p>
          <a:p>
            <a:pPr algn="just"/>
            <a:r>
              <a:rPr lang="en-IN" dirty="0">
                <a:solidFill>
                  <a:srgbClr val="C00000"/>
                </a:solidFill>
              </a:rPr>
              <a:t>The protected </a:t>
            </a:r>
            <a:r>
              <a:rPr lang="en-IN" i="1" dirty="0">
                <a:solidFill>
                  <a:srgbClr val="C00000"/>
                </a:solidFill>
              </a:rPr>
              <a:t>Dispose </a:t>
            </a:r>
            <a:r>
              <a:rPr lang="en-IN" dirty="0">
                <a:solidFill>
                  <a:srgbClr val="C00000"/>
                </a:solidFill>
              </a:rPr>
              <a:t>method supports disposal of managed resources (such as a large array) and unmanaged resources (such as a file handle). </a:t>
            </a:r>
            <a:endParaRPr lang="en-IN" dirty="0" smtClean="0">
              <a:solidFill>
                <a:srgbClr val="C00000"/>
              </a:solidFill>
            </a:endParaRPr>
          </a:p>
          <a:p>
            <a:pPr algn="just"/>
            <a:r>
              <a:rPr lang="en-IN" dirty="0" smtClean="0">
                <a:solidFill>
                  <a:srgbClr val="C00000"/>
                </a:solidFill>
              </a:rPr>
              <a:t>If </a:t>
            </a:r>
            <a:r>
              <a:rPr lang="en-IN" dirty="0">
                <a:solidFill>
                  <a:srgbClr val="C00000"/>
                </a:solidFill>
              </a:rPr>
              <a:t>the disposing parameter is true, then this method must have been called from the public </a:t>
            </a:r>
            <a:r>
              <a:rPr lang="en-IN" i="1" dirty="0">
                <a:solidFill>
                  <a:srgbClr val="C00000"/>
                </a:solidFill>
              </a:rPr>
              <a:t>Dispose </a:t>
            </a:r>
            <a:r>
              <a:rPr lang="en-IN" dirty="0">
                <a:solidFill>
                  <a:srgbClr val="C00000"/>
                </a:solidFill>
              </a:rPr>
              <a:t>method. In this case, the managed resources and unmanaged resources are all released. </a:t>
            </a:r>
          </a:p>
          <a:p>
            <a:pPr algn="just"/>
            <a:endParaRPr lang="en-IN" dirty="0">
              <a:solidFill>
                <a:srgbClr val="00B050"/>
              </a:solidFill>
            </a:endParaRPr>
          </a:p>
          <a:p>
            <a:endParaRPr lang="en-IN" dirty="0"/>
          </a:p>
        </p:txBody>
      </p:sp>
    </p:spTree>
    <p:extLst>
      <p:ext uri="{BB962C8B-B14F-4D97-AF65-F5344CB8AC3E}">
        <p14:creationId xmlns:p14="http://schemas.microsoft.com/office/powerpoint/2010/main" xmlns="" val="95720838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429769"/>
          </a:xfrm>
        </p:spPr>
        <p:txBody>
          <a:bodyPr>
            <a:noAutofit/>
          </a:bodyPr>
          <a:lstStyle/>
          <a:p>
            <a:r>
              <a:rPr lang="en-US" sz="3600" dirty="0" err="1" smtClean="0">
                <a:solidFill>
                  <a:srgbClr val="FF0000"/>
                </a:solidFill>
              </a:rPr>
              <a:t>Contd</a:t>
            </a:r>
            <a:r>
              <a:rPr lang="en-US" sz="3600" dirty="0" smtClean="0">
                <a:solidFill>
                  <a:srgbClr val="FF0000"/>
                </a:solidFill>
              </a:rPr>
              <a:t>…</a:t>
            </a:r>
            <a:endParaRPr lang="en-IN" sz="3600" dirty="0">
              <a:solidFill>
                <a:srgbClr val="FF0000"/>
              </a:solidFill>
            </a:endParaRPr>
          </a:p>
        </p:txBody>
      </p:sp>
      <p:sp>
        <p:nvSpPr>
          <p:cNvPr id="3" name="Content Placeholder 2"/>
          <p:cNvSpPr>
            <a:spLocks noGrp="1"/>
          </p:cNvSpPr>
          <p:nvPr>
            <p:ph idx="1"/>
          </p:nvPr>
        </p:nvSpPr>
        <p:spPr>
          <a:xfrm>
            <a:off x="0" y="463639"/>
            <a:ext cx="12192000" cy="6394361"/>
          </a:xfrm>
        </p:spPr>
        <p:txBody>
          <a:bodyPr>
            <a:normAutofit/>
          </a:bodyPr>
          <a:lstStyle/>
          <a:p>
            <a:pPr algn="just"/>
            <a:r>
              <a:rPr lang="en-IN" sz="1800" dirty="0">
                <a:solidFill>
                  <a:srgbClr val="C00000"/>
                </a:solidFill>
              </a:rPr>
              <a:t>If the disposing parameter is false, then this method must have been called from the destructor, and the garbage collector is finalizing the object. </a:t>
            </a:r>
            <a:endParaRPr lang="en-IN" sz="1800" dirty="0" smtClean="0">
              <a:solidFill>
                <a:srgbClr val="C00000"/>
              </a:solidFill>
            </a:endParaRPr>
          </a:p>
          <a:p>
            <a:pPr algn="just"/>
            <a:r>
              <a:rPr lang="en-IN" sz="1800" dirty="0" smtClean="0">
                <a:solidFill>
                  <a:srgbClr val="C00000"/>
                </a:solidFill>
              </a:rPr>
              <a:t>In </a:t>
            </a:r>
            <a:r>
              <a:rPr lang="en-IN" sz="1800" dirty="0">
                <a:solidFill>
                  <a:srgbClr val="C00000"/>
                </a:solidFill>
              </a:rPr>
              <a:t>this case, it is not necessary (or exception-safe) to release the managed resources, as they will be, or might already have </a:t>
            </a:r>
            <a:r>
              <a:rPr lang="en-IN" sz="1800" dirty="0" smtClean="0">
                <a:solidFill>
                  <a:srgbClr val="C00000"/>
                </a:solidFill>
              </a:rPr>
              <a:t>been</a:t>
            </a:r>
            <a:r>
              <a:rPr lang="en-IN" sz="1800" dirty="0">
                <a:solidFill>
                  <a:srgbClr val="C00000"/>
                </a:solidFill>
              </a:rPr>
              <a:t>, handled by the garbage collector, so only the unmanaged resources are </a:t>
            </a:r>
            <a:r>
              <a:rPr lang="en-IN" sz="1800" dirty="0" smtClean="0">
                <a:solidFill>
                  <a:srgbClr val="C00000"/>
                </a:solidFill>
              </a:rPr>
              <a:t>released.</a:t>
            </a:r>
            <a:endParaRPr lang="en-IN" sz="1800" dirty="0">
              <a:solidFill>
                <a:srgbClr val="C00000"/>
              </a:solidFill>
            </a:endParaRPr>
          </a:p>
          <a:p>
            <a:pPr algn="just"/>
            <a:r>
              <a:rPr lang="en-IN" sz="1800" dirty="0">
                <a:solidFill>
                  <a:srgbClr val="C00000"/>
                </a:solidFill>
              </a:rPr>
              <a:t>The public </a:t>
            </a:r>
            <a:r>
              <a:rPr lang="en-IN" sz="1800" i="1" dirty="0">
                <a:solidFill>
                  <a:srgbClr val="C00000"/>
                </a:solidFill>
              </a:rPr>
              <a:t>Dispose </a:t>
            </a:r>
            <a:r>
              <a:rPr lang="en-IN" sz="1800" dirty="0">
                <a:solidFill>
                  <a:srgbClr val="C00000"/>
                </a:solidFill>
              </a:rPr>
              <a:t>method calls the static </a:t>
            </a:r>
            <a:r>
              <a:rPr lang="en-IN" sz="1800" i="1" dirty="0" err="1">
                <a:solidFill>
                  <a:srgbClr val="C00000"/>
                </a:solidFill>
              </a:rPr>
              <a:t>GC.SuppressFinalize</a:t>
            </a:r>
            <a:r>
              <a:rPr lang="en-IN" sz="1800" i="1" dirty="0">
                <a:solidFill>
                  <a:srgbClr val="C00000"/>
                </a:solidFill>
              </a:rPr>
              <a:t> </a:t>
            </a:r>
            <a:r>
              <a:rPr lang="en-IN" sz="1800" dirty="0">
                <a:solidFill>
                  <a:srgbClr val="C00000"/>
                </a:solidFill>
              </a:rPr>
              <a:t>method. This method stops the garbage collector from calling the destructor on this object, because the object has already been finalized.</a:t>
            </a:r>
          </a:p>
          <a:p>
            <a:pPr algn="just"/>
            <a:r>
              <a:rPr lang="en-IN" sz="1800" dirty="0">
                <a:solidFill>
                  <a:srgbClr val="C00000"/>
                </a:solidFill>
              </a:rPr>
              <a:t>All the regular methods of the class (such as </a:t>
            </a:r>
            <a:r>
              <a:rPr lang="en-IN" sz="1800" i="1" dirty="0" err="1">
                <a:solidFill>
                  <a:srgbClr val="C00000"/>
                </a:solidFill>
              </a:rPr>
              <a:t>SomeBehavior</a:t>
            </a:r>
            <a:r>
              <a:rPr lang="en-IN" sz="1800" dirty="0">
                <a:solidFill>
                  <a:srgbClr val="C00000"/>
                </a:solidFill>
              </a:rPr>
              <a:t>) check to see whether the object has already been disposed of. If it has, they throw an exception.</a:t>
            </a:r>
          </a:p>
          <a:p>
            <a:endParaRPr lang="en-IN" dirty="0"/>
          </a:p>
        </p:txBody>
      </p:sp>
    </p:spTree>
    <p:extLst>
      <p:ext uri="{BB962C8B-B14F-4D97-AF65-F5344CB8AC3E}">
        <p14:creationId xmlns:p14="http://schemas.microsoft.com/office/powerpoint/2010/main" xmlns="" val="233253653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429769"/>
          </a:xfrm>
        </p:spPr>
        <p:txBody>
          <a:bodyPr>
            <a:noAutofit/>
          </a:bodyPr>
          <a:lstStyle/>
          <a:p>
            <a:r>
              <a:rPr lang="en-IN" sz="3600" b="1" dirty="0">
                <a:solidFill>
                  <a:srgbClr val="FF0000"/>
                </a:solidFill>
              </a:rPr>
              <a:t>Implementing Exception-Safe Disposal</a:t>
            </a:r>
            <a:endParaRPr lang="en-IN" sz="3600" dirty="0">
              <a:solidFill>
                <a:srgbClr val="FF0000"/>
              </a:solidFill>
            </a:endParaRPr>
          </a:p>
        </p:txBody>
      </p:sp>
      <p:sp>
        <p:nvSpPr>
          <p:cNvPr id="3" name="Content Placeholder 2"/>
          <p:cNvSpPr>
            <a:spLocks noGrp="1"/>
          </p:cNvSpPr>
          <p:nvPr>
            <p:ph idx="1"/>
          </p:nvPr>
        </p:nvSpPr>
        <p:spPr>
          <a:xfrm>
            <a:off x="0" y="463639"/>
            <a:ext cx="12192000" cy="6394361"/>
          </a:xfrm>
        </p:spPr>
        <p:txBody>
          <a:bodyPr>
            <a:normAutofit/>
          </a:bodyPr>
          <a:lstStyle/>
          <a:p>
            <a:pPr algn="just"/>
            <a:r>
              <a:rPr lang="en-IN" sz="1800" dirty="0"/>
              <a:t>In the following set of exercises you will examine how the </a:t>
            </a:r>
            <a:r>
              <a:rPr lang="en-IN" sz="1800" i="1" dirty="0"/>
              <a:t>using </a:t>
            </a:r>
            <a:r>
              <a:rPr lang="en-IN" sz="1800" dirty="0"/>
              <a:t>statement helps to ensure that resources used by objects in your applications can be released in a timely manner, even if an exception occurs in your application code. </a:t>
            </a:r>
            <a:endParaRPr lang="en-IN" sz="1800" dirty="0" smtClean="0"/>
          </a:p>
          <a:p>
            <a:pPr algn="just"/>
            <a:r>
              <a:rPr lang="en-IN" sz="1800" dirty="0" smtClean="0"/>
              <a:t>Initially</a:t>
            </a:r>
            <a:r>
              <a:rPr lang="en-IN" sz="1800" dirty="0"/>
              <a:t>, you will implement a simple class that implements a destructor and examine when this destructor is invoked by the garbage collector</a:t>
            </a:r>
            <a:r>
              <a:rPr lang="en-IN" sz="1800" dirty="0" smtClean="0"/>
              <a:t>. </a:t>
            </a:r>
          </a:p>
          <a:p>
            <a:pPr marL="0" indent="0" algn="ctr">
              <a:buNone/>
            </a:pPr>
            <a:r>
              <a:rPr lang="en-IN" sz="2500" b="1" dirty="0">
                <a:solidFill>
                  <a:srgbClr val="FF0000"/>
                </a:solidFill>
              </a:rPr>
              <a:t>Create a simple class that uses a destructor</a:t>
            </a:r>
            <a:endParaRPr lang="en-IN" sz="2500" dirty="0">
              <a:solidFill>
                <a:srgbClr val="FF0000"/>
              </a:solidFill>
            </a:endParaRPr>
          </a:p>
          <a:p>
            <a:pPr marL="0" indent="0" algn="just">
              <a:buNone/>
            </a:pPr>
            <a:r>
              <a:rPr lang="en-IN" sz="1800" dirty="0" smtClean="0"/>
              <a:t>1) Start </a:t>
            </a:r>
            <a:r>
              <a:rPr lang="en-IN" sz="1800" dirty="0"/>
              <a:t>Microsoft Visual Studio </a:t>
            </a:r>
            <a:r>
              <a:rPr lang="en-IN" sz="1800" dirty="0" smtClean="0"/>
              <a:t>2015 </a:t>
            </a:r>
            <a:r>
              <a:rPr lang="en-IN" sz="1800" dirty="0"/>
              <a:t>if it is not already running.</a:t>
            </a:r>
          </a:p>
          <a:p>
            <a:pPr marL="0" indent="0" algn="just">
              <a:buNone/>
            </a:pPr>
            <a:r>
              <a:rPr lang="en-IN" sz="1800" dirty="0" smtClean="0"/>
              <a:t>2) On </a:t>
            </a:r>
            <a:r>
              <a:rPr lang="en-IN" sz="1800" dirty="0"/>
              <a:t>the FILE menu, point to New, and then click Project. </a:t>
            </a:r>
          </a:p>
          <a:p>
            <a:pPr marL="0" indent="0" algn="just">
              <a:buNone/>
            </a:pPr>
            <a:r>
              <a:rPr lang="en-IN" sz="1800" dirty="0" smtClean="0"/>
              <a:t>3) In </a:t>
            </a:r>
            <a:r>
              <a:rPr lang="en-IN" sz="1800" dirty="0"/>
              <a:t>the New Project dialog box, in the left pane under Templates, click Visual C#. In the middle pane, select the Console Application template. In the Name field near the bottom of the </a:t>
            </a:r>
            <a:r>
              <a:rPr lang="en-IN" sz="1800" dirty="0" smtClean="0"/>
              <a:t> dialog </a:t>
            </a:r>
            <a:r>
              <a:rPr lang="en-IN" sz="1800" dirty="0"/>
              <a:t>box, </a:t>
            </a:r>
            <a:r>
              <a:rPr lang="en-IN" sz="1800" dirty="0" smtClean="0"/>
              <a:t>type </a:t>
            </a:r>
            <a:r>
              <a:rPr lang="en-IN" sz="1800" b="1" dirty="0" err="1" smtClean="0"/>
              <a:t>GarbageCollectionDemo</a:t>
            </a:r>
            <a:r>
              <a:rPr lang="en-IN" sz="1800" dirty="0"/>
              <a:t>. In the Location field, specify the folder Microsoft Press\Visual </a:t>
            </a:r>
            <a:r>
              <a:rPr lang="en-IN" sz="1800" dirty="0" err="1"/>
              <a:t>CSharp</a:t>
            </a:r>
            <a:r>
              <a:rPr lang="en-IN" sz="1800" dirty="0"/>
              <a:t> Step By Step\Chapter 14 under your Documents folder, and then click OK</a:t>
            </a:r>
            <a:r>
              <a:rPr lang="en-IN" sz="1800" dirty="0" smtClean="0"/>
              <a:t>. </a:t>
            </a:r>
          </a:p>
          <a:p>
            <a:pPr marL="0" indent="0">
              <a:buNone/>
            </a:pPr>
            <a:r>
              <a:rPr lang="en-IN" sz="1800" dirty="0" smtClean="0"/>
              <a:t>4) On </a:t>
            </a:r>
            <a:r>
              <a:rPr lang="en-IN" sz="1800" dirty="0"/>
              <a:t>the PROJECT menu, click Add Class.</a:t>
            </a:r>
          </a:p>
          <a:p>
            <a:pPr marL="0" indent="0">
              <a:buNone/>
            </a:pPr>
            <a:r>
              <a:rPr lang="en-IN" sz="1800" dirty="0" smtClean="0"/>
              <a:t>5) In </a:t>
            </a:r>
            <a:r>
              <a:rPr lang="en-IN" sz="1800" dirty="0"/>
              <a:t>the Add New Item – </a:t>
            </a:r>
            <a:r>
              <a:rPr lang="en-IN" sz="1800" dirty="0" err="1"/>
              <a:t>GarbageCollectionDemo</a:t>
            </a:r>
            <a:r>
              <a:rPr lang="en-IN" sz="1800" dirty="0"/>
              <a:t> dialog box, ensure that the Class template is selected, type </a:t>
            </a:r>
            <a:r>
              <a:rPr lang="en-IN" sz="1800" b="1" dirty="0" err="1"/>
              <a:t>Calculator.cs</a:t>
            </a:r>
            <a:r>
              <a:rPr lang="en-IN" sz="1800" b="1" dirty="0"/>
              <a:t> </a:t>
            </a:r>
            <a:r>
              <a:rPr lang="en-IN" sz="1800" dirty="0"/>
              <a:t>in the Name field, and click Add.</a:t>
            </a:r>
          </a:p>
          <a:p>
            <a:r>
              <a:rPr lang="en-IN" sz="1800" dirty="0" smtClean="0"/>
              <a:t>              The </a:t>
            </a:r>
            <a:r>
              <a:rPr lang="en-IN" sz="1800" i="1" dirty="0"/>
              <a:t>Calculator </a:t>
            </a:r>
            <a:r>
              <a:rPr lang="en-IN" sz="1800" dirty="0"/>
              <a:t>class is created and displayed in the Code and Text Editor window.</a:t>
            </a:r>
          </a:p>
          <a:p>
            <a:pPr marL="0" indent="0">
              <a:buNone/>
            </a:pPr>
            <a:r>
              <a:rPr lang="en-IN" sz="1800" dirty="0" smtClean="0"/>
              <a:t>6) Add </a:t>
            </a:r>
            <a:r>
              <a:rPr lang="en-IN" sz="1800" dirty="0"/>
              <a:t>the public </a:t>
            </a:r>
            <a:r>
              <a:rPr lang="en-IN" sz="1800" i="1" dirty="0"/>
              <a:t>Divide </a:t>
            </a:r>
            <a:r>
              <a:rPr lang="en-IN" sz="1800" dirty="0"/>
              <a:t>method shown below in bold to the </a:t>
            </a:r>
            <a:r>
              <a:rPr lang="en-IN" sz="1800" i="1" dirty="0"/>
              <a:t>Calculator </a:t>
            </a:r>
            <a:r>
              <a:rPr lang="en-IN" sz="1800" dirty="0"/>
              <a:t>class:</a:t>
            </a:r>
          </a:p>
          <a:p>
            <a:pPr marL="0" indent="0" algn="just">
              <a:buNone/>
            </a:pPr>
            <a:endParaRPr lang="en-IN" sz="1800" dirty="0"/>
          </a:p>
          <a:p>
            <a:pPr algn="just"/>
            <a:endParaRPr lang="en-IN" sz="1800" dirty="0"/>
          </a:p>
        </p:txBody>
      </p:sp>
    </p:spTree>
    <p:extLst>
      <p:ext uri="{BB962C8B-B14F-4D97-AF65-F5344CB8AC3E}">
        <p14:creationId xmlns:p14="http://schemas.microsoft.com/office/powerpoint/2010/main" xmlns="" val="25023580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429769"/>
          </a:xfrm>
        </p:spPr>
        <p:txBody>
          <a:bodyPr>
            <a:noAutofit/>
          </a:bodyPr>
          <a:lstStyle/>
          <a:p>
            <a:r>
              <a:rPr lang="en-IN" sz="3600" b="1" dirty="0" err="1" smtClean="0">
                <a:solidFill>
                  <a:srgbClr val="FF0000"/>
                </a:solidFill>
              </a:rPr>
              <a:t>Contd</a:t>
            </a:r>
            <a:r>
              <a:rPr lang="en-IN" sz="3600" b="1" dirty="0" smtClean="0">
                <a:solidFill>
                  <a:srgbClr val="FF0000"/>
                </a:solidFill>
              </a:rPr>
              <a:t>…</a:t>
            </a:r>
            <a:endParaRPr lang="en-IN" sz="3600" dirty="0">
              <a:solidFill>
                <a:srgbClr val="FF0000"/>
              </a:solidFill>
            </a:endParaRPr>
          </a:p>
        </p:txBody>
      </p:sp>
      <p:sp>
        <p:nvSpPr>
          <p:cNvPr id="3" name="Content Placeholder 2"/>
          <p:cNvSpPr>
            <a:spLocks noGrp="1"/>
          </p:cNvSpPr>
          <p:nvPr>
            <p:ph idx="1"/>
          </p:nvPr>
        </p:nvSpPr>
        <p:spPr>
          <a:xfrm>
            <a:off x="0" y="463639"/>
            <a:ext cx="12192000" cy="6394361"/>
          </a:xfrm>
        </p:spPr>
        <p:txBody>
          <a:bodyPr>
            <a:normAutofit/>
          </a:bodyPr>
          <a:lstStyle/>
          <a:p>
            <a:pPr algn="just">
              <a:spcBef>
                <a:spcPts val="0"/>
              </a:spcBef>
            </a:pPr>
            <a:r>
              <a:rPr lang="en-IN" sz="1800" dirty="0" smtClean="0">
                <a:solidFill>
                  <a:srgbClr val="FF0000"/>
                </a:solidFill>
              </a:rPr>
              <a:t>                                                                             class Calculator</a:t>
            </a:r>
          </a:p>
          <a:p>
            <a:pPr algn="just">
              <a:spcBef>
                <a:spcPts val="0"/>
              </a:spcBef>
            </a:pPr>
            <a:r>
              <a:rPr lang="en-IN" sz="1800" dirty="0">
                <a:solidFill>
                  <a:srgbClr val="FF0000"/>
                </a:solidFill>
              </a:rPr>
              <a:t> </a:t>
            </a:r>
            <a:r>
              <a:rPr lang="en-IN" sz="1800" dirty="0" smtClean="0">
                <a:solidFill>
                  <a:srgbClr val="FF0000"/>
                </a:solidFill>
              </a:rPr>
              <a:t>                                                                       {  </a:t>
            </a:r>
          </a:p>
          <a:p>
            <a:pPr algn="just">
              <a:spcBef>
                <a:spcPts val="0"/>
              </a:spcBef>
            </a:pPr>
            <a:r>
              <a:rPr lang="en-IN" sz="1800" b="1" dirty="0">
                <a:solidFill>
                  <a:srgbClr val="FF0000"/>
                </a:solidFill>
              </a:rPr>
              <a:t> </a:t>
            </a:r>
            <a:r>
              <a:rPr lang="en-IN" sz="1800" b="1" dirty="0" smtClean="0">
                <a:solidFill>
                  <a:srgbClr val="FF0000"/>
                </a:solidFill>
              </a:rPr>
              <a:t>                                                                           public </a:t>
            </a:r>
            <a:r>
              <a:rPr lang="en-IN" sz="1800" b="1" dirty="0" err="1">
                <a:solidFill>
                  <a:srgbClr val="FF0000"/>
                </a:solidFill>
              </a:rPr>
              <a:t>int</a:t>
            </a:r>
            <a:r>
              <a:rPr lang="en-IN" sz="1800" b="1" dirty="0">
                <a:solidFill>
                  <a:srgbClr val="FF0000"/>
                </a:solidFill>
              </a:rPr>
              <a:t> Divide(</a:t>
            </a:r>
            <a:r>
              <a:rPr lang="en-IN" sz="1800" b="1" dirty="0" err="1">
                <a:solidFill>
                  <a:srgbClr val="FF0000"/>
                </a:solidFill>
              </a:rPr>
              <a:t>int</a:t>
            </a:r>
            <a:r>
              <a:rPr lang="en-IN" sz="1800" b="1" dirty="0">
                <a:solidFill>
                  <a:srgbClr val="FF0000"/>
                </a:solidFill>
              </a:rPr>
              <a:t> first, </a:t>
            </a:r>
            <a:r>
              <a:rPr lang="en-IN" sz="1800" b="1" dirty="0" err="1">
                <a:solidFill>
                  <a:srgbClr val="FF0000"/>
                </a:solidFill>
              </a:rPr>
              <a:t>int</a:t>
            </a:r>
            <a:r>
              <a:rPr lang="en-IN" sz="1800" b="1" dirty="0">
                <a:solidFill>
                  <a:srgbClr val="FF0000"/>
                </a:solidFill>
              </a:rPr>
              <a:t> second</a:t>
            </a:r>
            <a:r>
              <a:rPr lang="en-IN" sz="1800" b="1" dirty="0" smtClean="0">
                <a:solidFill>
                  <a:srgbClr val="FF0000"/>
                </a:solidFill>
              </a:rPr>
              <a:t>)</a:t>
            </a:r>
          </a:p>
          <a:p>
            <a:pPr algn="just">
              <a:spcBef>
                <a:spcPts val="0"/>
              </a:spcBef>
            </a:pPr>
            <a:r>
              <a:rPr lang="en-IN" sz="1800" b="1" dirty="0">
                <a:solidFill>
                  <a:srgbClr val="FF0000"/>
                </a:solidFill>
              </a:rPr>
              <a:t> </a:t>
            </a:r>
            <a:r>
              <a:rPr lang="en-IN" sz="1800" b="1" dirty="0" smtClean="0">
                <a:solidFill>
                  <a:srgbClr val="FF0000"/>
                </a:solidFill>
              </a:rPr>
              <a:t>                                                                          </a:t>
            </a:r>
            <a:r>
              <a:rPr lang="en-IN" sz="1800" b="1" dirty="0">
                <a:solidFill>
                  <a:srgbClr val="FF0000"/>
                </a:solidFill>
              </a:rPr>
              <a:t>{ </a:t>
            </a:r>
            <a:endParaRPr lang="en-IN" sz="1800" b="1" dirty="0" smtClean="0">
              <a:solidFill>
                <a:srgbClr val="FF0000"/>
              </a:solidFill>
            </a:endParaRPr>
          </a:p>
          <a:p>
            <a:pPr algn="just">
              <a:spcBef>
                <a:spcPts val="0"/>
              </a:spcBef>
            </a:pPr>
            <a:r>
              <a:rPr lang="en-IN" sz="1800" b="1" dirty="0">
                <a:solidFill>
                  <a:srgbClr val="FF0000"/>
                </a:solidFill>
              </a:rPr>
              <a:t> </a:t>
            </a:r>
            <a:r>
              <a:rPr lang="en-IN" sz="1800" b="1" dirty="0" smtClean="0">
                <a:solidFill>
                  <a:srgbClr val="FF0000"/>
                </a:solidFill>
              </a:rPr>
              <a:t>                                                                                   return </a:t>
            </a:r>
            <a:r>
              <a:rPr lang="en-IN" sz="1800" b="1" dirty="0">
                <a:solidFill>
                  <a:srgbClr val="FF0000"/>
                </a:solidFill>
              </a:rPr>
              <a:t>first / second; </a:t>
            </a:r>
            <a:endParaRPr lang="en-IN" sz="1800" b="1" dirty="0" smtClean="0">
              <a:solidFill>
                <a:srgbClr val="FF0000"/>
              </a:solidFill>
            </a:endParaRPr>
          </a:p>
          <a:p>
            <a:pPr algn="just">
              <a:spcBef>
                <a:spcPts val="0"/>
              </a:spcBef>
            </a:pPr>
            <a:r>
              <a:rPr lang="en-IN" sz="1800" b="1" dirty="0">
                <a:solidFill>
                  <a:srgbClr val="FF0000"/>
                </a:solidFill>
              </a:rPr>
              <a:t> </a:t>
            </a:r>
            <a:r>
              <a:rPr lang="en-IN" sz="1800" b="1" dirty="0" smtClean="0">
                <a:solidFill>
                  <a:srgbClr val="FF0000"/>
                </a:solidFill>
              </a:rPr>
              <a:t>                                                                           }</a:t>
            </a:r>
          </a:p>
          <a:p>
            <a:pPr algn="just">
              <a:spcBef>
                <a:spcPts val="0"/>
              </a:spcBef>
            </a:pPr>
            <a:r>
              <a:rPr lang="en-IN" sz="1800" b="1" dirty="0">
                <a:solidFill>
                  <a:srgbClr val="FF0000"/>
                </a:solidFill>
              </a:rPr>
              <a:t> </a:t>
            </a:r>
            <a:r>
              <a:rPr lang="en-IN" sz="1800" b="1" dirty="0" smtClean="0">
                <a:solidFill>
                  <a:srgbClr val="FF0000"/>
                </a:solidFill>
              </a:rPr>
              <a:t>                                                                        </a:t>
            </a:r>
            <a:r>
              <a:rPr lang="en-IN" sz="1800" dirty="0" smtClean="0">
                <a:solidFill>
                  <a:srgbClr val="FF0000"/>
                </a:solidFill>
              </a:rPr>
              <a:t>} </a:t>
            </a:r>
          </a:p>
          <a:p>
            <a:r>
              <a:rPr lang="en-IN" sz="1800" dirty="0"/>
              <a:t>This is a very straightforward method that divides the first parameter by the second and returns the result. It is provided just to add a bit of functionality that can be called by an application.</a:t>
            </a:r>
          </a:p>
          <a:p>
            <a:pPr marL="0" indent="0">
              <a:buNone/>
            </a:pPr>
            <a:r>
              <a:rPr lang="en-IN" sz="1800" dirty="0" smtClean="0"/>
              <a:t>7) Add </a:t>
            </a:r>
            <a:r>
              <a:rPr lang="en-IN" sz="1800" dirty="0"/>
              <a:t>the public constructor shown below in bold to the start of the </a:t>
            </a:r>
            <a:r>
              <a:rPr lang="en-IN" sz="1800" i="1" dirty="0"/>
              <a:t>Calculator </a:t>
            </a:r>
            <a:r>
              <a:rPr lang="en-IN" sz="1800" dirty="0"/>
              <a:t>class, above the </a:t>
            </a:r>
            <a:r>
              <a:rPr lang="en-IN" sz="1800" i="1" dirty="0"/>
              <a:t>Divide </a:t>
            </a:r>
            <a:r>
              <a:rPr lang="en-IN" sz="1800" dirty="0"/>
              <a:t>method. The purpose of this constructor is to enable you to verify that a </a:t>
            </a:r>
            <a:r>
              <a:rPr lang="en-IN" sz="1800" i="1" dirty="0"/>
              <a:t>Calculator </a:t>
            </a:r>
            <a:r>
              <a:rPr lang="en-IN" sz="1800" dirty="0"/>
              <a:t>object has been successfully created</a:t>
            </a:r>
            <a:r>
              <a:rPr lang="en-IN" sz="1800" dirty="0" smtClean="0"/>
              <a:t>. </a:t>
            </a:r>
          </a:p>
          <a:p>
            <a:pPr marL="0" indent="0">
              <a:spcBef>
                <a:spcPts val="0"/>
              </a:spcBef>
              <a:buNone/>
            </a:pPr>
            <a:r>
              <a:rPr lang="en-IN" sz="1800" dirty="0" smtClean="0">
                <a:solidFill>
                  <a:srgbClr val="FF0000"/>
                </a:solidFill>
              </a:rPr>
              <a:t>                                                                              class Calculator</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public </a:t>
            </a:r>
            <a:r>
              <a:rPr lang="en-IN" sz="1800" b="1" dirty="0">
                <a:solidFill>
                  <a:srgbClr val="FF0000"/>
                </a:solidFill>
              </a:rPr>
              <a:t>Calculator()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Console.WriteLine</a:t>
            </a:r>
            <a:r>
              <a:rPr lang="en-IN" sz="1800" b="1" dirty="0">
                <a:solidFill>
                  <a:srgbClr val="FF0000"/>
                </a:solidFill>
              </a:rPr>
              <a:t>("Calculator being created");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dirty="0" smtClean="0">
                <a:solidFill>
                  <a:srgbClr val="FF0000"/>
                </a:solidFill>
              </a:rPr>
              <a:t>...</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buNone/>
            </a:pPr>
            <a:r>
              <a:rPr lang="en-IN" sz="1800" dirty="0" smtClean="0"/>
              <a:t>8) Add </a:t>
            </a:r>
            <a:r>
              <a:rPr lang="en-IN" sz="1800" dirty="0"/>
              <a:t>the destructor shown below in bold to the </a:t>
            </a:r>
            <a:r>
              <a:rPr lang="en-IN" sz="1800" i="1" dirty="0"/>
              <a:t>Calculator </a:t>
            </a:r>
            <a:r>
              <a:rPr lang="en-IN" sz="1800" dirty="0"/>
              <a:t>class.</a:t>
            </a:r>
          </a:p>
          <a:p>
            <a:pPr marL="0" indent="0">
              <a:spcBef>
                <a:spcPts val="0"/>
              </a:spcBef>
              <a:buNone/>
            </a:pPr>
            <a:endParaRPr lang="en-IN" sz="1800" dirty="0">
              <a:solidFill>
                <a:srgbClr val="FF0000"/>
              </a:solidFill>
            </a:endParaRPr>
          </a:p>
          <a:p>
            <a:pPr algn="just">
              <a:spcBef>
                <a:spcPts val="0"/>
              </a:spcBef>
            </a:pPr>
            <a:endParaRPr lang="en-IN" sz="1800" dirty="0">
              <a:solidFill>
                <a:srgbClr val="FF0000"/>
              </a:solidFill>
            </a:endParaRPr>
          </a:p>
        </p:txBody>
      </p:sp>
    </p:spTree>
    <p:extLst>
      <p:ext uri="{BB962C8B-B14F-4D97-AF65-F5344CB8AC3E}">
        <p14:creationId xmlns:p14="http://schemas.microsoft.com/office/powerpoint/2010/main" xmlns="" val="1928719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8"/>
            <a:ext cx="11526592" cy="463308"/>
          </a:xfrm>
        </p:spPr>
        <p:txBody>
          <a:bodyPr>
            <a:noAutofit/>
          </a:bodyPr>
          <a:lstStyle/>
          <a:p>
            <a:r>
              <a:rPr lang="en-IN" sz="3600" b="1" dirty="0" err="1" smtClean="0">
                <a:solidFill>
                  <a:srgbClr val="FF0000"/>
                </a:solidFill>
              </a:rPr>
              <a:t>Contd</a:t>
            </a:r>
            <a:r>
              <a:rPr lang="en-IN" sz="3600" b="1" dirty="0" smtClean="0">
                <a:solidFill>
                  <a:srgbClr val="FF0000"/>
                </a:solidFill>
              </a:rPr>
              <a:t>…</a:t>
            </a:r>
            <a:endParaRPr lang="en-IN" sz="3600" b="1" dirty="0">
              <a:solidFill>
                <a:srgbClr val="FF0000"/>
              </a:solidFill>
            </a:endParaRPr>
          </a:p>
        </p:txBody>
      </p:sp>
      <p:sp>
        <p:nvSpPr>
          <p:cNvPr id="3" name="Content Placeholder 2"/>
          <p:cNvSpPr>
            <a:spLocks noGrp="1"/>
          </p:cNvSpPr>
          <p:nvPr>
            <p:ph idx="1"/>
          </p:nvPr>
        </p:nvSpPr>
        <p:spPr>
          <a:xfrm>
            <a:off x="0" y="463308"/>
            <a:ext cx="12192000" cy="6394692"/>
          </a:xfrm>
        </p:spPr>
        <p:txBody>
          <a:bodyPr>
            <a:normAutofit/>
          </a:bodyPr>
          <a:lstStyle/>
          <a:p>
            <a:pPr marL="0" indent="0">
              <a:buNone/>
            </a:pPr>
            <a:r>
              <a:rPr lang="en-IN" sz="1800" dirty="0" smtClean="0"/>
              <a:t>5) Add </a:t>
            </a:r>
            <a:r>
              <a:rPr lang="en-IN" sz="1800" dirty="0"/>
              <a:t>a public static method named </a:t>
            </a:r>
            <a:r>
              <a:rPr lang="en-IN" sz="1800" i="1" dirty="0"/>
              <a:t>Sum </a:t>
            </a:r>
            <a:r>
              <a:rPr lang="en-IN" sz="1800" dirty="0"/>
              <a:t>to the </a:t>
            </a:r>
            <a:r>
              <a:rPr lang="en-IN" sz="1800" i="1" dirty="0" err="1"/>
              <a:t>Util</a:t>
            </a:r>
            <a:r>
              <a:rPr lang="en-IN" sz="1800" i="1" dirty="0"/>
              <a:t> </a:t>
            </a:r>
            <a:r>
              <a:rPr lang="en-IN" sz="1800" dirty="0"/>
              <a:t>class. This method should return an </a:t>
            </a:r>
            <a:r>
              <a:rPr lang="en-IN" sz="1800" i="1" dirty="0" err="1"/>
              <a:t>int</a:t>
            </a:r>
            <a:r>
              <a:rPr lang="en-IN" sz="1800" i="1" dirty="0"/>
              <a:t> </a:t>
            </a:r>
            <a:r>
              <a:rPr lang="en-IN" sz="1800" dirty="0"/>
              <a:t>and accept a </a:t>
            </a:r>
            <a:r>
              <a:rPr lang="en-IN" sz="1800" i="1" dirty="0" err="1"/>
              <a:t>params</a:t>
            </a:r>
            <a:r>
              <a:rPr lang="en-IN" sz="1800" i="1" dirty="0"/>
              <a:t> </a:t>
            </a:r>
            <a:r>
              <a:rPr lang="en-IN" sz="1800" dirty="0"/>
              <a:t>array of </a:t>
            </a:r>
            <a:r>
              <a:rPr lang="en-IN" sz="1800" i="1" dirty="0" err="1"/>
              <a:t>int</a:t>
            </a:r>
            <a:r>
              <a:rPr lang="en-IN" sz="1800" i="1" dirty="0"/>
              <a:t> </a:t>
            </a:r>
            <a:r>
              <a:rPr lang="en-IN" sz="1800" dirty="0"/>
              <a:t>values. It should look like this:</a:t>
            </a:r>
          </a:p>
          <a:p>
            <a:pPr marL="0" indent="0">
              <a:buNone/>
            </a:pPr>
            <a:r>
              <a:rPr lang="en-IN" sz="1800" dirty="0" smtClean="0"/>
              <a:t>                                                      public </a:t>
            </a:r>
            <a:r>
              <a:rPr lang="en-IN" sz="1800" dirty="0"/>
              <a:t>static </a:t>
            </a:r>
            <a:r>
              <a:rPr lang="en-IN" sz="1800" dirty="0" err="1"/>
              <a:t>int</a:t>
            </a:r>
            <a:r>
              <a:rPr lang="en-IN" sz="1800" dirty="0"/>
              <a:t> Sum(</a:t>
            </a:r>
            <a:r>
              <a:rPr lang="en-IN" sz="1800" dirty="0" err="1"/>
              <a:t>params</a:t>
            </a:r>
            <a:r>
              <a:rPr lang="en-IN" sz="1800" dirty="0"/>
              <a:t> </a:t>
            </a:r>
            <a:r>
              <a:rPr lang="en-IN" sz="1800" dirty="0" err="1"/>
              <a:t>int</a:t>
            </a:r>
            <a:r>
              <a:rPr lang="en-IN" sz="1800" dirty="0" smtClean="0"/>
              <a:t>[ ] </a:t>
            </a:r>
            <a:r>
              <a:rPr lang="en-IN" sz="1800" dirty="0" err="1"/>
              <a:t>paramList</a:t>
            </a:r>
            <a:r>
              <a:rPr lang="en-IN" sz="1800" dirty="0" smtClean="0"/>
              <a:t>){   }</a:t>
            </a:r>
            <a:endParaRPr lang="en-IN" sz="1800" dirty="0"/>
          </a:p>
          <a:p>
            <a:pPr algn="just"/>
            <a:r>
              <a:rPr lang="en-IN" sz="1800" dirty="0"/>
              <a:t>The first step in implementing the </a:t>
            </a:r>
            <a:r>
              <a:rPr lang="en-IN" sz="1800" i="1" dirty="0"/>
              <a:t>Sum </a:t>
            </a:r>
            <a:r>
              <a:rPr lang="en-IN" sz="1800" dirty="0"/>
              <a:t>method is to check the </a:t>
            </a:r>
            <a:r>
              <a:rPr lang="en-IN" sz="1800" i="1" dirty="0" err="1"/>
              <a:t>paramList</a:t>
            </a:r>
            <a:r>
              <a:rPr lang="en-IN" sz="1800" i="1" dirty="0"/>
              <a:t> </a:t>
            </a:r>
            <a:r>
              <a:rPr lang="en-IN" sz="1800" dirty="0"/>
              <a:t>parameter. Apart from containing a valid set of integers, it can also be </a:t>
            </a:r>
            <a:r>
              <a:rPr lang="en-IN" sz="1800" i="1" dirty="0"/>
              <a:t>null </a:t>
            </a:r>
            <a:r>
              <a:rPr lang="en-IN" sz="1800" dirty="0"/>
              <a:t>or it can be an array of zero length. </a:t>
            </a:r>
            <a:endParaRPr lang="en-IN" sz="1800" dirty="0" smtClean="0"/>
          </a:p>
          <a:p>
            <a:pPr algn="just"/>
            <a:r>
              <a:rPr lang="en-IN" sz="1800" dirty="0" smtClean="0"/>
              <a:t>In </a:t>
            </a:r>
            <a:r>
              <a:rPr lang="en-IN" sz="1800" dirty="0"/>
              <a:t>both of these cases, it is difficult to calculate the sum, so the best option is to throw an </a:t>
            </a:r>
            <a:r>
              <a:rPr lang="en-IN" sz="1800" i="1" dirty="0" err="1">
                <a:solidFill>
                  <a:srgbClr val="FF0000"/>
                </a:solidFill>
              </a:rPr>
              <a:t>ArgumentException</a:t>
            </a:r>
            <a:r>
              <a:rPr lang="en-IN" sz="1800" i="1" dirty="0">
                <a:solidFill>
                  <a:srgbClr val="FF0000"/>
                </a:solidFill>
              </a:rPr>
              <a:t> </a:t>
            </a:r>
            <a:r>
              <a:rPr lang="en-IN" sz="1800" dirty="0">
                <a:solidFill>
                  <a:srgbClr val="FF0000"/>
                </a:solidFill>
              </a:rPr>
              <a:t>exception</a:t>
            </a:r>
            <a:r>
              <a:rPr lang="en-IN" sz="1800" dirty="0"/>
              <a:t>. (You could argue that the sum of the integers in a zero-length array is 0, but treat this situation as an exception in this example</a:t>
            </a:r>
            <a:r>
              <a:rPr lang="en-IN" sz="1800" dirty="0" smtClean="0"/>
              <a:t>.) </a:t>
            </a:r>
          </a:p>
          <a:p>
            <a:pPr marL="0" indent="0">
              <a:buNone/>
            </a:pPr>
            <a:r>
              <a:rPr lang="en-IN" sz="1800" dirty="0" smtClean="0"/>
              <a:t>6) Add </a:t>
            </a:r>
            <a:r>
              <a:rPr lang="en-IN" sz="1800" dirty="0"/>
              <a:t>code shown below in bold to </a:t>
            </a:r>
            <a:r>
              <a:rPr lang="en-IN" sz="1800" i="1" dirty="0"/>
              <a:t>Sum</a:t>
            </a:r>
            <a:r>
              <a:rPr lang="en-IN" sz="1800" dirty="0"/>
              <a:t>. This code throws an </a:t>
            </a:r>
            <a:r>
              <a:rPr lang="en-IN" sz="1800" i="1" dirty="0" err="1"/>
              <a:t>ArgumentException</a:t>
            </a:r>
            <a:r>
              <a:rPr lang="en-IN" sz="1800" i="1" dirty="0"/>
              <a:t> </a:t>
            </a:r>
            <a:r>
              <a:rPr lang="en-IN" sz="1800" dirty="0"/>
              <a:t>exception if </a:t>
            </a:r>
            <a:r>
              <a:rPr lang="en-IN" sz="1800" i="1" dirty="0" err="1"/>
              <a:t>paramList</a:t>
            </a:r>
            <a:r>
              <a:rPr lang="en-IN" sz="1800" i="1" dirty="0"/>
              <a:t> </a:t>
            </a:r>
            <a:r>
              <a:rPr lang="en-IN" sz="1800" dirty="0"/>
              <a:t>is </a:t>
            </a:r>
            <a:r>
              <a:rPr lang="en-IN" sz="1800" i="1" dirty="0"/>
              <a:t>null</a:t>
            </a:r>
            <a:r>
              <a:rPr lang="en-IN" sz="1800" dirty="0"/>
              <a:t>.</a:t>
            </a:r>
          </a:p>
          <a:p>
            <a:r>
              <a:rPr lang="en-IN" sz="1800" dirty="0"/>
              <a:t>The </a:t>
            </a:r>
            <a:r>
              <a:rPr lang="en-IN" sz="1800" i="1" dirty="0"/>
              <a:t>Sum </a:t>
            </a:r>
            <a:r>
              <a:rPr lang="en-IN" sz="1800" dirty="0"/>
              <a:t>method should now look like this:</a:t>
            </a:r>
          </a:p>
          <a:p>
            <a:pPr marL="0" indent="0">
              <a:buNone/>
            </a:pPr>
            <a:r>
              <a:rPr lang="en-IN" sz="1800" dirty="0" smtClean="0">
                <a:solidFill>
                  <a:srgbClr val="FF0000"/>
                </a:solidFill>
              </a:rPr>
              <a:t>                                               public </a:t>
            </a:r>
            <a:r>
              <a:rPr lang="en-IN" sz="1800" dirty="0">
                <a:solidFill>
                  <a:srgbClr val="FF0000"/>
                </a:solidFill>
              </a:rPr>
              <a:t>static </a:t>
            </a:r>
            <a:r>
              <a:rPr lang="en-IN" sz="1800" dirty="0" err="1">
                <a:solidFill>
                  <a:srgbClr val="FF0000"/>
                </a:solidFill>
              </a:rPr>
              <a:t>int</a:t>
            </a:r>
            <a:r>
              <a:rPr lang="en-IN" sz="1800" dirty="0">
                <a:solidFill>
                  <a:srgbClr val="FF0000"/>
                </a:solidFill>
              </a:rPr>
              <a:t> Sum(</a:t>
            </a:r>
            <a:r>
              <a:rPr lang="en-IN" sz="1800" dirty="0" err="1">
                <a:solidFill>
                  <a:srgbClr val="FF0000"/>
                </a:solidFill>
              </a:rPr>
              <a:t>params</a:t>
            </a:r>
            <a:r>
              <a:rPr lang="en-IN" sz="1800" dirty="0">
                <a:solidFill>
                  <a:srgbClr val="FF0000"/>
                </a:solidFill>
              </a:rPr>
              <a:t> </a:t>
            </a:r>
            <a:r>
              <a:rPr lang="en-IN" sz="1800" dirty="0" err="1">
                <a:solidFill>
                  <a:srgbClr val="FF0000"/>
                </a:solidFill>
              </a:rPr>
              <a:t>int</a:t>
            </a:r>
            <a:r>
              <a:rPr lang="en-IN" sz="1800" dirty="0">
                <a:solidFill>
                  <a:srgbClr val="FF0000"/>
                </a:solidFill>
              </a:rPr>
              <a:t>[] </a:t>
            </a:r>
            <a:r>
              <a:rPr lang="en-IN" sz="1800" dirty="0" err="1">
                <a:solidFill>
                  <a:srgbClr val="FF0000"/>
                </a:solidFill>
              </a:rPr>
              <a:t>paramList</a:t>
            </a:r>
            <a:r>
              <a:rPr lang="en-IN" sz="1800" dirty="0" smtClean="0">
                <a:solidFill>
                  <a:srgbClr val="FF0000"/>
                </a:solidFill>
              </a:rPr>
              <a:t>)</a:t>
            </a:r>
          </a:p>
          <a:p>
            <a:pPr marL="0" indent="0">
              <a:buNone/>
            </a:pPr>
            <a:r>
              <a:rPr lang="en-IN" sz="1800" dirty="0">
                <a:solidFill>
                  <a:srgbClr val="FF0000"/>
                </a:solidFill>
              </a:rPr>
              <a:t> </a:t>
            </a:r>
            <a:r>
              <a:rPr lang="en-IN" sz="1800" dirty="0" smtClean="0">
                <a:solidFill>
                  <a:srgbClr val="FF0000"/>
                </a:solidFill>
              </a:rPr>
              <a:t>                                         { </a:t>
            </a:r>
          </a:p>
          <a:p>
            <a:pPr marL="0" indent="0">
              <a:buNone/>
            </a:pPr>
            <a:r>
              <a:rPr lang="en-IN" sz="1800" b="1" dirty="0">
                <a:solidFill>
                  <a:srgbClr val="FF0000"/>
                </a:solidFill>
              </a:rPr>
              <a:t> </a:t>
            </a:r>
            <a:r>
              <a:rPr lang="en-IN" sz="1800" b="1" dirty="0" smtClean="0">
                <a:solidFill>
                  <a:srgbClr val="FF0000"/>
                </a:solidFill>
              </a:rPr>
              <a:t>                                                    if </a:t>
            </a:r>
            <a:r>
              <a:rPr lang="en-IN" sz="1800" b="1" dirty="0">
                <a:solidFill>
                  <a:srgbClr val="FF0000"/>
                </a:solidFill>
              </a:rPr>
              <a:t>(</a:t>
            </a:r>
            <a:r>
              <a:rPr lang="en-IN" sz="1800" b="1" dirty="0" err="1">
                <a:solidFill>
                  <a:srgbClr val="FF0000"/>
                </a:solidFill>
              </a:rPr>
              <a:t>paramList</a:t>
            </a:r>
            <a:r>
              <a:rPr lang="en-IN" sz="1800" b="1" dirty="0">
                <a:solidFill>
                  <a:srgbClr val="FF0000"/>
                </a:solidFill>
              </a:rPr>
              <a:t> == null) </a:t>
            </a:r>
            <a:endParaRPr lang="en-IN" sz="1800" b="1" dirty="0" smtClean="0">
              <a:solidFill>
                <a:srgbClr val="FF0000"/>
              </a:solidFill>
            </a:endParaRPr>
          </a:p>
          <a:p>
            <a:pPr marL="0" indent="0">
              <a:buNone/>
            </a:pPr>
            <a:r>
              <a:rPr lang="en-IN" sz="1800" b="1" dirty="0">
                <a:solidFill>
                  <a:srgbClr val="FF0000"/>
                </a:solidFill>
              </a:rPr>
              <a:t> </a:t>
            </a:r>
            <a:r>
              <a:rPr lang="en-IN" sz="1800" b="1" dirty="0" smtClean="0">
                <a:solidFill>
                  <a:srgbClr val="FF0000"/>
                </a:solidFill>
              </a:rPr>
              <a:t>                                              { </a:t>
            </a:r>
          </a:p>
          <a:p>
            <a:pPr marL="0" indent="0">
              <a:buNone/>
            </a:pPr>
            <a:r>
              <a:rPr lang="en-IN" sz="1800" b="1" dirty="0">
                <a:solidFill>
                  <a:srgbClr val="FF0000"/>
                </a:solidFill>
              </a:rPr>
              <a:t> </a:t>
            </a:r>
            <a:r>
              <a:rPr lang="en-IN" sz="1800" b="1" dirty="0" smtClean="0">
                <a:solidFill>
                  <a:srgbClr val="FF0000"/>
                </a:solidFill>
              </a:rPr>
              <a:t>                                                     throw </a:t>
            </a:r>
            <a:r>
              <a:rPr lang="en-IN" sz="1800" b="1" dirty="0">
                <a:solidFill>
                  <a:srgbClr val="FF0000"/>
                </a:solidFill>
              </a:rPr>
              <a:t>new </a:t>
            </a:r>
            <a:r>
              <a:rPr lang="en-IN" sz="1800" b="1" dirty="0" err="1">
                <a:solidFill>
                  <a:srgbClr val="FF0000"/>
                </a:solidFill>
              </a:rPr>
              <a:t>ArgumentException</a:t>
            </a:r>
            <a:r>
              <a:rPr lang="en-IN" sz="1800" b="1" dirty="0">
                <a:solidFill>
                  <a:srgbClr val="FF0000"/>
                </a:solidFill>
              </a:rPr>
              <a:t>("</a:t>
            </a:r>
            <a:r>
              <a:rPr lang="en-IN" sz="1800" b="1" dirty="0" err="1">
                <a:solidFill>
                  <a:srgbClr val="FF0000"/>
                </a:solidFill>
              </a:rPr>
              <a:t>Util.Sum</a:t>
            </a:r>
            <a:r>
              <a:rPr lang="en-IN" sz="1800" b="1" dirty="0">
                <a:solidFill>
                  <a:srgbClr val="FF0000"/>
                </a:solidFill>
              </a:rPr>
              <a:t>: null parameter list"); </a:t>
            </a:r>
            <a:endParaRPr lang="en-IN" sz="1800" b="1" dirty="0" smtClean="0">
              <a:solidFill>
                <a:srgbClr val="FF0000"/>
              </a:solidFill>
            </a:endParaRPr>
          </a:p>
          <a:p>
            <a:pPr marL="0" indent="0">
              <a:buNone/>
            </a:pPr>
            <a:r>
              <a:rPr lang="en-IN" sz="1800" b="1" dirty="0">
                <a:solidFill>
                  <a:srgbClr val="FF0000"/>
                </a:solidFill>
              </a:rPr>
              <a:t> </a:t>
            </a:r>
            <a:r>
              <a:rPr lang="en-IN" sz="1800" b="1" dirty="0" smtClean="0">
                <a:solidFill>
                  <a:srgbClr val="FF0000"/>
                </a:solidFill>
              </a:rPr>
              <a:t>                                               }</a:t>
            </a:r>
          </a:p>
          <a:p>
            <a:pPr marL="0" indent="0">
              <a:buNone/>
            </a:pPr>
            <a:r>
              <a:rPr lang="en-IN" sz="1800" b="1" dirty="0">
                <a:solidFill>
                  <a:srgbClr val="FF0000"/>
                </a:solidFill>
              </a:rPr>
              <a:t> </a:t>
            </a:r>
            <a:r>
              <a:rPr lang="en-IN" sz="1800" b="1" dirty="0" smtClean="0">
                <a:solidFill>
                  <a:srgbClr val="FF0000"/>
                </a:solidFill>
              </a:rPr>
              <a:t>                                         </a:t>
            </a:r>
            <a:r>
              <a:rPr lang="en-IN" sz="1800" dirty="0" smtClean="0">
                <a:solidFill>
                  <a:srgbClr val="FF0000"/>
                </a:solidFill>
              </a:rPr>
              <a:t>}</a:t>
            </a:r>
            <a:endParaRPr lang="en-IN" sz="1800" cap="none" dirty="0">
              <a:solidFill>
                <a:srgbClr val="FF0000"/>
              </a:solidFill>
            </a:endParaRPr>
          </a:p>
        </p:txBody>
      </p:sp>
    </p:spTree>
    <p:extLst>
      <p:ext uri="{BB962C8B-B14F-4D97-AF65-F5344CB8AC3E}">
        <p14:creationId xmlns:p14="http://schemas.microsoft.com/office/powerpoint/2010/main" xmlns="" val="69850146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429769"/>
          </a:xfrm>
        </p:spPr>
        <p:txBody>
          <a:bodyPr>
            <a:noAutofit/>
          </a:bodyPr>
          <a:lstStyle/>
          <a:p>
            <a:r>
              <a:rPr lang="en-IN" sz="3600" b="1" dirty="0" err="1" smtClean="0">
                <a:solidFill>
                  <a:srgbClr val="FF0000"/>
                </a:solidFill>
              </a:rPr>
              <a:t>Contd</a:t>
            </a:r>
            <a:r>
              <a:rPr lang="en-IN" sz="3600" b="1" dirty="0" smtClean="0">
                <a:solidFill>
                  <a:srgbClr val="FF0000"/>
                </a:solidFill>
              </a:rPr>
              <a:t>…</a:t>
            </a:r>
            <a:endParaRPr lang="en-IN" sz="3600" dirty="0">
              <a:solidFill>
                <a:srgbClr val="FF0000"/>
              </a:solidFill>
            </a:endParaRPr>
          </a:p>
        </p:txBody>
      </p:sp>
      <p:sp>
        <p:nvSpPr>
          <p:cNvPr id="3" name="Content Placeholder 2"/>
          <p:cNvSpPr>
            <a:spLocks noGrp="1"/>
          </p:cNvSpPr>
          <p:nvPr>
            <p:ph idx="1"/>
          </p:nvPr>
        </p:nvSpPr>
        <p:spPr>
          <a:xfrm>
            <a:off x="0" y="463639"/>
            <a:ext cx="12192000" cy="6394361"/>
          </a:xfrm>
        </p:spPr>
        <p:txBody>
          <a:bodyPr>
            <a:normAutofit/>
          </a:bodyPr>
          <a:lstStyle/>
          <a:p>
            <a:pPr marL="0" indent="0" algn="just">
              <a:spcBef>
                <a:spcPts val="0"/>
              </a:spcBef>
              <a:buNone/>
            </a:pPr>
            <a:r>
              <a:rPr lang="en-IN" sz="1800" dirty="0" smtClean="0">
                <a:solidFill>
                  <a:srgbClr val="FF0000"/>
                </a:solidFill>
              </a:rPr>
              <a:t>                                                                                 class Calculator</a:t>
            </a: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b="1" dirty="0">
                <a:solidFill>
                  <a:srgbClr val="FF0000"/>
                </a:solidFill>
              </a:rPr>
              <a:t> </a:t>
            </a:r>
            <a:r>
              <a:rPr lang="en-IN" sz="1800" b="1" dirty="0" smtClean="0">
                <a:solidFill>
                  <a:srgbClr val="FF0000"/>
                </a:solidFill>
              </a:rPr>
              <a:t>                                                                               ~</a:t>
            </a:r>
            <a:r>
              <a:rPr lang="en-IN" sz="1800" b="1" dirty="0">
                <a:solidFill>
                  <a:srgbClr val="FF0000"/>
                </a:solidFill>
              </a:rPr>
              <a:t>Calculator() </a:t>
            </a:r>
            <a:endParaRPr lang="en-IN" sz="1800" b="1" dirty="0" smtClean="0">
              <a:solidFill>
                <a:srgbClr val="FF0000"/>
              </a:solidFill>
            </a:endParaRPr>
          </a:p>
          <a:p>
            <a:pPr marL="0" indent="0" algn="just">
              <a:spcBef>
                <a:spcPts val="0"/>
              </a:spcBef>
              <a:buNone/>
            </a:pPr>
            <a:r>
              <a:rPr lang="en-IN" sz="1800" b="1" dirty="0">
                <a:solidFill>
                  <a:srgbClr val="FF0000"/>
                </a:solidFill>
              </a:rPr>
              <a:t> </a:t>
            </a:r>
            <a:r>
              <a:rPr lang="en-IN" sz="1800" b="1" dirty="0" smtClean="0">
                <a:solidFill>
                  <a:srgbClr val="FF0000"/>
                </a:solidFill>
              </a:rPr>
              <a:t>                                                                              { </a:t>
            </a:r>
          </a:p>
          <a:p>
            <a:pPr marL="0" indent="0" algn="just">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Console.WriteLine</a:t>
            </a:r>
            <a:r>
              <a:rPr lang="en-IN" sz="1800" b="1" dirty="0">
                <a:solidFill>
                  <a:srgbClr val="FF0000"/>
                </a:solidFill>
              </a:rPr>
              <a:t>("Calculator being finalized"); </a:t>
            </a:r>
            <a:endParaRPr lang="en-IN" sz="1800" b="1" dirty="0" smtClean="0">
              <a:solidFill>
                <a:srgbClr val="FF0000"/>
              </a:solidFill>
            </a:endParaRPr>
          </a:p>
          <a:p>
            <a:pPr marL="0" indent="0" algn="just">
              <a:spcBef>
                <a:spcPts val="0"/>
              </a:spcBef>
              <a:buNone/>
            </a:pPr>
            <a:r>
              <a:rPr lang="en-IN" sz="1800" b="1" dirty="0">
                <a:solidFill>
                  <a:srgbClr val="FF0000"/>
                </a:solidFill>
              </a:rPr>
              <a:t> </a:t>
            </a:r>
            <a:r>
              <a:rPr lang="en-IN" sz="1800" b="1" dirty="0" smtClean="0">
                <a:solidFill>
                  <a:srgbClr val="FF0000"/>
                </a:solidFill>
              </a:rPr>
              <a:t>                                                                              } </a:t>
            </a:r>
          </a:p>
          <a:p>
            <a:pPr marL="0" indent="0" algn="just">
              <a:spcBef>
                <a:spcPts val="0"/>
              </a:spcBef>
              <a:buNone/>
            </a:pPr>
            <a:r>
              <a:rPr lang="en-IN" sz="1800" b="1" dirty="0">
                <a:solidFill>
                  <a:srgbClr val="FF0000"/>
                </a:solidFill>
              </a:rPr>
              <a:t> </a:t>
            </a:r>
            <a:r>
              <a:rPr lang="en-IN" sz="1800" b="1" dirty="0" smtClean="0">
                <a:solidFill>
                  <a:srgbClr val="FF0000"/>
                </a:solidFill>
              </a:rPr>
              <a:t>                                                                                  ……….</a:t>
            </a:r>
            <a:r>
              <a:rPr lang="en-IN" sz="1800" dirty="0" smtClean="0">
                <a:solidFill>
                  <a:srgbClr val="FF0000"/>
                </a:solidFill>
              </a:rPr>
              <a:t>...</a:t>
            </a: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t>This destructor simply displays a message so you can see when the garbage collector runs and finalizes instances of this class. When writing classes for real-world applications, you would not normally output text in a destructor</a:t>
            </a:r>
            <a:r>
              <a:rPr lang="en-IN" sz="1800" dirty="0" smtClean="0"/>
              <a:t>. </a:t>
            </a:r>
          </a:p>
          <a:p>
            <a:pPr marL="0" indent="0">
              <a:buNone/>
            </a:pPr>
            <a:r>
              <a:rPr lang="en-IN" sz="1800" dirty="0" smtClean="0"/>
              <a:t>9) Display </a:t>
            </a:r>
            <a:r>
              <a:rPr lang="en-IN" sz="1800" dirty="0"/>
              <a:t>the </a:t>
            </a:r>
            <a:r>
              <a:rPr lang="en-IN" sz="1800" dirty="0" err="1"/>
              <a:t>Program.cs</a:t>
            </a:r>
            <a:r>
              <a:rPr lang="en-IN" sz="1800" dirty="0"/>
              <a:t> file in the Code and Text Editor window.</a:t>
            </a:r>
          </a:p>
          <a:p>
            <a:pPr marL="0" indent="0">
              <a:buNone/>
            </a:pPr>
            <a:r>
              <a:rPr lang="en-IN" sz="1800" dirty="0" smtClean="0"/>
              <a:t>10) Add </a:t>
            </a:r>
            <a:r>
              <a:rPr lang="en-IN" sz="1800" dirty="0"/>
              <a:t>the statements shown below in bold to the </a:t>
            </a:r>
            <a:r>
              <a:rPr lang="en-IN" sz="1800" i="1" dirty="0"/>
              <a:t>Main </a:t>
            </a:r>
            <a:r>
              <a:rPr lang="en-IN" sz="1800" dirty="0"/>
              <a:t>method in the </a:t>
            </a:r>
            <a:r>
              <a:rPr lang="en-IN" sz="1800" i="1" dirty="0"/>
              <a:t>Program </a:t>
            </a:r>
            <a:r>
              <a:rPr lang="en-IN" sz="1800" dirty="0"/>
              <a:t>class:</a:t>
            </a:r>
          </a:p>
          <a:p>
            <a:pPr marL="0" indent="0">
              <a:spcBef>
                <a:spcPts val="0"/>
              </a:spcBef>
              <a:buNone/>
            </a:pPr>
            <a:r>
              <a:rPr lang="en-IN" sz="1800" dirty="0" smtClean="0"/>
              <a:t>                                                                    </a:t>
            </a:r>
            <a:r>
              <a:rPr lang="en-IN" sz="1800" dirty="0" smtClean="0">
                <a:solidFill>
                  <a:srgbClr val="FF0000"/>
                </a:solidFill>
              </a:rPr>
              <a:t>static </a:t>
            </a:r>
            <a:r>
              <a:rPr lang="en-IN" sz="1800" dirty="0">
                <a:solidFill>
                  <a:srgbClr val="FF0000"/>
                </a:solidFill>
              </a:rPr>
              <a:t>void Main(string[] </a:t>
            </a:r>
            <a:r>
              <a:rPr lang="en-IN" sz="1800" dirty="0" err="1">
                <a:solidFill>
                  <a:srgbClr val="FF0000"/>
                </a:solidFill>
              </a:rPr>
              <a:t>args</a:t>
            </a:r>
            <a:r>
              <a:rPr lang="en-IN" sz="1800" dirty="0" smtClean="0">
                <a:solidFill>
                  <a:srgbClr val="FF0000"/>
                </a:solidFill>
              </a:rPr>
              <a:t>)</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Calculator </a:t>
            </a:r>
            <a:r>
              <a:rPr lang="en-IN" sz="1800" b="1" dirty="0" err="1">
                <a:solidFill>
                  <a:srgbClr val="FF0000"/>
                </a:solidFill>
              </a:rPr>
              <a:t>calculator</a:t>
            </a:r>
            <a:r>
              <a:rPr lang="en-IN" sz="1800" b="1" dirty="0">
                <a:solidFill>
                  <a:srgbClr val="FF0000"/>
                </a:solidFill>
              </a:rPr>
              <a:t> = new Calculator();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Console.WriteLine</a:t>
            </a:r>
            <a:r>
              <a:rPr lang="en-IN" sz="1800" b="1" dirty="0">
                <a:solidFill>
                  <a:srgbClr val="FF0000"/>
                </a:solidFill>
              </a:rPr>
              <a:t>("{0} / {1} = {2}", 120, 15, </a:t>
            </a:r>
            <a:r>
              <a:rPr lang="en-IN" sz="1800" b="1" dirty="0" err="1">
                <a:solidFill>
                  <a:srgbClr val="FF0000"/>
                </a:solidFill>
              </a:rPr>
              <a:t>calculator.Divide</a:t>
            </a:r>
            <a:r>
              <a:rPr lang="en-IN" sz="1800" b="1" dirty="0">
                <a:solidFill>
                  <a:srgbClr val="FF0000"/>
                </a:solidFill>
              </a:rPr>
              <a:t>(120, 15)); </a:t>
            </a:r>
            <a:r>
              <a:rPr lang="en-IN" sz="1800" b="1" dirty="0" smtClean="0">
                <a:solidFill>
                  <a:srgbClr val="FF0000"/>
                </a:solidFill>
              </a:rPr>
              <a:t>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Console.WriteLine</a:t>
            </a:r>
            <a:r>
              <a:rPr lang="en-IN" sz="1800" b="1" dirty="0">
                <a:solidFill>
                  <a:srgbClr val="FF0000"/>
                </a:solidFill>
              </a:rPr>
              <a:t>("Program finishing</a:t>
            </a:r>
            <a:r>
              <a:rPr lang="en-IN" sz="1800" b="1" dirty="0" smtClean="0">
                <a:solidFill>
                  <a:srgbClr val="FF0000"/>
                </a:solidFill>
              </a:rPr>
              <a:t>");</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dirty="0" smtClean="0">
                <a:solidFill>
                  <a:srgbClr val="FF0000"/>
                </a:solidFill>
              </a:rPr>
              <a:t>}</a:t>
            </a:r>
            <a:endParaRPr lang="en-IN" sz="1800" dirty="0">
              <a:solidFill>
                <a:srgbClr val="FF0000"/>
              </a:solidFill>
            </a:endParaRPr>
          </a:p>
          <a:p>
            <a:r>
              <a:rPr lang="en-IN" sz="1800" dirty="0"/>
              <a:t>This code creates a </a:t>
            </a:r>
            <a:r>
              <a:rPr lang="en-IN" sz="1800" i="1" dirty="0"/>
              <a:t>Calculator </a:t>
            </a:r>
            <a:r>
              <a:rPr lang="en-IN" sz="1800" dirty="0"/>
              <a:t>object, calls the </a:t>
            </a:r>
            <a:r>
              <a:rPr lang="en-IN" sz="1800" i="1" dirty="0"/>
              <a:t>Divide </a:t>
            </a:r>
            <a:r>
              <a:rPr lang="en-IN" sz="1800" dirty="0"/>
              <a:t>method of this object (and displays the result), and then outputs a message as the program finishes.</a:t>
            </a:r>
            <a:endParaRPr lang="en-IN" sz="1800" dirty="0">
              <a:solidFill>
                <a:srgbClr val="FF0000"/>
              </a:solidFill>
            </a:endParaRPr>
          </a:p>
        </p:txBody>
      </p:sp>
    </p:spTree>
    <p:extLst>
      <p:ext uri="{BB962C8B-B14F-4D97-AF65-F5344CB8AC3E}">
        <p14:creationId xmlns:p14="http://schemas.microsoft.com/office/powerpoint/2010/main" xmlns="" val="136753850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429769"/>
          </a:xfrm>
        </p:spPr>
        <p:txBody>
          <a:bodyPr>
            <a:noAutofit/>
          </a:bodyPr>
          <a:lstStyle/>
          <a:p>
            <a:r>
              <a:rPr lang="en-IN" sz="3600" b="1" dirty="0" err="1" smtClean="0">
                <a:solidFill>
                  <a:srgbClr val="FF0000"/>
                </a:solidFill>
              </a:rPr>
              <a:t>Contd</a:t>
            </a:r>
            <a:r>
              <a:rPr lang="en-IN" sz="3600" b="1" dirty="0" smtClean="0">
                <a:solidFill>
                  <a:srgbClr val="FF0000"/>
                </a:solidFill>
              </a:rPr>
              <a:t>…</a:t>
            </a:r>
            <a:endParaRPr lang="en-IN" sz="3600" dirty="0">
              <a:solidFill>
                <a:srgbClr val="FF0000"/>
              </a:solidFill>
            </a:endParaRPr>
          </a:p>
        </p:txBody>
      </p:sp>
      <p:sp>
        <p:nvSpPr>
          <p:cNvPr id="3" name="Content Placeholder 2"/>
          <p:cNvSpPr>
            <a:spLocks noGrp="1"/>
          </p:cNvSpPr>
          <p:nvPr>
            <p:ph idx="1"/>
          </p:nvPr>
        </p:nvSpPr>
        <p:spPr>
          <a:xfrm>
            <a:off x="0" y="463639"/>
            <a:ext cx="12192000" cy="6394361"/>
          </a:xfrm>
        </p:spPr>
        <p:txBody>
          <a:bodyPr>
            <a:normAutofit fontScale="92500" lnSpcReduction="10000"/>
          </a:bodyPr>
          <a:lstStyle/>
          <a:p>
            <a:pPr marL="0" indent="0">
              <a:buNone/>
            </a:pPr>
            <a:r>
              <a:rPr lang="en-IN" sz="1800" dirty="0" smtClean="0"/>
              <a:t>11) On </a:t>
            </a:r>
            <a:r>
              <a:rPr lang="en-IN" sz="1800" dirty="0"/>
              <a:t>the DEBUG menu, click Start Without Debugging. Verify that the program displays the following series of messages:</a:t>
            </a:r>
          </a:p>
          <a:p>
            <a:pPr marL="0" indent="0">
              <a:spcBef>
                <a:spcPts val="0"/>
              </a:spcBef>
              <a:buNone/>
            </a:pPr>
            <a:r>
              <a:rPr lang="en-IN" sz="1800" dirty="0" smtClean="0">
                <a:solidFill>
                  <a:srgbClr val="FF0000"/>
                </a:solidFill>
              </a:rPr>
              <a:t>                                                                  Calculator </a:t>
            </a:r>
            <a:r>
              <a:rPr lang="en-IN" sz="1800" dirty="0">
                <a:solidFill>
                  <a:srgbClr val="FF0000"/>
                </a:solidFill>
              </a:rPr>
              <a:t>being </a:t>
            </a:r>
            <a:r>
              <a:rPr lang="en-IN" sz="1800" dirty="0" smtClean="0">
                <a:solidFill>
                  <a:srgbClr val="FF0000"/>
                </a:solidFill>
              </a:rPr>
              <a:t>created</a:t>
            </a:r>
          </a:p>
          <a:p>
            <a:pPr marL="0" indent="0">
              <a:spcBef>
                <a:spcPts val="0"/>
              </a:spcBef>
              <a:buNone/>
            </a:pPr>
            <a:r>
              <a:rPr lang="en-IN" sz="1800" dirty="0">
                <a:solidFill>
                  <a:srgbClr val="FF0000"/>
                </a:solidFill>
              </a:rPr>
              <a:t> </a:t>
            </a:r>
            <a:r>
              <a:rPr lang="en-IN" sz="1800" dirty="0" smtClean="0">
                <a:solidFill>
                  <a:srgbClr val="FF0000"/>
                </a:solidFill>
              </a:rPr>
              <a:t>                                                                 120 </a:t>
            </a:r>
            <a:r>
              <a:rPr lang="en-IN" sz="1800" dirty="0">
                <a:solidFill>
                  <a:srgbClr val="FF0000"/>
                </a:solidFill>
              </a:rPr>
              <a:t>/ 15 = </a:t>
            </a:r>
            <a:r>
              <a:rPr lang="en-IN" sz="1800" dirty="0" smtClean="0">
                <a:solidFill>
                  <a:srgbClr val="FF0000"/>
                </a:solidFill>
              </a:rPr>
              <a:t>8</a:t>
            </a:r>
          </a:p>
          <a:p>
            <a:pPr marL="0" indent="0">
              <a:spcBef>
                <a:spcPts val="0"/>
              </a:spcBef>
              <a:buNone/>
            </a:pPr>
            <a:r>
              <a:rPr lang="en-IN" sz="1800" dirty="0">
                <a:solidFill>
                  <a:srgbClr val="FF0000"/>
                </a:solidFill>
              </a:rPr>
              <a:t> </a:t>
            </a:r>
            <a:r>
              <a:rPr lang="en-IN" sz="1800" dirty="0" smtClean="0">
                <a:solidFill>
                  <a:srgbClr val="FF0000"/>
                </a:solidFill>
              </a:rPr>
              <a:t>                                                                  Program finishing</a:t>
            </a:r>
          </a:p>
          <a:p>
            <a:pPr marL="0" indent="0">
              <a:spcBef>
                <a:spcPts val="0"/>
              </a:spcBef>
              <a:buNone/>
            </a:pPr>
            <a:r>
              <a:rPr lang="en-IN" sz="1800" dirty="0">
                <a:solidFill>
                  <a:srgbClr val="FF0000"/>
                </a:solidFill>
              </a:rPr>
              <a:t> </a:t>
            </a:r>
            <a:r>
              <a:rPr lang="en-IN" sz="1800" dirty="0" smtClean="0">
                <a:solidFill>
                  <a:srgbClr val="FF0000"/>
                </a:solidFill>
              </a:rPr>
              <a:t>                                                                  Calculator </a:t>
            </a:r>
            <a:r>
              <a:rPr lang="en-IN" sz="1800" dirty="0">
                <a:solidFill>
                  <a:srgbClr val="FF0000"/>
                </a:solidFill>
              </a:rPr>
              <a:t>being finalize</a:t>
            </a:r>
            <a:r>
              <a:rPr lang="en-IN" sz="1800" dirty="0"/>
              <a:t>d</a:t>
            </a:r>
          </a:p>
          <a:p>
            <a:pPr lvl="1"/>
            <a:r>
              <a:rPr lang="en-IN" dirty="0"/>
              <a:t>Notice that the </a:t>
            </a:r>
            <a:r>
              <a:rPr lang="en-IN" dirty="0" err="1"/>
              <a:t>finalizer</a:t>
            </a:r>
            <a:r>
              <a:rPr lang="en-IN" dirty="0"/>
              <a:t> for the </a:t>
            </a:r>
            <a:r>
              <a:rPr lang="en-IN" i="1" dirty="0"/>
              <a:t>Calculator </a:t>
            </a:r>
            <a:r>
              <a:rPr lang="en-IN" dirty="0"/>
              <a:t>object runs only when the application is about to finish, after the </a:t>
            </a:r>
            <a:r>
              <a:rPr lang="en-IN" i="1" dirty="0"/>
              <a:t>Main </a:t>
            </a:r>
            <a:r>
              <a:rPr lang="en-IN" dirty="0"/>
              <a:t>method has completed.</a:t>
            </a:r>
          </a:p>
          <a:p>
            <a:pPr marL="0" indent="0">
              <a:buNone/>
            </a:pPr>
            <a:r>
              <a:rPr lang="en-IN" sz="1800" dirty="0" smtClean="0"/>
              <a:t>12) In </a:t>
            </a:r>
            <a:r>
              <a:rPr lang="en-IN" sz="1800" dirty="0"/>
              <a:t>the console window, press the Enter key and return to Visual Studio </a:t>
            </a:r>
            <a:r>
              <a:rPr lang="en-IN" sz="1800" dirty="0" smtClean="0"/>
              <a:t>2015.</a:t>
            </a:r>
            <a:endParaRPr lang="en-IN" sz="1800" dirty="0"/>
          </a:p>
          <a:p>
            <a:pPr marL="0" indent="0" algn="just">
              <a:spcBef>
                <a:spcPts val="0"/>
              </a:spcBef>
              <a:buNone/>
            </a:pPr>
            <a:endParaRPr lang="en-US" sz="1800" dirty="0" smtClean="0">
              <a:solidFill>
                <a:srgbClr val="FF0000"/>
              </a:solidFill>
            </a:endParaRPr>
          </a:p>
          <a:p>
            <a:pPr algn="just"/>
            <a:r>
              <a:rPr lang="en-IN" sz="1800" dirty="0"/>
              <a:t>The CLR guarantees that all objects created by your applications will be subject to garbage collection, but you cannot always be sure when this will happen. </a:t>
            </a:r>
            <a:endParaRPr lang="en-IN" sz="1800" dirty="0" smtClean="0"/>
          </a:p>
          <a:p>
            <a:pPr algn="just"/>
            <a:r>
              <a:rPr lang="en-IN" sz="1800" dirty="0" smtClean="0"/>
              <a:t>In </a:t>
            </a:r>
            <a:r>
              <a:rPr lang="en-IN" sz="1800" dirty="0"/>
              <a:t>the exercise, the program was very short-lived and the </a:t>
            </a:r>
            <a:r>
              <a:rPr lang="en-IN" sz="1800" i="1" dirty="0"/>
              <a:t>Calculator </a:t>
            </a:r>
            <a:r>
              <a:rPr lang="en-IN" sz="1800" dirty="0"/>
              <a:t>object was finalized when the CLR tidied up as the program finished. </a:t>
            </a:r>
            <a:endParaRPr lang="en-IN" sz="1800" dirty="0" smtClean="0"/>
          </a:p>
          <a:p>
            <a:pPr algn="just"/>
            <a:r>
              <a:rPr lang="en-IN" sz="1800" dirty="0" smtClean="0"/>
              <a:t>However</a:t>
            </a:r>
            <a:r>
              <a:rPr lang="en-IN" sz="1800" dirty="0"/>
              <a:t>, you might also find that this is the case in more substantial applications with classes that consume scarce resources, and unless you take the necessary steps to provide a means of disposal, the objects that your applications create might retain their resources until the application finishes. </a:t>
            </a:r>
            <a:endParaRPr lang="en-IN" sz="1800" dirty="0" smtClean="0"/>
          </a:p>
          <a:p>
            <a:pPr algn="just"/>
            <a:r>
              <a:rPr lang="en-IN" sz="1800" dirty="0" smtClean="0"/>
              <a:t>If </a:t>
            </a:r>
            <a:r>
              <a:rPr lang="en-IN" sz="1800" dirty="0"/>
              <a:t>the resource is a file, this could prevent other users from being able to access that file; if the resource is a database connection, your application could prevent other users from being able to connect to </a:t>
            </a:r>
            <a:r>
              <a:rPr lang="en-IN" sz="1800" b="1" dirty="0" smtClean="0"/>
              <a:t> </a:t>
            </a:r>
            <a:r>
              <a:rPr lang="en-IN" sz="1800" dirty="0" smtClean="0"/>
              <a:t>the </a:t>
            </a:r>
            <a:r>
              <a:rPr lang="en-IN" sz="1800" dirty="0"/>
              <a:t>same database. </a:t>
            </a:r>
            <a:endParaRPr lang="en-IN" sz="1800" dirty="0" smtClean="0"/>
          </a:p>
          <a:p>
            <a:pPr algn="just"/>
            <a:r>
              <a:rPr lang="en-IN" sz="1800" dirty="0" smtClean="0"/>
              <a:t>Ideally</a:t>
            </a:r>
            <a:r>
              <a:rPr lang="en-IN" sz="1800" dirty="0"/>
              <a:t>, you want to free resources as soon as you have finished using them rather than waiting for the application to terminate.</a:t>
            </a:r>
          </a:p>
          <a:p>
            <a:pPr algn="just"/>
            <a:r>
              <a:rPr lang="en-IN" sz="1800" dirty="0"/>
              <a:t>In the next exercise, you will implement the </a:t>
            </a:r>
            <a:r>
              <a:rPr lang="en-IN" sz="1800" i="1" dirty="0" err="1"/>
              <a:t>IDisposable</a:t>
            </a:r>
            <a:r>
              <a:rPr lang="en-IN" sz="1800" i="1" dirty="0"/>
              <a:t> </a:t>
            </a:r>
            <a:r>
              <a:rPr lang="en-IN" sz="1800" dirty="0"/>
              <a:t>interface in the </a:t>
            </a:r>
            <a:r>
              <a:rPr lang="en-IN" sz="1800" i="1" dirty="0"/>
              <a:t>Calculator </a:t>
            </a:r>
            <a:r>
              <a:rPr lang="en-IN" sz="1800" dirty="0"/>
              <a:t>class and enable the program to finalize </a:t>
            </a:r>
            <a:r>
              <a:rPr lang="en-IN" sz="1800" i="1" dirty="0"/>
              <a:t>Calculator </a:t>
            </a:r>
            <a:r>
              <a:rPr lang="en-IN" sz="1800" dirty="0"/>
              <a:t>objects at a time of its choosing.</a:t>
            </a:r>
            <a:endParaRPr lang="en-IN" sz="1800" dirty="0">
              <a:solidFill>
                <a:srgbClr val="FF0000"/>
              </a:solidFill>
            </a:endParaRPr>
          </a:p>
        </p:txBody>
      </p:sp>
    </p:spTree>
    <p:extLst>
      <p:ext uri="{BB962C8B-B14F-4D97-AF65-F5344CB8AC3E}">
        <p14:creationId xmlns:p14="http://schemas.microsoft.com/office/powerpoint/2010/main" xmlns="" val="359724421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429769"/>
          </a:xfrm>
        </p:spPr>
        <p:txBody>
          <a:bodyPr>
            <a:noAutofit/>
          </a:bodyPr>
          <a:lstStyle/>
          <a:p>
            <a:r>
              <a:rPr lang="en-IN" sz="3600" b="1" dirty="0">
                <a:solidFill>
                  <a:srgbClr val="FF0000"/>
                </a:solidFill>
              </a:rPr>
              <a:t>Implement the </a:t>
            </a:r>
            <a:r>
              <a:rPr lang="en-IN" sz="3600" b="1" i="1" dirty="0" err="1">
                <a:solidFill>
                  <a:srgbClr val="FF0000"/>
                </a:solidFill>
              </a:rPr>
              <a:t>IDisposable</a:t>
            </a:r>
            <a:r>
              <a:rPr lang="en-IN" sz="3600" b="1" i="1" dirty="0">
                <a:solidFill>
                  <a:srgbClr val="FF0000"/>
                </a:solidFill>
              </a:rPr>
              <a:t> </a:t>
            </a:r>
            <a:r>
              <a:rPr lang="en-IN" sz="3600" b="1" dirty="0">
                <a:solidFill>
                  <a:srgbClr val="FF0000"/>
                </a:solidFill>
              </a:rPr>
              <a:t>interface</a:t>
            </a:r>
            <a:endParaRPr lang="en-IN" sz="3600" dirty="0">
              <a:solidFill>
                <a:srgbClr val="FF0000"/>
              </a:solidFill>
            </a:endParaRPr>
          </a:p>
        </p:txBody>
      </p:sp>
      <p:sp>
        <p:nvSpPr>
          <p:cNvPr id="3" name="Content Placeholder 2"/>
          <p:cNvSpPr>
            <a:spLocks noGrp="1"/>
          </p:cNvSpPr>
          <p:nvPr>
            <p:ph idx="1"/>
          </p:nvPr>
        </p:nvSpPr>
        <p:spPr>
          <a:xfrm>
            <a:off x="0" y="463639"/>
            <a:ext cx="12192000" cy="6394361"/>
          </a:xfrm>
        </p:spPr>
        <p:txBody>
          <a:bodyPr>
            <a:normAutofit fontScale="92500" lnSpcReduction="10000"/>
          </a:bodyPr>
          <a:lstStyle/>
          <a:p>
            <a:r>
              <a:rPr lang="en-IN" sz="1800" dirty="0" smtClean="0"/>
              <a:t>Display </a:t>
            </a:r>
            <a:r>
              <a:rPr lang="en-IN" sz="1800" dirty="0"/>
              <a:t>the </a:t>
            </a:r>
            <a:r>
              <a:rPr lang="en-IN" sz="1800" dirty="0" err="1"/>
              <a:t>Calculator.cs</a:t>
            </a:r>
            <a:r>
              <a:rPr lang="en-IN" sz="1800" dirty="0"/>
              <a:t> file in the Code and Text Editor window.</a:t>
            </a:r>
          </a:p>
          <a:p>
            <a:r>
              <a:rPr lang="en-IN" sz="1800" dirty="0"/>
              <a:t>Modify the definition of the </a:t>
            </a:r>
            <a:r>
              <a:rPr lang="en-IN" sz="1800" i="1" dirty="0"/>
              <a:t>Calculator </a:t>
            </a:r>
            <a:r>
              <a:rPr lang="en-IN" sz="1800" dirty="0"/>
              <a:t>class so that it implements the </a:t>
            </a:r>
            <a:r>
              <a:rPr lang="en-IN" sz="1800" i="1" dirty="0" err="1"/>
              <a:t>IDisposable</a:t>
            </a:r>
            <a:r>
              <a:rPr lang="en-IN" sz="1800" i="1" dirty="0"/>
              <a:t> </a:t>
            </a:r>
            <a:r>
              <a:rPr lang="en-IN" sz="1800" dirty="0"/>
              <a:t>interface, as shown below in bold</a:t>
            </a:r>
            <a:r>
              <a:rPr lang="en-IN" sz="1800" dirty="0" smtClean="0"/>
              <a:t>:</a:t>
            </a:r>
            <a:endParaRPr lang="en-IN" sz="1800" dirty="0"/>
          </a:p>
          <a:p>
            <a:pPr marL="216000" lvl="1" indent="0">
              <a:spcBef>
                <a:spcPts val="0"/>
              </a:spcBef>
              <a:buNone/>
            </a:pPr>
            <a:r>
              <a:rPr lang="en-IN" dirty="0" smtClean="0">
                <a:solidFill>
                  <a:srgbClr val="FF0000"/>
                </a:solidFill>
              </a:rPr>
              <a:t>                                                           class </a:t>
            </a:r>
            <a:r>
              <a:rPr lang="en-IN" dirty="0">
                <a:solidFill>
                  <a:srgbClr val="FF0000"/>
                </a:solidFill>
              </a:rPr>
              <a:t>Calculator : </a:t>
            </a:r>
            <a:r>
              <a:rPr lang="en-IN" b="1" dirty="0" err="1" smtClean="0">
                <a:solidFill>
                  <a:srgbClr val="FF0000"/>
                </a:solidFill>
              </a:rPr>
              <a:t>Idisposable</a:t>
            </a:r>
            <a:endParaRPr lang="en-IN" b="1" dirty="0" smtClean="0">
              <a:solidFill>
                <a:srgbClr val="FF0000"/>
              </a:solidFill>
            </a:endParaRPr>
          </a:p>
          <a:p>
            <a:pPr marL="216000" lvl="1" indent="0">
              <a:spcBef>
                <a:spcPts val="0"/>
              </a:spcBef>
              <a:buNone/>
            </a:pPr>
            <a:r>
              <a:rPr lang="en-IN" b="1" dirty="0">
                <a:solidFill>
                  <a:srgbClr val="FF0000"/>
                </a:solidFill>
              </a:rPr>
              <a:t> </a:t>
            </a:r>
            <a:r>
              <a:rPr lang="en-IN" b="1" dirty="0" smtClean="0">
                <a:solidFill>
                  <a:srgbClr val="FF0000"/>
                </a:solidFill>
              </a:rPr>
              <a:t>                                                          </a:t>
            </a:r>
            <a:r>
              <a:rPr lang="en-IN" dirty="0" smtClean="0">
                <a:solidFill>
                  <a:srgbClr val="FF0000"/>
                </a:solidFill>
              </a:rPr>
              <a:t>{ </a:t>
            </a:r>
          </a:p>
          <a:p>
            <a:pPr marL="216000" lvl="1" indent="0">
              <a:spcBef>
                <a:spcPts val="0"/>
              </a:spcBef>
              <a:buNone/>
            </a:pPr>
            <a:r>
              <a:rPr lang="en-IN" dirty="0">
                <a:solidFill>
                  <a:srgbClr val="FF0000"/>
                </a:solidFill>
              </a:rPr>
              <a:t> </a:t>
            </a:r>
            <a:r>
              <a:rPr lang="en-IN" dirty="0" smtClean="0">
                <a:solidFill>
                  <a:srgbClr val="FF0000"/>
                </a:solidFill>
              </a:rPr>
              <a:t>                                                                     …….....</a:t>
            </a:r>
          </a:p>
          <a:p>
            <a:pPr marL="216000" lvl="1" indent="0">
              <a:spcBef>
                <a:spcPts val="0"/>
              </a:spcBef>
              <a:buNone/>
            </a:pPr>
            <a:r>
              <a:rPr lang="en-IN" dirty="0">
                <a:solidFill>
                  <a:srgbClr val="FF0000"/>
                </a:solidFill>
              </a:rPr>
              <a:t> </a:t>
            </a:r>
            <a:r>
              <a:rPr lang="en-IN" dirty="0" smtClean="0">
                <a:solidFill>
                  <a:srgbClr val="FF0000"/>
                </a:solidFill>
              </a:rPr>
              <a:t>                                                           }</a:t>
            </a:r>
            <a:endParaRPr lang="en-IN" dirty="0">
              <a:solidFill>
                <a:srgbClr val="FF0000"/>
              </a:solidFill>
            </a:endParaRPr>
          </a:p>
          <a:p>
            <a:pPr algn="just"/>
            <a:r>
              <a:rPr lang="en-IN" sz="1800" dirty="0"/>
              <a:t>Add the following method named </a:t>
            </a:r>
            <a:r>
              <a:rPr lang="en-IN" sz="1800" i="1" dirty="0"/>
              <a:t>Dispose </a:t>
            </a:r>
            <a:r>
              <a:rPr lang="en-IN" sz="1800" dirty="0"/>
              <a:t>to the </a:t>
            </a:r>
            <a:r>
              <a:rPr lang="en-IN" sz="1800" i="1" dirty="0"/>
              <a:t>Calculator </a:t>
            </a:r>
            <a:r>
              <a:rPr lang="en-IN" sz="1800" dirty="0"/>
              <a:t>class. This is the method required by the </a:t>
            </a:r>
            <a:r>
              <a:rPr lang="en-IN" sz="1800" i="1" dirty="0" err="1">
                <a:solidFill>
                  <a:srgbClr val="FF0000"/>
                </a:solidFill>
              </a:rPr>
              <a:t>IDisposable</a:t>
            </a:r>
            <a:r>
              <a:rPr lang="en-IN" sz="1800" i="1" dirty="0">
                <a:solidFill>
                  <a:srgbClr val="FF0000"/>
                </a:solidFill>
              </a:rPr>
              <a:t> </a:t>
            </a:r>
            <a:r>
              <a:rPr lang="en-IN" sz="1800" dirty="0">
                <a:solidFill>
                  <a:srgbClr val="FF0000"/>
                </a:solidFill>
              </a:rPr>
              <a:t>interface:</a:t>
            </a:r>
          </a:p>
          <a:p>
            <a:pPr marL="0" indent="0">
              <a:spcBef>
                <a:spcPts val="0"/>
              </a:spcBef>
              <a:buNone/>
            </a:pPr>
            <a:r>
              <a:rPr lang="en-IN" sz="1800" dirty="0">
                <a:solidFill>
                  <a:srgbClr val="FF0000"/>
                </a:solidFill>
              </a:rPr>
              <a:t> </a:t>
            </a:r>
            <a:r>
              <a:rPr lang="en-IN" sz="1800" dirty="0" smtClean="0">
                <a:solidFill>
                  <a:srgbClr val="FF0000"/>
                </a:solidFill>
              </a:rPr>
              <a:t>                                                                 class </a:t>
            </a:r>
            <a:r>
              <a:rPr lang="en-IN" sz="1800" dirty="0">
                <a:solidFill>
                  <a:srgbClr val="FF0000"/>
                </a:solidFill>
              </a:rPr>
              <a:t>Calculator : </a:t>
            </a:r>
            <a:r>
              <a:rPr lang="en-IN" sz="1800" dirty="0" err="1" smtClean="0">
                <a:solidFill>
                  <a:srgbClr val="FF0000"/>
                </a:solidFill>
              </a:rPr>
              <a:t>Idisposable</a:t>
            </a:r>
            <a:endParaRPr lang="en-IN" sz="1800" dirty="0" smtClean="0">
              <a:solidFill>
                <a:srgbClr val="FF0000"/>
              </a:solidFill>
            </a:endParaRP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public </a:t>
            </a:r>
            <a:r>
              <a:rPr lang="en-IN" sz="1800" b="1" dirty="0">
                <a:solidFill>
                  <a:srgbClr val="FF0000"/>
                </a:solidFill>
              </a:rPr>
              <a:t>void Dispose</a:t>
            </a:r>
            <a:r>
              <a:rPr lang="en-IN" sz="1800" b="1"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Console.WriteLine</a:t>
            </a:r>
            <a:r>
              <a:rPr lang="en-IN" sz="1800" b="1" dirty="0">
                <a:solidFill>
                  <a:srgbClr val="FF0000"/>
                </a:solidFill>
              </a:rPr>
              <a:t>("Calculator being disposed");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dirty="0" smtClean="0">
                <a:solidFill>
                  <a:srgbClr val="FF0000"/>
                </a:solidFill>
              </a:rPr>
              <a:t>} </a:t>
            </a:r>
          </a:p>
          <a:p>
            <a:pPr algn="just"/>
            <a:r>
              <a:rPr lang="en-IN" sz="1800" dirty="0"/>
              <a:t>You would normally add code to the </a:t>
            </a:r>
            <a:r>
              <a:rPr lang="en-IN" sz="1800" i="1" dirty="0"/>
              <a:t>Dispose </a:t>
            </a:r>
            <a:r>
              <a:rPr lang="en-IN" sz="1800" dirty="0"/>
              <a:t>method that releases the resources held by the object. </a:t>
            </a:r>
            <a:endParaRPr lang="en-IN" sz="1800" dirty="0" smtClean="0"/>
          </a:p>
          <a:p>
            <a:pPr algn="just"/>
            <a:r>
              <a:rPr lang="en-IN" sz="1800" dirty="0" smtClean="0"/>
              <a:t>There </a:t>
            </a:r>
            <a:r>
              <a:rPr lang="en-IN" sz="1800" dirty="0"/>
              <a:t>are none in this case, and the purpose of the </a:t>
            </a:r>
            <a:r>
              <a:rPr lang="en-IN" sz="1800" i="1" dirty="0" err="1"/>
              <a:t>Console.WriteLine</a:t>
            </a:r>
            <a:r>
              <a:rPr lang="en-IN" sz="1800" i="1" dirty="0"/>
              <a:t> </a:t>
            </a:r>
            <a:r>
              <a:rPr lang="en-IN" sz="1800" dirty="0"/>
              <a:t>statement in this method is just to enable you to see when the </a:t>
            </a:r>
            <a:r>
              <a:rPr lang="en-IN" sz="1800" i="1" dirty="0"/>
              <a:t>Dispose </a:t>
            </a:r>
            <a:r>
              <a:rPr lang="en-IN" sz="1800" dirty="0"/>
              <a:t>method is run. </a:t>
            </a:r>
            <a:endParaRPr lang="en-IN" sz="1800" dirty="0" smtClean="0"/>
          </a:p>
          <a:p>
            <a:pPr algn="just"/>
            <a:r>
              <a:rPr lang="en-IN" sz="1800" dirty="0" smtClean="0"/>
              <a:t>However</a:t>
            </a:r>
            <a:r>
              <a:rPr lang="en-IN" sz="1800" dirty="0"/>
              <a:t>, you can see that in a real-world application, there would likely be some duplication of code between the destructor and the </a:t>
            </a:r>
            <a:r>
              <a:rPr lang="en-IN" sz="1800" i="1" dirty="0"/>
              <a:t>Dispose </a:t>
            </a:r>
            <a:r>
              <a:rPr lang="en-IN" sz="1800" dirty="0"/>
              <a:t>method. </a:t>
            </a:r>
            <a:endParaRPr lang="en-IN" sz="1800" dirty="0" smtClean="0"/>
          </a:p>
          <a:p>
            <a:pPr algn="just"/>
            <a:r>
              <a:rPr lang="en-IN" sz="1800" dirty="0" smtClean="0"/>
              <a:t>To </a:t>
            </a:r>
            <a:r>
              <a:rPr lang="en-IN" sz="1800" dirty="0"/>
              <a:t>remove this duplication, you would typically place this code in one place and call it from the other. Seeing as you cannot explicitly invoke a destructor from the </a:t>
            </a:r>
            <a:r>
              <a:rPr lang="en-IN" sz="1800" i="1" dirty="0"/>
              <a:t>Dispose </a:t>
            </a:r>
            <a:r>
              <a:rPr lang="en-IN" sz="1800" dirty="0"/>
              <a:t>method, it makes sense instead to call the </a:t>
            </a:r>
            <a:r>
              <a:rPr lang="en-IN" sz="1800" i="1" dirty="0"/>
              <a:t>Dispose </a:t>
            </a:r>
            <a:r>
              <a:rPr lang="en-IN" sz="1800" dirty="0"/>
              <a:t>method from the destructor and place the logic that releases resources in the </a:t>
            </a:r>
            <a:r>
              <a:rPr lang="en-IN" sz="1800" i="1" dirty="0"/>
              <a:t>Dispose </a:t>
            </a:r>
            <a:r>
              <a:rPr lang="en-IN" sz="1800" dirty="0"/>
              <a:t>method.</a:t>
            </a:r>
          </a:p>
          <a:p>
            <a:endParaRPr lang="en-IN" sz="1800" dirty="0"/>
          </a:p>
          <a:p>
            <a:pPr marL="0" indent="0">
              <a:spcBef>
                <a:spcPts val="0"/>
              </a:spcBef>
              <a:buNone/>
            </a:pPr>
            <a:endParaRPr lang="en-IN" sz="1800" dirty="0">
              <a:solidFill>
                <a:srgbClr val="FF0000"/>
              </a:solidFill>
            </a:endParaRPr>
          </a:p>
        </p:txBody>
      </p:sp>
    </p:spTree>
    <p:extLst>
      <p:ext uri="{BB962C8B-B14F-4D97-AF65-F5344CB8AC3E}">
        <p14:creationId xmlns:p14="http://schemas.microsoft.com/office/powerpoint/2010/main" xmlns="" val="279715478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429769"/>
          </a:xfrm>
        </p:spPr>
        <p:txBody>
          <a:bodyPr>
            <a:noAutofit/>
          </a:bodyPr>
          <a:lstStyle/>
          <a:p>
            <a:r>
              <a:rPr lang="en-IN" sz="3600" b="1" dirty="0" err="1" smtClean="0">
                <a:solidFill>
                  <a:srgbClr val="FF0000"/>
                </a:solidFill>
              </a:rPr>
              <a:t>Contd</a:t>
            </a:r>
            <a:r>
              <a:rPr lang="en-IN" sz="3600" b="1" dirty="0" smtClean="0">
                <a:solidFill>
                  <a:srgbClr val="FF0000"/>
                </a:solidFill>
              </a:rPr>
              <a:t>…</a:t>
            </a:r>
            <a:endParaRPr lang="en-IN" sz="3600" dirty="0">
              <a:solidFill>
                <a:srgbClr val="FF0000"/>
              </a:solidFill>
            </a:endParaRPr>
          </a:p>
        </p:txBody>
      </p:sp>
      <p:sp>
        <p:nvSpPr>
          <p:cNvPr id="3" name="Content Placeholder 2"/>
          <p:cNvSpPr>
            <a:spLocks noGrp="1"/>
          </p:cNvSpPr>
          <p:nvPr>
            <p:ph idx="1"/>
          </p:nvPr>
        </p:nvSpPr>
        <p:spPr>
          <a:xfrm>
            <a:off x="0" y="463639"/>
            <a:ext cx="12192000" cy="6394361"/>
          </a:xfrm>
        </p:spPr>
        <p:txBody>
          <a:bodyPr>
            <a:normAutofit/>
          </a:bodyPr>
          <a:lstStyle/>
          <a:p>
            <a:pPr marL="0" indent="0">
              <a:buNone/>
            </a:pPr>
            <a:r>
              <a:rPr lang="en-IN" sz="1800" dirty="0" smtClean="0"/>
              <a:t>4) Modify </a:t>
            </a:r>
            <a:r>
              <a:rPr lang="en-IN" sz="1800" dirty="0"/>
              <a:t>the destructor so that it calls the </a:t>
            </a:r>
            <a:r>
              <a:rPr lang="en-IN" sz="1800" i="1" dirty="0"/>
              <a:t>Dispose </a:t>
            </a:r>
            <a:r>
              <a:rPr lang="en-IN" sz="1800" dirty="0"/>
              <a:t>method, as shown in bold below (leave the statement displaying the message in place in the </a:t>
            </a:r>
            <a:r>
              <a:rPr lang="en-IN" sz="1800" dirty="0" err="1"/>
              <a:t>finalizer</a:t>
            </a:r>
            <a:r>
              <a:rPr lang="en-IN" sz="1800" dirty="0"/>
              <a:t> so you can see when it is being run by the garbage collector):</a:t>
            </a:r>
          </a:p>
          <a:p>
            <a:pPr marL="0" indent="0">
              <a:spcBef>
                <a:spcPts val="0"/>
              </a:spcBef>
              <a:buNone/>
            </a:pPr>
            <a:r>
              <a:rPr lang="en-IN" sz="1800" dirty="0" smtClean="0">
                <a:solidFill>
                  <a:srgbClr val="FF0000"/>
                </a:solidFill>
              </a:rPr>
              <a:t>                                                                 ~</a:t>
            </a:r>
            <a:r>
              <a:rPr lang="en-IN" sz="1800" dirty="0">
                <a:solidFill>
                  <a:srgbClr val="FF0000"/>
                </a:solidFill>
              </a:rPr>
              <a:t>Calculator</a:t>
            </a:r>
            <a:r>
              <a:rPr lang="en-IN" sz="1800" dirty="0" smtClean="0">
                <a:solidFill>
                  <a:srgbClr val="FF0000"/>
                </a:solidFill>
              </a:rPr>
              <a:t>()</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dirty="0">
                <a:solidFill>
                  <a:srgbClr val="FF0000"/>
                </a:solidFill>
              </a:rPr>
              <a:t> </a:t>
            </a:r>
            <a:r>
              <a:rPr lang="en-IN" sz="1800" dirty="0" smtClean="0">
                <a:solidFill>
                  <a:srgbClr val="FF0000"/>
                </a:solidFill>
              </a:rPr>
              <a:t>                                                               </a:t>
            </a:r>
            <a:r>
              <a:rPr lang="en-IN" sz="1800" dirty="0" err="1" smtClean="0">
                <a:solidFill>
                  <a:srgbClr val="FF0000"/>
                </a:solidFill>
              </a:rPr>
              <a:t>Console.WriteLine</a:t>
            </a:r>
            <a:r>
              <a:rPr lang="en-IN" sz="1800" dirty="0">
                <a:solidFill>
                  <a:srgbClr val="FF0000"/>
                </a:solidFill>
              </a:rPr>
              <a:t>("Calculator being finalized"); </a:t>
            </a:r>
            <a:endParaRPr lang="en-IN" sz="1800"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this.Dispose</a:t>
            </a:r>
            <a:r>
              <a:rPr lang="en-IN" sz="1800" b="1" dirty="0" smtClean="0">
                <a:solidFill>
                  <a:srgbClr val="FF0000"/>
                </a:solidFill>
              </a:rPr>
              <a:t>();</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dirty="0" smtClean="0">
                <a:solidFill>
                  <a:srgbClr val="FF0000"/>
                </a:solidFill>
              </a:rPr>
              <a:t>} </a:t>
            </a:r>
          </a:p>
          <a:p>
            <a:r>
              <a:rPr lang="en-IN" sz="1800" dirty="0"/>
              <a:t>When you want to destroy a </a:t>
            </a:r>
            <a:r>
              <a:rPr lang="en-IN" sz="1800" i="1" dirty="0"/>
              <a:t>Calculator </a:t>
            </a:r>
            <a:r>
              <a:rPr lang="en-IN" sz="1800" dirty="0"/>
              <a:t>object in an application, the </a:t>
            </a:r>
            <a:r>
              <a:rPr lang="en-IN" sz="1800" i="1" dirty="0"/>
              <a:t>Dispose </a:t>
            </a:r>
            <a:r>
              <a:rPr lang="en-IN" sz="1800" dirty="0"/>
              <a:t>method does not run automatically; your code must either call it explicitly (with a statement such as </a:t>
            </a:r>
            <a:r>
              <a:rPr lang="en-IN" sz="1800" i="1" dirty="0" err="1"/>
              <a:t>calculator.Dispose</a:t>
            </a:r>
            <a:r>
              <a:rPr lang="en-IN" sz="1800" i="1" dirty="0"/>
              <a:t>()</a:t>
            </a:r>
            <a:r>
              <a:rPr lang="en-IN" sz="1800" dirty="0"/>
              <a:t>) or create the </a:t>
            </a:r>
            <a:r>
              <a:rPr lang="en-IN" sz="1800" i="1" dirty="0"/>
              <a:t>Calculator </a:t>
            </a:r>
            <a:r>
              <a:rPr lang="en-IN" sz="1800" dirty="0"/>
              <a:t>object within a </a:t>
            </a:r>
            <a:r>
              <a:rPr lang="en-IN" sz="1800" i="1" dirty="0"/>
              <a:t>using </a:t>
            </a:r>
            <a:r>
              <a:rPr lang="en-IN" sz="1800" dirty="0"/>
              <a:t>statement. In your program, you will adopt the latter approach.</a:t>
            </a:r>
          </a:p>
          <a:p>
            <a:pPr marL="0" indent="0">
              <a:buNone/>
            </a:pPr>
            <a:r>
              <a:rPr lang="en-IN" sz="1800" dirty="0" smtClean="0"/>
              <a:t>5) Display </a:t>
            </a:r>
            <a:r>
              <a:rPr lang="en-IN" sz="1800" dirty="0"/>
              <a:t>the </a:t>
            </a:r>
            <a:r>
              <a:rPr lang="en-IN" sz="1800" dirty="0" err="1"/>
              <a:t>Program.cs</a:t>
            </a:r>
            <a:r>
              <a:rPr lang="en-IN" sz="1800" dirty="0"/>
              <a:t> file in the Code and Text Editor window. Modify the statements in the </a:t>
            </a:r>
            <a:r>
              <a:rPr lang="en-IN" sz="1800" i="1" dirty="0"/>
              <a:t>Main </a:t>
            </a:r>
            <a:r>
              <a:rPr lang="en-IN" sz="1800" dirty="0"/>
              <a:t>method that create the </a:t>
            </a:r>
            <a:r>
              <a:rPr lang="en-IN" sz="1800" i="1" dirty="0"/>
              <a:t>Calculator </a:t>
            </a:r>
            <a:r>
              <a:rPr lang="en-IN" sz="1800" dirty="0"/>
              <a:t>object and call the </a:t>
            </a:r>
            <a:r>
              <a:rPr lang="en-IN" sz="1800" i="1" dirty="0"/>
              <a:t>Divide </a:t>
            </a:r>
            <a:r>
              <a:rPr lang="en-IN" sz="1800" dirty="0"/>
              <a:t>method, as shown below in bold:</a:t>
            </a:r>
          </a:p>
          <a:p>
            <a:pPr marL="0" indent="0">
              <a:spcBef>
                <a:spcPts val="0"/>
              </a:spcBef>
              <a:buNone/>
            </a:pPr>
            <a:r>
              <a:rPr lang="en-IN" sz="1800" dirty="0">
                <a:solidFill>
                  <a:srgbClr val="FF0000"/>
                </a:solidFill>
              </a:rPr>
              <a:t> </a:t>
            </a:r>
            <a:r>
              <a:rPr lang="en-IN" sz="1800" dirty="0" smtClean="0">
                <a:solidFill>
                  <a:srgbClr val="FF0000"/>
                </a:solidFill>
              </a:rPr>
              <a:t>                                                               </a:t>
            </a:r>
          </a:p>
          <a:p>
            <a:pPr marL="0" indent="0">
              <a:spcBef>
                <a:spcPts val="0"/>
              </a:spcBef>
              <a:buNone/>
            </a:pPr>
            <a:r>
              <a:rPr lang="en-IN" sz="1800" dirty="0">
                <a:solidFill>
                  <a:srgbClr val="FF0000"/>
                </a:solidFill>
              </a:rPr>
              <a:t> </a:t>
            </a:r>
            <a:r>
              <a:rPr lang="en-IN" sz="1800" dirty="0" smtClean="0">
                <a:solidFill>
                  <a:srgbClr val="FF0000"/>
                </a:solidFill>
              </a:rPr>
              <a:t>                                                                    static </a:t>
            </a:r>
            <a:r>
              <a:rPr lang="en-IN" sz="1800" dirty="0">
                <a:solidFill>
                  <a:srgbClr val="FF0000"/>
                </a:solidFill>
              </a:rPr>
              <a:t>void Main(string[] </a:t>
            </a:r>
            <a:r>
              <a:rPr lang="en-IN" sz="1800" dirty="0" err="1">
                <a:solidFill>
                  <a:srgbClr val="FF0000"/>
                </a:solidFill>
              </a:rPr>
              <a:t>args</a:t>
            </a:r>
            <a:r>
              <a:rPr lang="en-IN" sz="1800" dirty="0" smtClean="0">
                <a:solidFill>
                  <a:srgbClr val="FF0000"/>
                </a:solidFill>
              </a:rPr>
              <a:t>)</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using </a:t>
            </a:r>
            <a:r>
              <a:rPr lang="en-IN" sz="1800" b="1" dirty="0">
                <a:solidFill>
                  <a:srgbClr val="FF0000"/>
                </a:solidFill>
              </a:rPr>
              <a:t>(Calculator </a:t>
            </a:r>
            <a:r>
              <a:rPr lang="en-IN" sz="1800" b="1" dirty="0" err="1">
                <a:solidFill>
                  <a:srgbClr val="FF0000"/>
                </a:solidFill>
              </a:rPr>
              <a:t>calculator</a:t>
            </a:r>
            <a:r>
              <a:rPr lang="en-IN" sz="1800" b="1" dirty="0">
                <a:solidFill>
                  <a:srgbClr val="FF0000"/>
                </a:solidFill>
              </a:rPr>
              <a:t> = new </a:t>
            </a:r>
            <a:r>
              <a:rPr lang="en-IN" sz="1800" b="1" dirty="0" smtClean="0">
                <a:solidFill>
                  <a:srgbClr val="FF0000"/>
                </a:solidFill>
              </a:rPr>
              <a:t>Calculator                         </a:t>
            </a:r>
          </a:p>
          <a:p>
            <a:pPr marL="0" indent="0">
              <a:spcBef>
                <a:spcPts val="0"/>
              </a:spcBef>
              <a:buNone/>
            </a:pPr>
            <a:r>
              <a:rPr lang="en-IN" sz="1800" b="1" dirty="0">
                <a:solidFill>
                  <a:srgbClr val="FF0000"/>
                </a:solidFill>
              </a:rPr>
              <a:t> </a:t>
            </a:r>
            <a:r>
              <a:rPr lang="en-IN" sz="1800" b="1"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Console.WriteLine</a:t>
            </a:r>
            <a:r>
              <a:rPr lang="en-IN" sz="1800" b="1" dirty="0">
                <a:solidFill>
                  <a:srgbClr val="FF0000"/>
                </a:solidFill>
              </a:rPr>
              <a:t>("{0} / {1} = {2}", 120, 15, </a:t>
            </a:r>
            <a:r>
              <a:rPr lang="en-IN" sz="1800" b="1" dirty="0" err="1">
                <a:solidFill>
                  <a:srgbClr val="FF0000"/>
                </a:solidFill>
              </a:rPr>
              <a:t>calculator.Divide</a:t>
            </a:r>
            <a:r>
              <a:rPr lang="en-IN" sz="1800" b="1" dirty="0">
                <a:solidFill>
                  <a:srgbClr val="FF0000"/>
                </a:solidFill>
              </a:rPr>
              <a:t>(120, 15)); </a:t>
            </a:r>
            <a:r>
              <a:rPr lang="en-IN" sz="1800" b="1" dirty="0" smtClean="0">
                <a:solidFill>
                  <a:srgbClr val="FF0000"/>
                </a:solidFill>
              </a:rPr>
              <a:t> </a:t>
            </a:r>
          </a:p>
          <a:p>
            <a:pPr marL="0" indent="0">
              <a:spcBef>
                <a:spcPts val="0"/>
              </a:spcBef>
              <a:buNone/>
            </a:pPr>
            <a:r>
              <a:rPr lang="en-IN" sz="1800" b="1"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dirty="0" err="1" smtClean="0">
                <a:solidFill>
                  <a:srgbClr val="FF0000"/>
                </a:solidFill>
              </a:rPr>
              <a:t>Console.WriteLine</a:t>
            </a:r>
            <a:r>
              <a:rPr lang="en-IN" sz="1800" dirty="0" smtClean="0">
                <a:solidFill>
                  <a:srgbClr val="FF0000"/>
                </a:solidFill>
              </a:rPr>
              <a:t>("Program finishing");</a:t>
            </a:r>
          </a:p>
          <a:p>
            <a:pPr marL="0" indent="0">
              <a:spcBef>
                <a:spcPts val="0"/>
              </a:spcBef>
              <a:buNone/>
            </a:pPr>
            <a:r>
              <a:rPr lang="en-IN" sz="1800" dirty="0">
                <a:solidFill>
                  <a:srgbClr val="FF0000"/>
                </a:solidFill>
              </a:rPr>
              <a:t> </a:t>
            </a:r>
            <a:r>
              <a:rPr lang="en-IN" sz="1800" dirty="0" smtClean="0">
                <a:solidFill>
                  <a:srgbClr val="FF0000"/>
                </a:solidFill>
              </a:rPr>
              <a:t>                                                              }</a:t>
            </a:r>
            <a:endParaRPr lang="en-IN" sz="1800" dirty="0">
              <a:solidFill>
                <a:srgbClr val="FF0000"/>
              </a:solidFill>
            </a:endParaRPr>
          </a:p>
        </p:txBody>
      </p:sp>
    </p:spTree>
    <p:extLst>
      <p:ext uri="{BB962C8B-B14F-4D97-AF65-F5344CB8AC3E}">
        <p14:creationId xmlns:p14="http://schemas.microsoft.com/office/powerpoint/2010/main" xmlns="" val="238350156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429769"/>
          </a:xfrm>
        </p:spPr>
        <p:txBody>
          <a:bodyPr>
            <a:noAutofit/>
          </a:bodyPr>
          <a:lstStyle/>
          <a:p>
            <a:r>
              <a:rPr lang="en-IN" sz="3600" b="1" dirty="0" err="1" smtClean="0">
                <a:solidFill>
                  <a:srgbClr val="FF0000"/>
                </a:solidFill>
              </a:rPr>
              <a:t>Contd</a:t>
            </a:r>
            <a:r>
              <a:rPr lang="en-IN" sz="3600" b="1" dirty="0" smtClean="0">
                <a:solidFill>
                  <a:srgbClr val="FF0000"/>
                </a:solidFill>
              </a:rPr>
              <a:t>…</a:t>
            </a:r>
            <a:endParaRPr lang="en-IN" sz="3600" dirty="0">
              <a:solidFill>
                <a:srgbClr val="FF0000"/>
              </a:solidFill>
            </a:endParaRPr>
          </a:p>
        </p:txBody>
      </p:sp>
      <p:sp>
        <p:nvSpPr>
          <p:cNvPr id="3" name="Content Placeholder 2"/>
          <p:cNvSpPr>
            <a:spLocks noGrp="1"/>
          </p:cNvSpPr>
          <p:nvPr>
            <p:ph idx="1"/>
          </p:nvPr>
        </p:nvSpPr>
        <p:spPr>
          <a:xfrm>
            <a:off x="0" y="463639"/>
            <a:ext cx="12192000" cy="6394361"/>
          </a:xfrm>
        </p:spPr>
        <p:txBody>
          <a:bodyPr>
            <a:normAutofit/>
          </a:bodyPr>
          <a:lstStyle/>
          <a:p>
            <a:pPr marL="0" indent="0">
              <a:buNone/>
            </a:pPr>
            <a:r>
              <a:rPr lang="en-IN" sz="1800" dirty="0" smtClean="0"/>
              <a:t>6) On </a:t>
            </a:r>
            <a:r>
              <a:rPr lang="en-IN" sz="1800" dirty="0"/>
              <a:t>the DEBUG menu, click Start Without Debugging. Verify that the program now displays the following series of messages:</a:t>
            </a:r>
          </a:p>
          <a:p>
            <a:pPr marL="0" indent="0">
              <a:spcBef>
                <a:spcPts val="0"/>
              </a:spcBef>
              <a:buNone/>
            </a:pPr>
            <a:r>
              <a:rPr lang="en-IN" sz="1800" dirty="0" smtClean="0"/>
              <a:t>                                                                        </a:t>
            </a:r>
            <a:r>
              <a:rPr lang="en-IN" sz="1800" dirty="0" smtClean="0">
                <a:solidFill>
                  <a:srgbClr val="FF0000"/>
                </a:solidFill>
              </a:rPr>
              <a:t>Calculator </a:t>
            </a:r>
            <a:r>
              <a:rPr lang="en-IN" sz="1800" dirty="0">
                <a:solidFill>
                  <a:srgbClr val="FF0000"/>
                </a:solidFill>
              </a:rPr>
              <a:t>being </a:t>
            </a:r>
            <a:r>
              <a:rPr lang="en-IN" sz="1800" dirty="0" smtClean="0">
                <a:solidFill>
                  <a:srgbClr val="FF0000"/>
                </a:solidFill>
              </a:rPr>
              <a:t>created</a:t>
            </a:r>
          </a:p>
          <a:p>
            <a:pPr marL="0" indent="0">
              <a:spcBef>
                <a:spcPts val="0"/>
              </a:spcBef>
              <a:buNone/>
            </a:pPr>
            <a:r>
              <a:rPr lang="en-IN" sz="1800" dirty="0">
                <a:solidFill>
                  <a:srgbClr val="FF0000"/>
                </a:solidFill>
              </a:rPr>
              <a:t> </a:t>
            </a:r>
            <a:r>
              <a:rPr lang="en-IN" sz="1800" dirty="0" smtClean="0">
                <a:solidFill>
                  <a:srgbClr val="FF0000"/>
                </a:solidFill>
              </a:rPr>
              <a:t>                                                                        120 </a:t>
            </a:r>
            <a:r>
              <a:rPr lang="en-IN" sz="1800" dirty="0">
                <a:solidFill>
                  <a:srgbClr val="FF0000"/>
                </a:solidFill>
              </a:rPr>
              <a:t>/ 15 = </a:t>
            </a:r>
            <a:r>
              <a:rPr lang="en-IN" sz="1800" dirty="0" smtClean="0">
                <a:solidFill>
                  <a:srgbClr val="FF0000"/>
                </a:solidFill>
              </a:rPr>
              <a:t>8</a:t>
            </a:r>
          </a:p>
          <a:p>
            <a:pPr marL="0" indent="0">
              <a:spcBef>
                <a:spcPts val="0"/>
              </a:spcBef>
              <a:buNone/>
            </a:pPr>
            <a:r>
              <a:rPr lang="en-IN" sz="1800" dirty="0">
                <a:solidFill>
                  <a:srgbClr val="FF0000"/>
                </a:solidFill>
              </a:rPr>
              <a:t> </a:t>
            </a:r>
            <a:r>
              <a:rPr lang="en-IN" sz="1800" dirty="0" smtClean="0">
                <a:solidFill>
                  <a:srgbClr val="FF0000"/>
                </a:solidFill>
              </a:rPr>
              <a:t>                                                                        Calculator </a:t>
            </a:r>
            <a:r>
              <a:rPr lang="en-IN" sz="1800" dirty="0">
                <a:solidFill>
                  <a:srgbClr val="FF0000"/>
                </a:solidFill>
              </a:rPr>
              <a:t>being </a:t>
            </a:r>
            <a:r>
              <a:rPr lang="en-IN" sz="1800" dirty="0" smtClean="0">
                <a:solidFill>
                  <a:srgbClr val="FF0000"/>
                </a:solidFill>
              </a:rPr>
              <a:t>disposed</a:t>
            </a:r>
          </a:p>
          <a:p>
            <a:pPr marL="0" indent="0">
              <a:spcBef>
                <a:spcPts val="0"/>
              </a:spcBef>
              <a:buNone/>
            </a:pPr>
            <a:r>
              <a:rPr lang="en-IN" sz="1800" dirty="0">
                <a:solidFill>
                  <a:srgbClr val="FF0000"/>
                </a:solidFill>
              </a:rPr>
              <a:t> </a:t>
            </a:r>
            <a:r>
              <a:rPr lang="en-IN" sz="1800" dirty="0" smtClean="0">
                <a:solidFill>
                  <a:srgbClr val="FF0000"/>
                </a:solidFill>
              </a:rPr>
              <a:t>                                                                        Program finishing</a:t>
            </a:r>
          </a:p>
          <a:p>
            <a:pPr marL="0" indent="0">
              <a:spcBef>
                <a:spcPts val="0"/>
              </a:spcBef>
              <a:buNone/>
            </a:pPr>
            <a:r>
              <a:rPr lang="en-IN" sz="1800" dirty="0">
                <a:solidFill>
                  <a:srgbClr val="FF0000"/>
                </a:solidFill>
              </a:rPr>
              <a:t> </a:t>
            </a:r>
            <a:r>
              <a:rPr lang="en-IN" sz="1800" dirty="0" smtClean="0">
                <a:solidFill>
                  <a:srgbClr val="FF0000"/>
                </a:solidFill>
              </a:rPr>
              <a:t>                                                                       Calculator </a:t>
            </a:r>
            <a:r>
              <a:rPr lang="en-IN" sz="1800" dirty="0">
                <a:solidFill>
                  <a:srgbClr val="FF0000"/>
                </a:solidFill>
              </a:rPr>
              <a:t>being </a:t>
            </a:r>
            <a:r>
              <a:rPr lang="en-IN" sz="1800" dirty="0" smtClean="0">
                <a:solidFill>
                  <a:srgbClr val="FF0000"/>
                </a:solidFill>
              </a:rPr>
              <a:t>finalized </a:t>
            </a:r>
          </a:p>
          <a:p>
            <a:pPr marL="0" indent="0">
              <a:spcBef>
                <a:spcPts val="0"/>
              </a:spcBef>
              <a:buNone/>
            </a:pPr>
            <a:r>
              <a:rPr lang="en-IN" sz="1800" dirty="0">
                <a:solidFill>
                  <a:srgbClr val="FF0000"/>
                </a:solidFill>
              </a:rPr>
              <a:t> </a:t>
            </a:r>
            <a:r>
              <a:rPr lang="en-IN" sz="1800" dirty="0" smtClean="0">
                <a:solidFill>
                  <a:srgbClr val="FF0000"/>
                </a:solidFill>
              </a:rPr>
              <a:t>                                                                       Calculator </a:t>
            </a:r>
            <a:r>
              <a:rPr lang="en-IN" sz="1800" dirty="0">
                <a:solidFill>
                  <a:srgbClr val="FF0000"/>
                </a:solidFill>
              </a:rPr>
              <a:t>being disposed</a:t>
            </a:r>
          </a:p>
          <a:p>
            <a:r>
              <a:rPr lang="en-IN" sz="1800" dirty="0"/>
              <a:t>The </a:t>
            </a:r>
            <a:r>
              <a:rPr lang="en-IN" sz="1800" i="1" dirty="0"/>
              <a:t>using </a:t>
            </a:r>
            <a:r>
              <a:rPr lang="en-IN" sz="1800" dirty="0"/>
              <a:t>statement causes the </a:t>
            </a:r>
            <a:r>
              <a:rPr lang="en-IN" sz="1800" i="1" dirty="0"/>
              <a:t>Dispose </a:t>
            </a:r>
            <a:r>
              <a:rPr lang="en-IN" sz="1800" dirty="0"/>
              <a:t>method to run before the statement that displays the “Program finishing” message. However, you can see that the destructor for the </a:t>
            </a:r>
            <a:r>
              <a:rPr lang="en-IN" sz="1800" i="1" dirty="0"/>
              <a:t>Calculator </a:t>
            </a:r>
            <a:r>
              <a:rPr lang="en-IN" sz="1800" dirty="0"/>
              <a:t>object still runs when the application finishes, and it calls the </a:t>
            </a:r>
            <a:r>
              <a:rPr lang="en-IN" sz="1800" i="1" dirty="0"/>
              <a:t>Dispose </a:t>
            </a:r>
            <a:r>
              <a:rPr lang="en-IN" sz="1800" dirty="0"/>
              <a:t>method again. This is clearly a waste of processing</a:t>
            </a:r>
            <a:r>
              <a:rPr lang="en-IN" sz="1800" dirty="0" smtClean="0"/>
              <a:t>. </a:t>
            </a:r>
          </a:p>
          <a:p>
            <a:pPr marL="0" indent="0" algn="just">
              <a:buNone/>
            </a:pPr>
            <a:r>
              <a:rPr lang="en-IN" sz="1800" dirty="0" smtClean="0"/>
              <a:t>7) In </a:t>
            </a:r>
            <a:r>
              <a:rPr lang="en-IN" sz="1800" dirty="0"/>
              <a:t>the console window, press the Enter key and return to Visual Studio </a:t>
            </a:r>
            <a:r>
              <a:rPr lang="en-IN" sz="1800" dirty="0" smtClean="0"/>
              <a:t>2015.</a:t>
            </a:r>
            <a:endParaRPr lang="en-IN" sz="1800" dirty="0"/>
          </a:p>
          <a:p>
            <a:pPr algn="just"/>
            <a:r>
              <a:rPr lang="en-IN" sz="1800" dirty="0"/>
              <a:t>Disposing of the resources held by an object more than once may or may not be disastrous, but it is definitely not good practice. </a:t>
            </a:r>
            <a:endParaRPr lang="en-IN" sz="1800" dirty="0" smtClean="0"/>
          </a:p>
          <a:p>
            <a:pPr algn="just"/>
            <a:r>
              <a:rPr lang="en-IN" sz="1800" dirty="0" smtClean="0"/>
              <a:t>The </a:t>
            </a:r>
            <a:r>
              <a:rPr lang="en-IN" sz="1800" dirty="0"/>
              <a:t>recommended approach to resolving this problem is to add a private Boolean field to the class to indicate whether the </a:t>
            </a:r>
            <a:r>
              <a:rPr lang="en-IN" sz="1800" i="1" dirty="0"/>
              <a:t>Dispose </a:t>
            </a:r>
            <a:r>
              <a:rPr lang="en-IN" sz="1800" dirty="0"/>
              <a:t>method has already been invoked, and then examine this field in the </a:t>
            </a:r>
            <a:r>
              <a:rPr lang="en-IN" sz="1800" i="1" dirty="0"/>
              <a:t>Dispose </a:t>
            </a:r>
            <a:r>
              <a:rPr lang="en-IN" sz="1800" dirty="0"/>
              <a:t>method.</a:t>
            </a:r>
            <a:endParaRPr lang="en-IN" sz="1800" dirty="0">
              <a:solidFill>
                <a:srgbClr val="FF0000"/>
              </a:solidFill>
            </a:endParaRPr>
          </a:p>
        </p:txBody>
      </p:sp>
    </p:spTree>
    <p:extLst>
      <p:ext uri="{BB962C8B-B14F-4D97-AF65-F5344CB8AC3E}">
        <p14:creationId xmlns:p14="http://schemas.microsoft.com/office/powerpoint/2010/main" xmlns="" val="320059455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429769"/>
          </a:xfrm>
        </p:spPr>
        <p:txBody>
          <a:bodyPr>
            <a:noAutofit/>
          </a:bodyPr>
          <a:lstStyle/>
          <a:p>
            <a:r>
              <a:rPr lang="en-IN" sz="2500" b="1" dirty="0">
                <a:solidFill>
                  <a:srgbClr val="FF0000"/>
                </a:solidFill>
              </a:rPr>
              <a:t>Prevent an object from being disposed of more than once</a:t>
            </a:r>
            <a:endParaRPr lang="en-IN" sz="2500" dirty="0">
              <a:solidFill>
                <a:srgbClr val="FF0000"/>
              </a:solidFill>
            </a:endParaRPr>
          </a:p>
        </p:txBody>
      </p:sp>
      <p:sp>
        <p:nvSpPr>
          <p:cNvPr id="3" name="Content Placeholder 2"/>
          <p:cNvSpPr>
            <a:spLocks noGrp="1"/>
          </p:cNvSpPr>
          <p:nvPr>
            <p:ph idx="1"/>
          </p:nvPr>
        </p:nvSpPr>
        <p:spPr>
          <a:xfrm>
            <a:off x="0" y="463639"/>
            <a:ext cx="12192000" cy="6394361"/>
          </a:xfrm>
        </p:spPr>
        <p:txBody>
          <a:bodyPr>
            <a:normAutofit/>
          </a:bodyPr>
          <a:lstStyle/>
          <a:p>
            <a:pPr marL="0" indent="0">
              <a:buNone/>
            </a:pPr>
            <a:r>
              <a:rPr lang="en-IN" sz="1800" dirty="0" smtClean="0"/>
              <a:t>1) Display </a:t>
            </a:r>
            <a:r>
              <a:rPr lang="en-IN" sz="1800" dirty="0"/>
              <a:t>the </a:t>
            </a:r>
            <a:r>
              <a:rPr lang="en-IN" sz="1800" dirty="0" err="1"/>
              <a:t>Calculator.cs</a:t>
            </a:r>
            <a:r>
              <a:rPr lang="en-IN" sz="1800" dirty="0"/>
              <a:t> file in the Code and Text Editor window.</a:t>
            </a:r>
          </a:p>
          <a:p>
            <a:pPr marL="0" indent="0">
              <a:buNone/>
            </a:pPr>
            <a:r>
              <a:rPr lang="en-IN" sz="1800" dirty="0" smtClean="0"/>
              <a:t>2) Add </a:t>
            </a:r>
            <a:r>
              <a:rPr lang="en-IN" sz="1800" dirty="0"/>
              <a:t>a private Boolean field called </a:t>
            </a:r>
            <a:r>
              <a:rPr lang="en-IN" sz="1800" i="1" dirty="0"/>
              <a:t>disposed </a:t>
            </a:r>
            <a:r>
              <a:rPr lang="en-IN" sz="1800" dirty="0"/>
              <a:t>to the </a:t>
            </a:r>
            <a:r>
              <a:rPr lang="en-IN" sz="1800" i="1" dirty="0"/>
              <a:t>Calculator </a:t>
            </a:r>
            <a:r>
              <a:rPr lang="en-IN" sz="1800" dirty="0"/>
              <a:t>class, and initialize the value of this field to </a:t>
            </a:r>
            <a:r>
              <a:rPr lang="en-IN" sz="1800" i="1" dirty="0"/>
              <a:t>false </a:t>
            </a:r>
            <a:r>
              <a:rPr lang="en-IN" sz="1800" dirty="0"/>
              <a:t>as shown below in bold:</a:t>
            </a:r>
          </a:p>
          <a:p>
            <a:pPr marL="0" indent="0">
              <a:spcBef>
                <a:spcPts val="0"/>
              </a:spcBef>
              <a:buNone/>
            </a:pPr>
            <a:r>
              <a:rPr lang="en-IN" sz="1800" dirty="0" smtClean="0"/>
              <a:t>                                                               class </a:t>
            </a:r>
            <a:r>
              <a:rPr lang="en-IN" sz="1800" dirty="0"/>
              <a:t>Calculator : </a:t>
            </a:r>
            <a:r>
              <a:rPr lang="en-IN" sz="1800" dirty="0" err="1" smtClean="0"/>
              <a:t>Idisposable</a:t>
            </a:r>
            <a:endParaRPr lang="en-IN" sz="1800" dirty="0" smtClean="0"/>
          </a:p>
          <a:p>
            <a:pPr marL="0" indent="0">
              <a:spcBef>
                <a:spcPts val="0"/>
              </a:spcBef>
              <a:buNone/>
            </a:pPr>
            <a:r>
              <a:rPr lang="en-IN" sz="1800" dirty="0"/>
              <a:t> </a:t>
            </a:r>
            <a:r>
              <a:rPr lang="en-IN" sz="1800" dirty="0" smtClean="0"/>
              <a:t>                                                             {</a:t>
            </a:r>
          </a:p>
          <a:p>
            <a:pPr marL="0" indent="0">
              <a:spcBef>
                <a:spcPts val="0"/>
              </a:spcBef>
              <a:buNone/>
            </a:pPr>
            <a:r>
              <a:rPr lang="en-IN" sz="1800" dirty="0"/>
              <a:t> </a:t>
            </a:r>
            <a:r>
              <a:rPr lang="en-IN" sz="1800" dirty="0" smtClean="0"/>
              <a:t>                                                                     </a:t>
            </a:r>
            <a:r>
              <a:rPr lang="en-IN" sz="1800" b="1" dirty="0"/>
              <a:t>private bool disposed = false; </a:t>
            </a:r>
            <a:endParaRPr lang="en-IN" sz="1800" b="1" dirty="0" smtClean="0"/>
          </a:p>
          <a:p>
            <a:pPr marL="0" indent="0">
              <a:spcBef>
                <a:spcPts val="0"/>
              </a:spcBef>
              <a:buNone/>
            </a:pPr>
            <a:r>
              <a:rPr lang="en-IN" sz="1800" b="1" dirty="0"/>
              <a:t> </a:t>
            </a:r>
            <a:r>
              <a:rPr lang="en-IN" sz="1800" b="1" dirty="0" smtClean="0"/>
              <a:t>                                                                              ………..</a:t>
            </a:r>
            <a:r>
              <a:rPr lang="en-IN" sz="1800" dirty="0" smtClean="0"/>
              <a:t>...</a:t>
            </a:r>
          </a:p>
          <a:p>
            <a:pPr marL="0" indent="0">
              <a:spcBef>
                <a:spcPts val="0"/>
              </a:spcBef>
              <a:buNone/>
            </a:pPr>
            <a:r>
              <a:rPr lang="en-IN" sz="1800" dirty="0"/>
              <a:t> </a:t>
            </a:r>
            <a:r>
              <a:rPr lang="en-IN" sz="1800" dirty="0" smtClean="0"/>
              <a:t>                                                             }</a:t>
            </a:r>
            <a:endParaRPr lang="en-IN" sz="1800" dirty="0"/>
          </a:p>
          <a:p>
            <a:pPr marL="0" indent="0">
              <a:buNone/>
            </a:pPr>
            <a:r>
              <a:rPr lang="en-IN" sz="1800" dirty="0" smtClean="0"/>
              <a:t>The </a:t>
            </a:r>
            <a:r>
              <a:rPr lang="en-IN" sz="1800" dirty="0"/>
              <a:t>purpose of this field is to track the state of this object and indicate whether the </a:t>
            </a:r>
            <a:r>
              <a:rPr lang="en-IN" sz="1800" i="1" dirty="0"/>
              <a:t>Dispose </a:t>
            </a:r>
            <a:r>
              <a:rPr lang="en-IN" sz="1800" dirty="0"/>
              <a:t>method has been invoked.</a:t>
            </a:r>
          </a:p>
          <a:p>
            <a:pPr marL="0" indent="0">
              <a:buNone/>
            </a:pPr>
            <a:r>
              <a:rPr lang="en-IN" sz="1800" dirty="0" smtClean="0"/>
              <a:t>3) Modify </a:t>
            </a:r>
            <a:r>
              <a:rPr lang="en-IN" sz="1800" dirty="0"/>
              <a:t>the code in the </a:t>
            </a:r>
            <a:r>
              <a:rPr lang="en-IN" sz="1800" i="1" dirty="0"/>
              <a:t>Dispose </a:t>
            </a:r>
            <a:r>
              <a:rPr lang="en-IN" sz="1800" dirty="0"/>
              <a:t>method to display the message only if the </a:t>
            </a:r>
            <a:r>
              <a:rPr lang="en-IN" sz="1800" i="1" dirty="0"/>
              <a:t>disposed </a:t>
            </a:r>
            <a:r>
              <a:rPr lang="en-IN" sz="1800" dirty="0"/>
              <a:t>field is false. After displaying the message, set the </a:t>
            </a:r>
            <a:r>
              <a:rPr lang="en-IN" sz="1800" i="1" dirty="0"/>
              <a:t>disposed </a:t>
            </a:r>
            <a:r>
              <a:rPr lang="en-IN" sz="1800" dirty="0"/>
              <a:t>field to true, as shown below in bold</a:t>
            </a:r>
            <a:r>
              <a:rPr lang="en-IN" sz="1800" dirty="0" smtClean="0"/>
              <a:t>:</a:t>
            </a:r>
            <a:endParaRPr lang="en-IN" sz="1800" dirty="0"/>
          </a:p>
          <a:p>
            <a:pPr marL="0" indent="0">
              <a:spcBef>
                <a:spcPts val="0"/>
              </a:spcBef>
              <a:buNone/>
            </a:pPr>
            <a:r>
              <a:rPr lang="en-IN" sz="1800" dirty="0" smtClean="0">
                <a:solidFill>
                  <a:srgbClr val="FF0000"/>
                </a:solidFill>
              </a:rPr>
              <a:t>                                                                 public </a:t>
            </a:r>
            <a:r>
              <a:rPr lang="en-IN" sz="1800" dirty="0">
                <a:solidFill>
                  <a:srgbClr val="FF0000"/>
                </a:solidFill>
              </a:rPr>
              <a:t>void Dispose</a:t>
            </a:r>
            <a:r>
              <a:rPr lang="en-IN" sz="1800" dirty="0" smtClean="0">
                <a:solidFill>
                  <a:srgbClr val="FF0000"/>
                </a:solidFill>
              </a:rPr>
              <a:t>()</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if </a:t>
            </a:r>
            <a:r>
              <a:rPr lang="en-IN" sz="1800" b="1" dirty="0">
                <a:solidFill>
                  <a:srgbClr val="FF0000"/>
                </a:solidFill>
              </a:rPr>
              <a:t>(!disposed)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Console.WriteLine</a:t>
            </a:r>
            <a:r>
              <a:rPr lang="en-IN" sz="1800" b="1" dirty="0">
                <a:solidFill>
                  <a:srgbClr val="FF0000"/>
                </a:solidFill>
              </a:rPr>
              <a:t>("Calculator being disposed");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this.disposed</a:t>
            </a:r>
            <a:r>
              <a:rPr lang="en-IN" sz="1800" b="1" dirty="0" smtClean="0">
                <a:solidFill>
                  <a:srgbClr val="FF0000"/>
                </a:solidFill>
              </a:rPr>
              <a:t> </a:t>
            </a:r>
            <a:r>
              <a:rPr lang="en-IN" sz="1800" b="1" dirty="0">
                <a:solidFill>
                  <a:srgbClr val="FF0000"/>
                </a:solidFill>
              </a:rPr>
              <a:t>= true</a:t>
            </a:r>
            <a:r>
              <a:rPr lang="en-IN" sz="1800" b="1" dirty="0" smtClean="0">
                <a:solidFill>
                  <a:srgbClr val="FF0000"/>
                </a:solidFill>
              </a:rPr>
              <a:t>;</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dirty="0" smtClean="0">
                <a:solidFill>
                  <a:srgbClr val="FF0000"/>
                </a:solidFill>
              </a:rPr>
              <a:t>}</a:t>
            </a:r>
            <a:endParaRPr lang="en-IN" sz="1800" dirty="0">
              <a:solidFill>
                <a:srgbClr val="FF0000"/>
              </a:solidFill>
            </a:endParaRPr>
          </a:p>
        </p:txBody>
      </p:sp>
    </p:spTree>
    <p:extLst>
      <p:ext uri="{BB962C8B-B14F-4D97-AF65-F5344CB8AC3E}">
        <p14:creationId xmlns:p14="http://schemas.microsoft.com/office/powerpoint/2010/main" xmlns="" val="65870772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429769"/>
          </a:xfrm>
        </p:spPr>
        <p:txBody>
          <a:bodyPr>
            <a:noAutofit/>
          </a:bodyPr>
          <a:lstStyle/>
          <a:p>
            <a:r>
              <a:rPr lang="en-IN" sz="3600" b="1" dirty="0" err="1" smtClean="0">
                <a:solidFill>
                  <a:srgbClr val="FF0000"/>
                </a:solidFill>
              </a:rPr>
              <a:t>Contd</a:t>
            </a:r>
            <a:r>
              <a:rPr lang="en-IN" sz="3600" b="1" dirty="0" smtClean="0">
                <a:solidFill>
                  <a:srgbClr val="FF0000"/>
                </a:solidFill>
              </a:rPr>
              <a:t>…..</a:t>
            </a:r>
            <a:endParaRPr lang="en-IN" sz="3600" dirty="0">
              <a:solidFill>
                <a:srgbClr val="FF0000"/>
              </a:solidFill>
            </a:endParaRPr>
          </a:p>
        </p:txBody>
      </p:sp>
      <p:sp>
        <p:nvSpPr>
          <p:cNvPr id="3" name="Content Placeholder 2"/>
          <p:cNvSpPr>
            <a:spLocks noGrp="1"/>
          </p:cNvSpPr>
          <p:nvPr>
            <p:ph idx="1"/>
          </p:nvPr>
        </p:nvSpPr>
        <p:spPr>
          <a:xfrm>
            <a:off x="0" y="463639"/>
            <a:ext cx="12192000" cy="6394361"/>
          </a:xfrm>
        </p:spPr>
        <p:txBody>
          <a:bodyPr>
            <a:normAutofit fontScale="92500" lnSpcReduction="10000"/>
          </a:bodyPr>
          <a:lstStyle/>
          <a:p>
            <a:r>
              <a:rPr lang="en-IN" sz="1800" dirty="0" smtClean="0"/>
              <a:t>On </a:t>
            </a:r>
            <a:r>
              <a:rPr lang="en-IN" sz="1800" dirty="0"/>
              <a:t>the DEBUG menu, click Start Without Debugging. Notice that the program displays the following series of messages:</a:t>
            </a:r>
          </a:p>
          <a:p>
            <a:pPr marL="0" indent="0">
              <a:spcBef>
                <a:spcPts val="0"/>
              </a:spcBef>
              <a:buNone/>
            </a:pPr>
            <a:r>
              <a:rPr lang="en-IN" sz="1800" dirty="0" smtClean="0">
                <a:solidFill>
                  <a:srgbClr val="FF0000"/>
                </a:solidFill>
              </a:rPr>
              <a:t>                                                                  Calculator </a:t>
            </a:r>
            <a:r>
              <a:rPr lang="en-IN" sz="1800" dirty="0">
                <a:solidFill>
                  <a:srgbClr val="FF0000"/>
                </a:solidFill>
              </a:rPr>
              <a:t>being </a:t>
            </a:r>
            <a:r>
              <a:rPr lang="en-IN" sz="1800" dirty="0" smtClean="0">
                <a:solidFill>
                  <a:srgbClr val="FF0000"/>
                </a:solidFill>
              </a:rPr>
              <a:t>created</a:t>
            </a:r>
          </a:p>
          <a:p>
            <a:pPr marL="0" indent="0">
              <a:spcBef>
                <a:spcPts val="0"/>
              </a:spcBef>
              <a:buNone/>
            </a:pPr>
            <a:r>
              <a:rPr lang="en-IN" sz="1800" dirty="0">
                <a:solidFill>
                  <a:srgbClr val="FF0000"/>
                </a:solidFill>
              </a:rPr>
              <a:t> </a:t>
            </a:r>
            <a:r>
              <a:rPr lang="en-IN" sz="1800" dirty="0" smtClean="0">
                <a:solidFill>
                  <a:srgbClr val="FF0000"/>
                </a:solidFill>
              </a:rPr>
              <a:t>                                                                 120 </a:t>
            </a:r>
            <a:r>
              <a:rPr lang="en-IN" sz="1800" dirty="0">
                <a:solidFill>
                  <a:srgbClr val="FF0000"/>
                </a:solidFill>
              </a:rPr>
              <a:t>/ 15 = </a:t>
            </a:r>
            <a:r>
              <a:rPr lang="en-IN" sz="1800" dirty="0" smtClean="0">
                <a:solidFill>
                  <a:srgbClr val="FF0000"/>
                </a:solidFill>
              </a:rPr>
              <a:t>8</a:t>
            </a:r>
          </a:p>
          <a:p>
            <a:pPr marL="0" indent="0">
              <a:spcBef>
                <a:spcPts val="0"/>
              </a:spcBef>
              <a:buNone/>
            </a:pPr>
            <a:r>
              <a:rPr lang="en-IN" sz="1800" dirty="0">
                <a:solidFill>
                  <a:srgbClr val="FF0000"/>
                </a:solidFill>
              </a:rPr>
              <a:t> </a:t>
            </a:r>
            <a:r>
              <a:rPr lang="en-IN" sz="1800" dirty="0" smtClean="0">
                <a:solidFill>
                  <a:srgbClr val="FF0000"/>
                </a:solidFill>
              </a:rPr>
              <a:t>                                                                 Calculator </a:t>
            </a:r>
            <a:r>
              <a:rPr lang="en-IN" sz="1800" dirty="0">
                <a:solidFill>
                  <a:srgbClr val="FF0000"/>
                </a:solidFill>
              </a:rPr>
              <a:t>being </a:t>
            </a:r>
            <a:r>
              <a:rPr lang="en-IN" sz="1800" dirty="0" smtClean="0">
                <a:solidFill>
                  <a:srgbClr val="FF0000"/>
                </a:solidFill>
              </a:rPr>
              <a:t>disposed</a:t>
            </a:r>
          </a:p>
          <a:p>
            <a:pPr marL="0" indent="0">
              <a:spcBef>
                <a:spcPts val="0"/>
              </a:spcBef>
              <a:buNone/>
            </a:pPr>
            <a:r>
              <a:rPr lang="en-IN" sz="1800" dirty="0">
                <a:solidFill>
                  <a:srgbClr val="FF0000"/>
                </a:solidFill>
              </a:rPr>
              <a:t> </a:t>
            </a:r>
            <a:r>
              <a:rPr lang="en-IN" sz="1800" dirty="0" smtClean="0">
                <a:solidFill>
                  <a:srgbClr val="FF0000"/>
                </a:solidFill>
              </a:rPr>
              <a:t>                                                                 Program finishing</a:t>
            </a:r>
          </a:p>
          <a:p>
            <a:pPr marL="0" indent="0">
              <a:spcBef>
                <a:spcPts val="0"/>
              </a:spcBef>
              <a:buNone/>
            </a:pPr>
            <a:r>
              <a:rPr lang="en-IN" sz="1800" dirty="0">
                <a:solidFill>
                  <a:srgbClr val="FF0000"/>
                </a:solidFill>
              </a:rPr>
              <a:t> </a:t>
            </a:r>
            <a:r>
              <a:rPr lang="en-IN" sz="1800" dirty="0" smtClean="0">
                <a:solidFill>
                  <a:srgbClr val="FF0000"/>
                </a:solidFill>
              </a:rPr>
              <a:t>                                                                Calculator </a:t>
            </a:r>
            <a:r>
              <a:rPr lang="en-IN" sz="1800" dirty="0">
                <a:solidFill>
                  <a:srgbClr val="FF0000"/>
                </a:solidFill>
              </a:rPr>
              <a:t>being finalized</a:t>
            </a:r>
          </a:p>
          <a:p>
            <a:pPr lvl="1"/>
            <a:r>
              <a:rPr lang="en-IN" dirty="0"/>
              <a:t>The </a:t>
            </a:r>
            <a:r>
              <a:rPr lang="en-IN" i="1" dirty="0"/>
              <a:t>Calculator </a:t>
            </a:r>
            <a:r>
              <a:rPr lang="en-IN" dirty="0"/>
              <a:t>object is now only being disposed once, but the destructor is still running. Again, this is a waste; there is little point in running a destructor for an object that has already released its resources.</a:t>
            </a:r>
          </a:p>
          <a:p>
            <a:pPr marL="0" indent="0">
              <a:buNone/>
            </a:pPr>
            <a:r>
              <a:rPr lang="en-IN" sz="1800" dirty="0" smtClean="0"/>
              <a:t>5) In </a:t>
            </a:r>
            <a:r>
              <a:rPr lang="en-IN" sz="1800" dirty="0"/>
              <a:t>the console window, press the Enter key and return to Visual Studio </a:t>
            </a:r>
            <a:r>
              <a:rPr lang="en-IN" sz="1800" dirty="0" smtClean="0"/>
              <a:t>2015. </a:t>
            </a:r>
          </a:p>
          <a:p>
            <a:pPr marL="0" indent="0">
              <a:buNone/>
            </a:pPr>
            <a:r>
              <a:rPr lang="en-IN" sz="1800" dirty="0" smtClean="0"/>
              <a:t>6) Add </a:t>
            </a:r>
            <a:r>
              <a:rPr lang="en-IN" sz="1800" dirty="0"/>
              <a:t>the statement shown below in bold to the end of the </a:t>
            </a:r>
            <a:r>
              <a:rPr lang="en-IN" sz="1800" i="1" dirty="0"/>
              <a:t>Dispose </a:t>
            </a:r>
            <a:r>
              <a:rPr lang="en-IN" sz="1800" dirty="0"/>
              <a:t>method in the </a:t>
            </a:r>
            <a:r>
              <a:rPr lang="en-IN" sz="1800" i="1" dirty="0"/>
              <a:t>Calculator </a:t>
            </a:r>
            <a:r>
              <a:rPr lang="en-IN" sz="1800" dirty="0"/>
              <a:t>class:</a:t>
            </a:r>
          </a:p>
          <a:p>
            <a:pPr marL="0" indent="0">
              <a:buNone/>
            </a:pPr>
            <a:r>
              <a:rPr lang="en-IN" sz="1800" dirty="0" smtClean="0">
                <a:solidFill>
                  <a:srgbClr val="FF0000"/>
                </a:solidFill>
              </a:rPr>
              <a:t>                                                                   public </a:t>
            </a:r>
            <a:r>
              <a:rPr lang="en-IN" sz="1800" dirty="0">
                <a:solidFill>
                  <a:srgbClr val="FF0000"/>
                </a:solidFill>
              </a:rPr>
              <a:t>void Dispose</a:t>
            </a:r>
            <a:r>
              <a:rPr lang="en-IN" sz="1800" dirty="0" smtClean="0">
                <a:solidFill>
                  <a:srgbClr val="FF0000"/>
                </a:solidFill>
              </a:rPr>
              <a:t>()</a:t>
            </a:r>
          </a:p>
          <a:p>
            <a:pPr marL="0" indent="0">
              <a:buNone/>
            </a:pPr>
            <a:r>
              <a:rPr lang="en-IN" sz="1800" dirty="0">
                <a:solidFill>
                  <a:srgbClr val="FF0000"/>
                </a:solidFill>
              </a:rPr>
              <a:t> </a:t>
            </a:r>
            <a:r>
              <a:rPr lang="en-IN" sz="1800" dirty="0" smtClean="0">
                <a:solidFill>
                  <a:srgbClr val="FF0000"/>
                </a:solidFill>
              </a:rPr>
              <a:t>                                                               { </a:t>
            </a:r>
          </a:p>
          <a:p>
            <a:pPr marL="0" indent="0">
              <a:buNone/>
            </a:pPr>
            <a:r>
              <a:rPr lang="en-IN" sz="1800" dirty="0">
                <a:solidFill>
                  <a:srgbClr val="FF0000"/>
                </a:solidFill>
              </a:rPr>
              <a:t> </a:t>
            </a:r>
            <a:r>
              <a:rPr lang="en-IN" sz="1800" dirty="0" smtClean="0">
                <a:solidFill>
                  <a:srgbClr val="FF0000"/>
                </a:solidFill>
              </a:rPr>
              <a:t>                                                                  if </a:t>
            </a:r>
            <a:r>
              <a:rPr lang="en-IN" sz="1800" dirty="0">
                <a:solidFill>
                  <a:srgbClr val="FF0000"/>
                </a:solidFill>
              </a:rPr>
              <a:t>(!disposed) </a:t>
            </a:r>
            <a:endParaRPr lang="en-IN" sz="1800" dirty="0" smtClean="0">
              <a:solidFill>
                <a:srgbClr val="FF0000"/>
              </a:solidFill>
            </a:endParaRPr>
          </a:p>
          <a:p>
            <a:pPr marL="0" indent="0">
              <a:buNone/>
            </a:pPr>
            <a:r>
              <a:rPr lang="en-IN" sz="1800" dirty="0">
                <a:solidFill>
                  <a:srgbClr val="FF0000"/>
                </a:solidFill>
              </a:rPr>
              <a:t> </a:t>
            </a:r>
            <a:r>
              <a:rPr lang="en-IN" sz="1800" dirty="0" smtClean="0">
                <a:solidFill>
                  <a:srgbClr val="FF0000"/>
                </a:solidFill>
              </a:rPr>
              <a:t>                                                                 { </a:t>
            </a:r>
          </a:p>
          <a:p>
            <a:pPr marL="0" indent="0">
              <a:buNone/>
            </a:pPr>
            <a:r>
              <a:rPr lang="en-IN" sz="1800" dirty="0">
                <a:solidFill>
                  <a:srgbClr val="FF0000"/>
                </a:solidFill>
              </a:rPr>
              <a:t> </a:t>
            </a:r>
            <a:r>
              <a:rPr lang="en-IN" sz="1800" dirty="0" smtClean="0">
                <a:solidFill>
                  <a:srgbClr val="FF0000"/>
                </a:solidFill>
              </a:rPr>
              <a:t>                                                                     </a:t>
            </a:r>
            <a:r>
              <a:rPr lang="en-IN" sz="1800" dirty="0" err="1" smtClean="0">
                <a:solidFill>
                  <a:srgbClr val="FF0000"/>
                </a:solidFill>
              </a:rPr>
              <a:t>Console.WriteLine</a:t>
            </a:r>
            <a:r>
              <a:rPr lang="en-IN" sz="1800" dirty="0">
                <a:solidFill>
                  <a:srgbClr val="FF0000"/>
                </a:solidFill>
              </a:rPr>
              <a:t>("Calculator being disposed"); </a:t>
            </a:r>
            <a:endParaRPr lang="en-IN" sz="1800" dirty="0" smtClean="0">
              <a:solidFill>
                <a:srgbClr val="FF0000"/>
              </a:solidFill>
            </a:endParaRPr>
          </a:p>
          <a:p>
            <a:pPr marL="0" indent="0">
              <a:buNone/>
            </a:pPr>
            <a:r>
              <a:rPr lang="en-IN" sz="1800" dirty="0">
                <a:solidFill>
                  <a:srgbClr val="FF0000"/>
                </a:solidFill>
              </a:rPr>
              <a:t> </a:t>
            </a:r>
            <a:r>
              <a:rPr lang="en-IN" sz="1800" dirty="0" smtClean="0">
                <a:solidFill>
                  <a:srgbClr val="FF0000"/>
                </a:solidFill>
              </a:rPr>
              <a:t>                                                                 }</a:t>
            </a:r>
          </a:p>
          <a:p>
            <a:pPr marL="0" indent="0">
              <a:buNone/>
            </a:pPr>
            <a:r>
              <a:rPr lang="en-IN" sz="1800" dirty="0">
                <a:solidFill>
                  <a:srgbClr val="FF0000"/>
                </a:solidFill>
              </a:rPr>
              <a:t> </a:t>
            </a:r>
            <a:r>
              <a:rPr lang="en-IN" sz="1800" dirty="0" smtClean="0">
                <a:solidFill>
                  <a:srgbClr val="FF0000"/>
                </a:solidFill>
              </a:rPr>
              <a:t>                                                                     </a:t>
            </a:r>
            <a:r>
              <a:rPr lang="en-IN" sz="1800" dirty="0" err="1">
                <a:solidFill>
                  <a:srgbClr val="FF0000"/>
                </a:solidFill>
              </a:rPr>
              <a:t>this.disposed</a:t>
            </a:r>
            <a:r>
              <a:rPr lang="en-IN" sz="1800" dirty="0">
                <a:solidFill>
                  <a:srgbClr val="FF0000"/>
                </a:solidFill>
              </a:rPr>
              <a:t> = true; </a:t>
            </a:r>
            <a:endParaRPr lang="en-IN" sz="1800" dirty="0" smtClean="0">
              <a:solidFill>
                <a:srgbClr val="FF0000"/>
              </a:solidFill>
            </a:endParaRPr>
          </a:p>
          <a:p>
            <a:pPr marL="0" indent="0">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GC.SuppressFinalize</a:t>
            </a:r>
            <a:r>
              <a:rPr lang="en-IN" sz="1800" b="1" dirty="0" smtClean="0">
                <a:solidFill>
                  <a:srgbClr val="FF0000"/>
                </a:solidFill>
              </a:rPr>
              <a:t>(this);</a:t>
            </a:r>
          </a:p>
          <a:p>
            <a:pPr marL="0" indent="0">
              <a:buNone/>
            </a:pPr>
            <a:r>
              <a:rPr lang="en-IN" sz="1800" b="1" dirty="0">
                <a:solidFill>
                  <a:srgbClr val="FF0000"/>
                </a:solidFill>
              </a:rPr>
              <a:t> </a:t>
            </a:r>
            <a:r>
              <a:rPr lang="en-IN" sz="1800" b="1" dirty="0" smtClean="0">
                <a:solidFill>
                  <a:srgbClr val="FF0000"/>
                </a:solidFill>
              </a:rPr>
              <a:t>                                                                </a:t>
            </a:r>
            <a:r>
              <a:rPr lang="en-IN" sz="1800" dirty="0" smtClean="0">
                <a:solidFill>
                  <a:srgbClr val="FF0000"/>
                </a:solidFill>
              </a:rPr>
              <a:t>}</a:t>
            </a:r>
            <a:endParaRPr lang="en-IN" sz="1800" dirty="0">
              <a:solidFill>
                <a:srgbClr val="FF0000"/>
              </a:solidFill>
            </a:endParaRPr>
          </a:p>
          <a:p>
            <a:pPr marL="0" indent="0">
              <a:spcBef>
                <a:spcPts val="0"/>
              </a:spcBef>
              <a:buNone/>
            </a:pPr>
            <a:r>
              <a:rPr lang="en-IN" sz="1800" dirty="0" smtClean="0">
                <a:solidFill>
                  <a:srgbClr val="FF0000"/>
                </a:solidFill>
              </a:rPr>
              <a:t>                            </a:t>
            </a:r>
            <a:endParaRPr lang="en-IN" sz="1800" dirty="0">
              <a:solidFill>
                <a:srgbClr val="FF0000"/>
              </a:solidFill>
            </a:endParaRPr>
          </a:p>
        </p:txBody>
      </p:sp>
    </p:spTree>
    <p:extLst>
      <p:ext uri="{BB962C8B-B14F-4D97-AF65-F5344CB8AC3E}">
        <p14:creationId xmlns:p14="http://schemas.microsoft.com/office/powerpoint/2010/main" xmlns="" val="401363949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429769"/>
          </a:xfrm>
        </p:spPr>
        <p:txBody>
          <a:bodyPr>
            <a:noAutofit/>
          </a:bodyPr>
          <a:lstStyle/>
          <a:p>
            <a:r>
              <a:rPr lang="en-IN" sz="3600" b="1" dirty="0" err="1" smtClean="0">
                <a:solidFill>
                  <a:srgbClr val="FF0000"/>
                </a:solidFill>
              </a:rPr>
              <a:t>Contd</a:t>
            </a:r>
            <a:r>
              <a:rPr lang="en-IN" sz="3600" b="1" dirty="0" smtClean="0">
                <a:solidFill>
                  <a:srgbClr val="FF0000"/>
                </a:solidFill>
              </a:rPr>
              <a:t>…..</a:t>
            </a:r>
            <a:endParaRPr lang="en-IN" sz="3600" dirty="0">
              <a:solidFill>
                <a:srgbClr val="FF0000"/>
              </a:solidFill>
            </a:endParaRPr>
          </a:p>
        </p:txBody>
      </p:sp>
      <p:sp>
        <p:nvSpPr>
          <p:cNvPr id="3" name="Content Placeholder 2"/>
          <p:cNvSpPr>
            <a:spLocks noGrp="1"/>
          </p:cNvSpPr>
          <p:nvPr>
            <p:ph idx="1"/>
          </p:nvPr>
        </p:nvSpPr>
        <p:spPr>
          <a:xfrm>
            <a:off x="0" y="463639"/>
            <a:ext cx="12192000" cy="6394361"/>
          </a:xfrm>
        </p:spPr>
        <p:txBody>
          <a:bodyPr>
            <a:normAutofit/>
          </a:bodyPr>
          <a:lstStyle/>
          <a:p>
            <a:pPr algn="just"/>
            <a:r>
              <a:rPr lang="en-IN" sz="1800" dirty="0"/>
              <a:t>The </a:t>
            </a:r>
            <a:r>
              <a:rPr lang="en-IN" sz="1800" i="1" dirty="0"/>
              <a:t>GC </a:t>
            </a:r>
            <a:r>
              <a:rPr lang="en-IN" sz="1800" dirty="0"/>
              <a:t>class provides access to the garbage collector, and it implements several static methods that enable you to control some of the actions it performs. </a:t>
            </a:r>
            <a:endParaRPr lang="en-IN" sz="1800" dirty="0" smtClean="0"/>
          </a:p>
          <a:p>
            <a:pPr algn="just"/>
            <a:r>
              <a:rPr lang="en-IN" sz="1800" dirty="0" smtClean="0"/>
              <a:t>The </a:t>
            </a:r>
            <a:r>
              <a:rPr lang="en-IN" sz="1800" i="1" dirty="0" err="1">
                <a:solidFill>
                  <a:srgbClr val="FF0000"/>
                </a:solidFill>
              </a:rPr>
              <a:t>SuppressFinalize</a:t>
            </a:r>
            <a:r>
              <a:rPr lang="en-IN" sz="1800" i="1" dirty="0"/>
              <a:t> </a:t>
            </a:r>
            <a:r>
              <a:rPr lang="en-IN" sz="1800" dirty="0"/>
              <a:t>method enables you to indicate that the garage collector should not perform finalization on the specified object, and this prevents the destructor from running</a:t>
            </a:r>
            <a:r>
              <a:rPr lang="en-IN" sz="1800" dirty="0" smtClean="0"/>
              <a:t>. </a:t>
            </a:r>
          </a:p>
          <a:p>
            <a:r>
              <a:rPr lang="en-US" sz="1800" dirty="0" smtClean="0">
                <a:solidFill>
                  <a:srgbClr val="FF0000"/>
                </a:solidFill>
              </a:rPr>
              <a:t>7) </a:t>
            </a:r>
            <a:r>
              <a:rPr lang="en-IN" sz="1800" dirty="0"/>
              <a:t> </a:t>
            </a:r>
            <a:r>
              <a:rPr lang="en-IN" sz="1800" dirty="0" smtClean="0"/>
              <a:t>On </a:t>
            </a:r>
            <a:r>
              <a:rPr lang="en-IN" sz="1800" dirty="0"/>
              <a:t>the DEBUG menu, click Start Without Debugging. Notice that the program displays the following series of messages:</a:t>
            </a:r>
          </a:p>
          <a:p>
            <a:pPr marL="0" indent="0">
              <a:spcBef>
                <a:spcPts val="0"/>
              </a:spcBef>
              <a:buNone/>
            </a:pPr>
            <a:r>
              <a:rPr lang="en-IN" sz="1800" dirty="0" smtClean="0">
                <a:solidFill>
                  <a:srgbClr val="FF0000"/>
                </a:solidFill>
              </a:rPr>
              <a:t>                                                                     Calculator </a:t>
            </a:r>
            <a:r>
              <a:rPr lang="en-IN" sz="1800" dirty="0">
                <a:solidFill>
                  <a:srgbClr val="FF0000"/>
                </a:solidFill>
              </a:rPr>
              <a:t>being </a:t>
            </a:r>
            <a:r>
              <a:rPr lang="en-IN" sz="1800" dirty="0" smtClean="0">
                <a:solidFill>
                  <a:srgbClr val="FF0000"/>
                </a:solidFill>
              </a:rPr>
              <a:t>created</a:t>
            </a:r>
          </a:p>
          <a:p>
            <a:pPr marL="0" indent="0">
              <a:spcBef>
                <a:spcPts val="0"/>
              </a:spcBef>
              <a:buNone/>
            </a:pPr>
            <a:r>
              <a:rPr lang="en-IN" sz="1800" dirty="0">
                <a:solidFill>
                  <a:srgbClr val="FF0000"/>
                </a:solidFill>
              </a:rPr>
              <a:t> </a:t>
            </a:r>
            <a:r>
              <a:rPr lang="en-IN" sz="1800" dirty="0" smtClean="0">
                <a:solidFill>
                  <a:srgbClr val="FF0000"/>
                </a:solidFill>
              </a:rPr>
              <a:t>                                                                    120 </a:t>
            </a:r>
            <a:r>
              <a:rPr lang="en-IN" sz="1800" dirty="0">
                <a:solidFill>
                  <a:srgbClr val="FF0000"/>
                </a:solidFill>
              </a:rPr>
              <a:t>/ 15 = </a:t>
            </a:r>
            <a:r>
              <a:rPr lang="en-IN" sz="1800" dirty="0" smtClean="0">
                <a:solidFill>
                  <a:srgbClr val="FF0000"/>
                </a:solidFill>
              </a:rPr>
              <a:t>8</a:t>
            </a:r>
          </a:p>
          <a:p>
            <a:pPr marL="0" indent="0">
              <a:spcBef>
                <a:spcPts val="0"/>
              </a:spcBef>
              <a:buNone/>
            </a:pPr>
            <a:r>
              <a:rPr lang="en-IN" sz="1800" dirty="0">
                <a:solidFill>
                  <a:srgbClr val="FF0000"/>
                </a:solidFill>
              </a:rPr>
              <a:t> </a:t>
            </a:r>
            <a:r>
              <a:rPr lang="en-IN" sz="1800" dirty="0" smtClean="0">
                <a:solidFill>
                  <a:srgbClr val="FF0000"/>
                </a:solidFill>
              </a:rPr>
              <a:t>                                                                    Calculator </a:t>
            </a:r>
            <a:r>
              <a:rPr lang="en-IN" sz="1800" dirty="0">
                <a:solidFill>
                  <a:srgbClr val="FF0000"/>
                </a:solidFill>
              </a:rPr>
              <a:t>being </a:t>
            </a:r>
            <a:r>
              <a:rPr lang="en-IN" sz="1800" dirty="0" smtClean="0">
                <a:solidFill>
                  <a:srgbClr val="FF0000"/>
                </a:solidFill>
              </a:rPr>
              <a:t>disposed</a:t>
            </a:r>
          </a:p>
          <a:p>
            <a:pPr marL="0" indent="0">
              <a:spcBef>
                <a:spcPts val="0"/>
              </a:spcBef>
              <a:buNone/>
            </a:pPr>
            <a:r>
              <a:rPr lang="en-IN" sz="1800" dirty="0">
                <a:solidFill>
                  <a:srgbClr val="FF0000"/>
                </a:solidFill>
              </a:rPr>
              <a:t> </a:t>
            </a:r>
            <a:r>
              <a:rPr lang="en-IN" sz="1800" dirty="0" smtClean="0">
                <a:solidFill>
                  <a:srgbClr val="FF0000"/>
                </a:solidFill>
              </a:rPr>
              <a:t>                                                                    Program </a:t>
            </a:r>
            <a:r>
              <a:rPr lang="en-IN" sz="1800" dirty="0">
                <a:solidFill>
                  <a:srgbClr val="FF0000"/>
                </a:solidFill>
              </a:rPr>
              <a:t>finishing</a:t>
            </a:r>
          </a:p>
          <a:p>
            <a:pPr lvl="1" algn="just"/>
            <a:r>
              <a:rPr lang="en-IN" dirty="0"/>
              <a:t>You can see that the destructor is no longer running as the </a:t>
            </a:r>
            <a:r>
              <a:rPr lang="en-IN" i="1" dirty="0"/>
              <a:t>Calculator </a:t>
            </a:r>
            <a:r>
              <a:rPr lang="en-IN" dirty="0"/>
              <a:t>object has already been disposed before the program finishes.</a:t>
            </a:r>
          </a:p>
          <a:p>
            <a:pPr marL="0" indent="0" algn="just">
              <a:buNone/>
            </a:pPr>
            <a:r>
              <a:rPr lang="en-IN" sz="1800" dirty="0" smtClean="0"/>
              <a:t>8) In </a:t>
            </a:r>
            <a:r>
              <a:rPr lang="en-IN" sz="1800" dirty="0"/>
              <a:t>the console window, press the Enter key and return to Visual Studio </a:t>
            </a:r>
            <a:r>
              <a:rPr lang="en-IN" sz="1800" dirty="0" smtClean="0"/>
              <a:t>2015.</a:t>
            </a:r>
            <a:endParaRPr lang="en-IN" sz="1800" dirty="0"/>
          </a:p>
          <a:p>
            <a:pPr marL="0" indent="0" algn="just">
              <a:buNone/>
            </a:pPr>
            <a:endParaRPr lang="en-IN" sz="1800" dirty="0">
              <a:solidFill>
                <a:srgbClr val="FF0000"/>
              </a:solidFill>
            </a:endParaRPr>
          </a:p>
        </p:txBody>
      </p:sp>
    </p:spTree>
    <p:extLst>
      <p:ext uri="{BB962C8B-B14F-4D97-AF65-F5344CB8AC3E}">
        <p14:creationId xmlns:p14="http://schemas.microsoft.com/office/powerpoint/2010/main" xmlns="" val="3774496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8"/>
            <a:ext cx="11526592" cy="463308"/>
          </a:xfrm>
        </p:spPr>
        <p:txBody>
          <a:bodyPr>
            <a:noAutofit/>
          </a:bodyPr>
          <a:lstStyle/>
          <a:p>
            <a:r>
              <a:rPr lang="en-IN" sz="3600" b="1" dirty="0" err="1" smtClean="0">
                <a:solidFill>
                  <a:srgbClr val="FF0000"/>
                </a:solidFill>
              </a:rPr>
              <a:t>Contd</a:t>
            </a:r>
            <a:r>
              <a:rPr lang="en-IN" sz="3600" b="1" dirty="0" smtClean="0">
                <a:solidFill>
                  <a:srgbClr val="FF0000"/>
                </a:solidFill>
              </a:rPr>
              <a:t>…</a:t>
            </a:r>
            <a:endParaRPr lang="en-IN" sz="3600" b="1" dirty="0">
              <a:solidFill>
                <a:srgbClr val="FF0000"/>
              </a:solidFill>
            </a:endParaRPr>
          </a:p>
        </p:txBody>
      </p:sp>
      <p:sp>
        <p:nvSpPr>
          <p:cNvPr id="3" name="Content Placeholder 2"/>
          <p:cNvSpPr>
            <a:spLocks noGrp="1"/>
          </p:cNvSpPr>
          <p:nvPr>
            <p:ph idx="1"/>
          </p:nvPr>
        </p:nvSpPr>
        <p:spPr>
          <a:xfrm>
            <a:off x="0" y="463308"/>
            <a:ext cx="12192000" cy="6394692"/>
          </a:xfrm>
        </p:spPr>
        <p:txBody>
          <a:bodyPr>
            <a:normAutofit lnSpcReduction="10000"/>
          </a:bodyPr>
          <a:lstStyle/>
          <a:p>
            <a:pPr marL="0" indent="0" algn="just">
              <a:buNone/>
            </a:pPr>
            <a:r>
              <a:rPr lang="en-IN" sz="1800" dirty="0" smtClean="0"/>
              <a:t>7) Add </a:t>
            </a:r>
            <a:r>
              <a:rPr lang="en-IN" sz="1800" dirty="0"/>
              <a:t>code to the </a:t>
            </a:r>
            <a:r>
              <a:rPr lang="en-IN" sz="1800" i="1" dirty="0"/>
              <a:t>Sum </a:t>
            </a:r>
            <a:r>
              <a:rPr lang="en-IN" sz="1800" dirty="0"/>
              <a:t>method that throws an </a:t>
            </a:r>
            <a:r>
              <a:rPr lang="en-IN" sz="1800" i="1" dirty="0" err="1">
                <a:solidFill>
                  <a:srgbClr val="FF0000"/>
                </a:solidFill>
              </a:rPr>
              <a:t>ArgumentException</a:t>
            </a:r>
            <a:r>
              <a:rPr lang="en-IN" sz="1800" i="1" dirty="0"/>
              <a:t> </a:t>
            </a:r>
            <a:r>
              <a:rPr lang="en-IN" sz="1800" dirty="0"/>
              <a:t>exception if the length of the parameter list </a:t>
            </a:r>
            <a:r>
              <a:rPr lang="en-IN" sz="1800" i="1" dirty="0"/>
              <a:t>array </a:t>
            </a:r>
            <a:r>
              <a:rPr lang="en-IN" sz="1800" dirty="0"/>
              <a:t>is </a:t>
            </a:r>
            <a:r>
              <a:rPr lang="en-IN" sz="1800" dirty="0" smtClean="0"/>
              <a:t>0, </a:t>
            </a:r>
            <a:r>
              <a:rPr lang="en-IN" sz="1800" dirty="0"/>
              <a:t>as shown in bold here:</a:t>
            </a:r>
          </a:p>
          <a:p>
            <a:pPr marL="0" indent="0">
              <a:spcBef>
                <a:spcPts val="0"/>
              </a:spcBef>
              <a:buNone/>
            </a:pPr>
            <a:r>
              <a:rPr lang="en-IN" sz="1800" dirty="0" smtClean="0">
                <a:solidFill>
                  <a:srgbClr val="FF0000"/>
                </a:solidFill>
              </a:rPr>
              <a:t>                                                               public </a:t>
            </a:r>
            <a:r>
              <a:rPr lang="en-IN" sz="1800" dirty="0">
                <a:solidFill>
                  <a:srgbClr val="FF0000"/>
                </a:solidFill>
              </a:rPr>
              <a:t>static </a:t>
            </a:r>
            <a:r>
              <a:rPr lang="en-IN" sz="1800" dirty="0" err="1">
                <a:solidFill>
                  <a:srgbClr val="FF0000"/>
                </a:solidFill>
              </a:rPr>
              <a:t>int</a:t>
            </a:r>
            <a:r>
              <a:rPr lang="en-IN" sz="1800" dirty="0">
                <a:solidFill>
                  <a:srgbClr val="FF0000"/>
                </a:solidFill>
              </a:rPr>
              <a:t> Sum(</a:t>
            </a:r>
            <a:r>
              <a:rPr lang="en-IN" sz="1800" dirty="0" err="1">
                <a:solidFill>
                  <a:srgbClr val="FF0000"/>
                </a:solidFill>
              </a:rPr>
              <a:t>params</a:t>
            </a:r>
            <a:r>
              <a:rPr lang="en-IN" sz="1800" dirty="0">
                <a:solidFill>
                  <a:srgbClr val="FF0000"/>
                </a:solidFill>
              </a:rPr>
              <a:t> </a:t>
            </a:r>
            <a:r>
              <a:rPr lang="en-IN" sz="1800" dirty="0" err="1">
                <a:solidFill>
                  <a:srgbClr val="FF0000"/>
                </a:solidFill>
              </a:rPr>
              <a:t>int</a:t>
            </a:r>
            <a:r>
              <a:rPr lang="en-IN" sz="1800" dirty="0" smtClean="0">
                <a:solidFill>
                  <a:srgbClr val="FF0000"/>
                </a:solidFill>
              </a:rPr>
              <a:t>[ ] </a:t>
            </a:r>
            <a:r>
              <a:rPr lang="en-IN" sz="1800" dirty="0" err="1" smtClean="0">
                <a:solidFill>
                  <a:srgbClr val="FF0000"/>
                </a:solidFill>
              </a:rPr>
              <a:t>paramList</a:t>
            </a:r>
            <a:r>
              <a:rPr lang="en-IN" sz="1800" dirty="0" smtClean="0">
                <a:solidFill>
                  <a:srgbClr val="FF0000"/>
                </a:solidFill>
              </a:rPr>
              <a:t>)                          </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dirty="0">
                <a:solidFill>
                  <a:srgbClr val="FF0000"/>
                </a:solidFill>
              </a:rPr>
              <a:t> </a:t>
            </a:r>
            <a:r>
              <a:rPr lang="en-IN" sz="1800" dirty="0" smtClean="0">
                <a:solidFill>
                  <a:srgbClr val="FF0000"/>
                </a:solidFill>
              </a:rPr>
              <a:t>                                                                    if </a:t>
            </a:r>
            <a:r>
              <a:rPr lang="en-IN" sz="1800" dirty="0">
                <a:solidFill>
                  <a:srgbClr val="FF0000"/>
                </a:solidFill>
              </a:rPr>
              <a:t>(</a:t>
            </a:r>
            <a:r>
              <a:rPr lang="en-IN" sz="1800" dirty="0" err="1">
                <a:solidFill>
                  <a:srgbClr val="FF0000"/>
                </a:solidFill>
              </a:rPr>
              <a:t>paramList</a:t>
            </a:r>
            <a:r>
              <a:rPr lang="en-IN" sz="1800" dirty="0">
                <a:solidFill>
                  <a:srgbClr val="FF0000"/>
                </a:solidFill>
              </a:rPr>
              <a:t> == null) </a:t>
            </a:r>
            <a:endParaRPr lang="en-IN" sz="1800" dirty="0" smtClean="0">
              <a:solidFill>
                <a:srgbClr val="FF0000"/>
              </a:solidFill>
            </a:endParaRPr>
          </a:p>
          <a:p>
            <a:pPr marL="0" indent="0">
              <a:spcBef>
                <a:spcPts val="0"/>
              </a:spcBef>
              <a:buNone/>
            </a:pPr>
            <a:r>
              <a:rPr lang="en-IN" sz="1800" dirty="0" smtClean="0">
                <a:solidFill>
                  <a:srgbClr val="FF0000"/>
                </a:solidFill>
              </a:rPr>
              <a:t>                                                                 {</a:t>
            </a:r>
          </a:p>
          <a:p>
            <a:pPr marL="0" indent="0">
              <a:spcBef>
                <a:spcPts val="0"/>
              </a:spcBef>
              <a:buNone/>
            </a:pPr>
            <a:r>
              <a:rPr lang="en-IN" sz="1800" dirty="0">
                <a:solidFill>
                  <a:srgbClr val="FF0000"/>
                </a:solidFill>
              </a:rPr>
              <a:t> </a:t>
            </a:r>
            <a:r>
              <a:rPr lang="en-IN" sz="1800" dirty="0" smtClean="0">
                <a:solidFill>
                  <a:srgbClr val="FF0000"/>
                </a:solidFill>
              </a:rPr>
              <a:t>                                                                    throw </a:t>
            </a:r>
            <a:r>
              <a:rPr lang="en-IN" sz="1800" dirty="0">
                <a:solidFill>
                  <a:srgbClr val="FF0000"/>
                </a:solidFill>
              </a:rPr>
              <a:t>new </a:t>
            </a:r>
            <a:r>
              <a:rPr lang="en-IN" sz="1800" dirty="0" err="1">
                <a:solidFill>
                  <a:srgbClr val="FF0000"/>
                </a:solidFill>
              </a:rPr>
              <a:t>ArgumentException</a:t>
            </a:r>
            <a:r>
              <a:rPr lang="en-IN" sz="1800" dirty="0">
                <a:solidFill>
                  <a:srgbClr val="FF0000"/>
                </a:solidFill>
              </a:rPr>
              <a:t>("</a:t>
            </a:r>
            <a:r>
              <a:rPr lang="en-IN" sz="1800" dirty="0" err="1">
                <a:solidFill>
                  <a:srgbClr val="FF0000"/>
                </a:solidFill>
              </a:rPr>
              <a:t>Util.Sum</a:t>
            </a:r>
            <a:r>
              <a:rPr lang="en-IN" sz="1800" dirty="0">
                <a:solidFill>
                  <a:srgbClr val="FF0000"/>
                </a:solidFill>
              </a:rPr>
              <a:t>: null parameter list"); </a:t>
            </a:r>
            <a:endParaRPr lang="en-IN" sz="1800" dirty="0" smtClean="0">
              <a:solidFill>
                <a:srgbClr val="FF0000"/>
              </a:solidFill>
            </a:endParaRPr>
          </a:p>
          <a:p>
            <a:pPr marL="0" indent="0">
              <a:spcBef>
                <a:spcPts val="0"/>
              </a:spcBef>
              <a:buNone/>
            </a:pPr>
            <a:r>
              <a:rPr lang="en-IN" sz="1800" dirty="0">
                <a:solidFill>
                  <a:srgbClr val="FF0000"/>
                </a:solidFill>
              </a:rPr>
              <a:t> </a:t>
            </a:r>
            <a:r>
              <a:rPr lang="en-IN" sz="1800" dirty="0" smtClean="0">
                <a:solidFill>
                  <a:srgbClr val="FF0000"/>
                </a:solidFill>
              </a:rPr>
              <a:t>                                                                }</a:t>
            </a:r>
          </a:p>
          <a:p>
            <a:pPr marL="0" indent="0">
              <a:spcBef>
                <a:spcPts val="0"/>
              </a:spcBef>
              <a:buNone/>
            </a:pPr>
            <a:r>
              <a:rPr lang="en-IN" sz="1800" dirty="0">
                <a:solidFill>
                  <a:srgbClr val="FF0000"/>
                </a:solidFill>
              </a:rPr>
              <a:t> </a:t>
            </a:r>
            <a:r>
              <a:rPr lang="en-IN" sz="1800" dirty="0" smtClean="0">
                <a:solidFill>
                  <a:srgbClr val="FF0000"/>
                </a:solidFill>
              </a:rPr>
              <a:t>                                                            </a:t>
            </a:r>
            <a:r>
              <a:rPr lang="en-IN" sz="1800" b="1" dirty="0">
                <a:solidFill>
                  <a:srgbClr val="FF0000"/>
                </a:solidFill>
              </a:rPr>
              <a:t>if (</a:t>
            </a:r>
            <a:r>
              <a:rPr lang="en-IN" sz="1800" b="1" dirty="0" err="1">
                <a:solidFill>
                  <a:srgbClr val="FF0000"/>
                </a:solidFill>
              </a:rPr>
              <a:t>paramList.Length</a:t>
            </a:r>
            <a:r>
              <a:rPr lang="en-IN" sz="1800" b="1" dirty="0">
                <a:solidFill>
                  <a:srgbClr val="FF0000"/>
                </a:solidFill>
              </a:rPr>
              <a:t> == 0)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throw </a:t>
            </a:r>
            <a:r>
              <a:rPr lang="en-IN" sz="1800" b="1" dirty="0">
                <a:solidFill>
                  <a:srgbClr val="FF0000"/>
                </a:solidFill>
              </a:rPr>
              <a:t>new </a:t>
            </a:r>
            <a:r>
              <a:rPr lang="en-IN" sz="1800" b="1" dirty="0" err="1">
                <a:solidFill>
                  <a:srgbClr val="FF0000"/>
                </a:solidFill>
              </a:rPr>
              <a:t>ArgumentException</a:t>
            </a:r>
            <a:r>
              <a:rPr lang="en-IN" sz="1800" b="1" dirty="0">
                <a:solidFill>
                  <a:srgbClr val="FF0000"/>
                </a:solidFill>
              </a:rPr>
              <a:t>("</a:t>
            </a:r>
            <a:r>
              <a:rPr lang="en-IN" sz="1800" b="1" dirty="0" err="1">
                <a:solidFill>
                  <a:srgbClr val="FF0000"/>
                </a:solidFill>
              </a:rPr>
              <a:t>Util.Sum</a:t>
            </a:r>
            <a:r>
              <a:rPr lang="en-IN" sz="1800" b="1" dirty="0">
                <a:solidFill>
                  <a:srgbClr val="FF0000"/>
                </a:solidFill>
              </a:rPr>
              <a:t>: empty parameter list");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dirty="0" smtClean="0">
                <a:solidFill>
                  <a:srgbClr val="FF0000"/>
                </a:solidFill>
              </a:rPr>
              <a:t>} </a:t>
            </a:r>
            <a:endParaRPr lang="en-IN" sz="1800" dirty="0">
              <a:solidFill>
                <a:srgbClr val="FF0000"/>
              </a:solidFill>
            </a:endParaRPr>
          </a:p>
          <a:p>
            <a:pPr algn="just"/>
            <a:r>
              <a:rPr lang="en-IN" sz="1800" dirty="0"/>
              <a:t>If the array passes these two tests, the next step is to add all the elements inside the array together. </a:t>
            </a:r>
            <a:endParaRPr lang="en-IN" sz="1800" dirty="0" smtClean="0"/>
          </a:p>
          <a:p>
            <a:pPr algn="just"/>
            <a:r>
              <a:rPr lang="en-IN" sz="1800" dirty="0" smtClean="0"/>
              <a:t>You </a:t>
            </a:r>
            <a:r>
              <a:rPr lang="en-IN" sz="1800" dirty="0"/>
              <a:t>can use a </a:t>
            </a:r>
            <a:r>
              <a:rPr lang="en-IN" sz="1800" i="1" dirty="0" err="1"/>
              <a:t>foreach</a:t>
            </a:r>
            <a:r>
              <a:rPr lang="en-IN" sz="1800" i="1" dirty="0"/>
              <a:t> </a:t>
            </a:r>
            <a:r>
              <a:rPr lang="en-IN" sz="1800" dirty="0"/>
              <a:t>statement to add all the elements together. You will need a local variable to hold the running total. </a:t>
            </a:r>
            <a:r>
              <a:rPr lang="en-IN" sz="1800" dirty="0" smtClean="0"/>
              <a:t> </a:t>
            </a:r>
          </a:p>
          <a:p>
            <a:pPr marL="0" indent="0">
              <a:buNone/>
            </a:pPr>
            <a:r>
              <a:rPr lang="en-IN" sz="1800" dirty="0" smtClean="0"/>
              <a:t>8) Declare </a:t>
            </a:r>
            <a:r>
              <a:rPr lang="en-IN" sz="1800" dirty="0"/>
              <a:t>an integer variable named </a:t>
            </a:r>
            <a:r>
              <a:rPr lang="en-IN" sz="1800" i="1" dirty="0" err="1"/>
              <a:t>sumTotal</a:t>
            </a:r>
            <a:r>
              <a:rPr lang="en-IN" sz="1800" dirty="0"/>
              <a:t>, and initialize it to 0 following the code from the preceding step. </a:t>
            </a:r>
          </a:p>
          <a:p>
            <a:pPr marL="0" indent="0">
              <a:spcBef>
                <a:spcPts val="0"/>
              </a:spcBef>
              <a:buNone/>
            </a:pPr>
            <a:r>
              <a:rPr lang="en-IN" sz="1800" dirty="0" smtClean="0">
                <a:solidFill>
                  <a:srgbClr val="FF0000"/>
                </a:solidFill>
              </a:rPr>
              <a:t>                                                      public </a:t>
            </a:r>
            <a:r>
              <a:rPr lang="en-IN" sz="1800" dirty="0">
                <a:solidFill>
                  <a:srgbClr val="FF0000"/>
                </a:solidFill>
              </a:rPr>
              <a:t>static </a:t>
            </a:r>
            <a:r>
              <a:rPr lang="en-IN" sz="1800" dirty="0" err="1">
                <a:solidFill>
                  <a:srgbClr val="FF0000"/>
                </a:solidFill>
              </a:rPr>
              <a:t>int</a:t>
            </a:r>
            <a:r>
              <a:rPr lang="en-IN" sz="1800" dirty="0">
                <a:solidFill>
                  <a:srgbClr val="FF0000"/>
                </a:solidFill>
              </a:rPr>
              <a:t> Sum(</a:t>
            </a:r>
            <a:r>
              <a:rPr lang="en-IN" sz="1800" dirty="0" err="1">
                <a:solidFill>
                  <a:srgbClr val="FF0000"/>
                </a:solidFill>
              </a:rPr>
              <a:t>params</a:t>
            </a:r>
            <a:r>
              <a:rPr lang="en-IN" sz="1800" dirty="0">
                <a:solidFill>
                  <a:srgbClr val="FF0000"/>
                </a:solidFill>
              </a:rPr>
              <a:t> </a:t>
            </a:r>
            <a:r>
              <a:rPr lang="en-IN" sz="1800" dirty="0" err="1">
                <a:solidFill>
                  <a:srgbClr val="FF0000"/>
                </a:solidFill>
              </a:rPr>
              <a:t>int</a:t>
            </a:r>
            <a:r>
              <a:rPr lang="en-IN" sz="1800" dirty="0" smtClean="0">
                <a:solidFill>
                  <a:srgbClr val="FF0000"/>
                </a:solidFill>
              </a:rPr>
              <a:t>[ ] </a:t>
            </a:r>
            <a:r>
              <a:rPr lang="en-IN" sz="1800" dirty="0" err="1">
                <a:solidFill>
                  <a:srgbClr val="FF0000"/>
                </a:solidFill>
              </a:rPr>
              <a:t>paramList</a:t>
            </a:r>
            <a:r>
              <a:rPr lang="en-IN" sz="1800" dirty="0" smtClean="0">
                <a:solidFill>
                  <a:srgbClr val="FF0000"/>
                </a:solidFill>
              </a:rPr>
              <a:t>)</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dirty="0" smtClean="0">
                <a:solidFill>
                  <a:srgbClr val="FF0000"/>
                </a:solidFill>
              </a:rPr>
              <a:t>                                                       if </a:t>
            </a:r>
            <a:r>
              <a:rPr lang="en-IN" sz="1800" dirty="0">
                <a:solidFill>
                  <a:srgbClr val="FF0000"/>
                </a:solidFill>
              </a:rPr>
              <a:t>(</a:t>
            </a:r>
            <a:r>
              <a:rPr lang="en-IN" sz="1800" dirty="0" err="1">
                <a:solidFill>
                  <a:srgbClr val="FF0000"/>
                </a:solidFill>
              </a:rPr>
              <a:t>paramList.Length</a:t>
            </a:r>
            <a:r>
              <a:rPr lang="en-IN" sz="1800" dirty="0">
                <a:solidFill>
                  <a:srgbClr val="FF0000"/>
                </a:solidFill>
              </a:rPr>
              <a:t> == 0) </a:t>
            </a:r>
            <a:endParaRPr lang="en-IN" sz="1800" dirty="0" smtClean="0">
              <a:solidFill>
                <a:srgbClr val="FF0000"/>
              </a:solidFill>
            </a:endParaRP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dirty="0">
                <a:solidFill>
                  <a:srgbClr val="FF0000"/>
                </a:solidFill>
              </a:rPr>
              <a:t> </a:t>
            </a:r>
            <a:r>
              <a:rPr lang="en-IN" sz="1800" dirty="0" smtClean="0">
                <a:solidFill>
                  <a:srgbClr val="FF0000"/>
                </a:solidFill>
              </a:rPr>
              <a:t>                                                      throw </a:t>
            </a:r>
            <a:r>
              <a:rPr lang="en-IN" sz="1800" dirty="0">
                <a:solidFill>
                  <a:srgbClr val="FF0000"/>
                </a:solidFill>
              </a:rPr>
              <a:t>new </a:t>
            </a:r>
            <a:r>
              <a:rPr lang="en-IN" sz="1800" dirty="0" err="1">
                <a:solidFill>
                  <a:srgbClr val="FF0000"/>
                </a:solidFill>
              </a:rPr>
              <a:t>ArgumentException</a:t>
            </a:r>
            <a:r>
              <a:rPr lang="en-IN" sz="1800" dirty="0">
                <a:solidFill>
                  <a:srgbClr val="FF0000"/>
                </a:solidFill>
              </a:rPr>
              <a:t>("</a:t>
            </a:r>
            <a:r>
              <a:rPr lang="en-IN" sz="1800" dirty="0" err="1">
                <a:solidFill>
                  <a:srgbClr val="FF0000"/>
                </a:solidFill>
              </a:rPr>
              <a:t>Util.Sum</a:t>
            </a:r>
            <a:r>
              <a:rPr lang="en-IN" sz="1800" dirty="0">
                <a:solidFill>
                  <a:srgbClr val="FF0000"/>
                </a:solidFill>
              </a:rPr>
              <a:t>: empty parameter list"); </a:t>
            </a:r>
            <a:endParaRPr lang="en-IN" sz="1800" dirty="0" smtClean="0">
              <a:solidFill>
                <a:srgbClr val="FF0000"/>
              </a:solidFill>
            </a:endParaRP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int</a:t>
            </a:r>
            <a:r>
              <a:rPr lang="en-IN" sz="1800" b="1" dirty="0" smtClean="0">
                <a:solidFill>
                  <a:srgbClr val="FF0000"/>
                </a:solidFill>
              </a:rPr>
              <a:t> </a:t>
            </a:r>
            <a:r>
              <a:rPr lang="en-IN" sz="1800" b="1" dirty="0" err="1">
                <a:solidFill>
                  <a:srgbClr val="FF0000"/>
                </a:solidFill>
              </a:rPr>
              <a:t>sumTotal</a:t>
            </a:r>
            <a:r>
              <a:rPr lang="en-IN" sz="1800" b="1" dirty="0">
                <a:solidFill>
                  <a:srgbClr val="FF0000"/>
                </a:solidFill>
              </a:rPr>
              <a:t> = 0</a:t>
            </a:r>
            <a:r>
              <a:rPr lang="en-IN" sz="1800" b="1" dirty="0" smtClean="0">
                <a:solidFill>
                  <a:srgbClr val="FF0000"/>
                </a:solidFill>
              </a:rPr>
              <a:t>;</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dirty="0" smtClean="0">
                <a:solidFill>
                  <a:srgbClr val="FF0000"/>
                </a:solidFill>
              </a:rPr>
              <a:t>}</a:t>
            </a:r>
            <a:endParaRPr lang="en-IN" sz="1800" cap="none" dirty="0">
              <a:solidFill>
                <a:srgbClr val="FF0000"/>
              </a:solidFill>
            </a:endParaRPr>
          </a:p>
        </p:txBody>
      </p:sp>
    </p:spTree>
    <p:extLst>
      <p:ext uri="{BB962C8B-B14F-4D97-AF65-F5344CB8AC3E}">
        <p14:creationId xmlns:p14="http://schemas.microsoft.com/office/powerpoint/2010/main" xmlns="" val="1506522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8"/>
            <a:ext cx="11526592" cy="463308"/>
          </a:xfrm>
        </p:spPr>
        <p:txBody>
          <a:bodyPr>
            <a:noAutofit/>
          </a:bodyPr>
          <a:lstStyle/>
          <a:p>
            <a:r>
              <a:rPr lang="en-IN" sz="3600" b="1" dirty="0" err="1" smtClean="0">
                <a:solidFill>
                  <a:srgbClr val="FF0000"/>
                </a:solidFill>
              </a:rPr>
              <a:t>Contd</a:t>
            </a:r>
            <a:r>
              <a:rPr lang="en-IN" sz="3600" b="1" dirty="0" smtClean="0">
                <a:solidFill>
                  <a:srgbClr val="FF0000"/>
                </a:solidFill>
              </a:rPr>
              <a:t>…</a:t>
            </a:r>
            <a:endParaRPr lang="en-IN" sz="3600" b="1" dirty="0">
              <a:solidFill>
                <a:srgbClr val="FF0000"/>
              </a:solidFill>
            </a:endParaRPr>
          </a:p>
        </p:txBody>
      </p:sp>
      <p:sp>
        <p:nvSpPr>
          <p:cNvPr id="3" name="Content Placeholder 2"/>
          <p:cNvSpPr>
            <a:spLocks noGrp="1"/>
          </p:cNvSpPr>
          <p:nvPr>
            <p:ph idx="1"/>
          </p:nvPr>
        </p:nvSpPr>
        <p:spPr>
          <a:xfrm>
            <a:off x="0" y="463308"/>
            <a:ext cx="12192000" cy="6394692"/>
          </a:xfrm>
        </p:spPr>
        <p:txBody>
          <a:bodyPr>
            <a:normAutofit/>
          </a:bodyPr>
          <a:lstStyle/>
          <a:p>
            <a:pPr marL="0" indent="0">
              <a:buNone/>
            </a:pPr>
            <a:r>
              <a:rPr lang="en-IN" sz="1800" dirty="0" smtClean="0"/>
              <a:t>9) Add </a:t>
            </a:r>
            <a:r>
              <a:rPr lang="en-IN" sz="1800" dirty="0"/>
              <a:t>a </a:t>
            </a:r>
            <a:r>
              <a:rPr lang="en-IN" sz="1800" i="1" dirty="0" err="1"/>
              <a:t>foreach</a:t>
            </a:r>
            <a:r>
              <a:rPr lang="en-IN" sz="1800" i="1" dirty="0"/>
              <a:t> </a:t>
            </a:r>
            <a:r>
              <a:rPr lang="en-IN" sz="1800" dirty="0"/>
              <a:t>statement to the </a:t>
            </a:r>
            <a:r>
              <a:rPr lang="en-IN" sz="1800" i="1" dirty="0"/>
              <a:t>Sum </a:t>
            </a:r>
            <a:r>
              <a:rPr lang="en-IN" sz="1800" dirty="0"/>
              <a:t>method to iterate through the </a:t>
            </a:r>
            <a:r>
              <a:rPr lang="en-IN" sz="1800" i="1" dirty="0" err="1"/>
              <a:t>paramList</a:t>
            </a:r>
            <a:r>
              <a:rPr lang="en-IN" sz="1800" i="1" dirty="0"/>
              <a:t> </a:t>
            </a:r>
            <a:r>
              <a:rPr lang="en-IN" sz="1800" dirty="0"/>
              <a:t>array. The body of this </a:t>
            </a:r>
            <a:r>
              <a:rPr lang="en-IN" sz="1800" i="1" dirty="0" err="1"/>
              <a:t>foreach</a:t>
            </a:r>
            <a:r>
              <a:rPr lang="en-IN" sz="1800" i="1" dirty="0"/>
              <a:t> </a:t>
            </a:r>
            <a:r>
              <a:rPr lang="en-IN" sz="1800" dirty="0"/>
              <a:t>loop should add each element in the array to </a:t>
            </a:r>
            <a:r>
              <a:rPr lang="en-IN" sz="1800" i="1" dirty="0" err="1"/>
              <a:t>sumTotal</a:t>
            </a:r>
            <a:r>
              <a:rPr lang="en-IN" sz="1800" dirty="0"/>
              <a:t>. </a:t>
            </a:r>
            <a:endParaRPr lang="en-IN" sz="1800" dirty="0" smtClean="0"/>
          </a:p>
          <a:p>
            <a:pPr marL="0" indent="0">
              <a:buNone/>
            </a:pPr>
            <a:r>
              <a:rPr lang="en-IN" sz="1800" dirty="0" smtClean="0"/>
              <a:t>At </a:t>
            </a:r>
            <a:r>
              <a:rPr lang="en-IN" sz="1800" dirty="0"/>
              <a:t>the end of the method, return the value of </a:t>
            </a:r>
            <a:r>
              <a:rPr lang="en-IN" sz="1800" i="1" dirty="0" err="1"/>
              <a:t>sumTotal</a:t>
            </a:r>
            <a:r>
              <a:rPr lang="en-IN" sz="1800" i="1" dirty="0"/>
              <a:t> </a:t>
            </a:r>
            <a:r>
              <a:rPr lang="en-IN" sz="1800" dirty="0"/>
              <a:t>by using a </a:t>
            </a:r>
            <a:r>
              <a:rPr lang="en-IN" sz="1800" i="1" dirty="0"/>
              <a:t>return </a:t>
            </a:r>
            <a:r>
              <a:rPr lang="en-IN" sz="1800" dirty="0"/>
              <a:t>statement, as shown in bold here:</a:t>
            </a:r>
          </a:p>
          <a:p>
            <a:pPr marL="0" indent="0">
              <a:spcBef>
                <a:spcPts val="0"/>
              </a:spcBef>
              <a:buNone/>
            </a:pPr>
            <a:r>
              <a:rPr lang="en-IN" sz="1800" dirty="0" smtClean="0">
                <a:solidFill>
                  <a:srgbClr val="FF0000"/>
                </a:solidFill>
              </a:rPr>
              <a:t>                                                        </a:t>
            </a:r>
          </a:p>
          <a:p>
            <a:pPr marL="0" indent="0">
              <a:spcBef>
                <a:spcPts val="0"/>
              </a:spcBef>
              <a:buNone/>
            </a:pPr>
            <a:r>
              <a:rPr lang="en-IN" sz="1800" dirty="0">
                <a:solidFill>
                  <a:srgbClr val="FF0000"/>
                </a:solidFill>
              </a:rPr>
              <a:t> </a:t>
            </a:r>
            <a:r>
              <a:rPr lang="en-IN" sz="1800" dirty="0" smtClean="0">
                <a:solidFill>
                  <a:srgbClr val="FF0000"/>
                </a:solidFill>
              </a:rPr>
              <a:t>                                                         public </a:t>
            </a:r>
            <a:r>
              <a:rPr lang="en-IN" sz="1800" dirty="0">
                <a:solidFill>
                  <a:srgbClr val="FF0000"/>
                </a:solidFill>
              </a:rPr>
              <a:t>static </a:t>
            </a:r>
            <a:r>
              <a:rPr lang="en-IN" sz="1800" dirty="0" err="1">
                <a:solidFill>
                  <a:srgbClr val="FF0000"/>
                </a:solidFill>
              </a:rPr>
              <a:t>int</a:t>
            </a:r>
            <a:r>
              <a:rPr lang="en-IN" sz="1800" dirty="0">
                <a:solidFill>
                  <a:srgbClr val="FF0000"/>
                </a:solidFill>
              </a:rPr>
              <a:t> Sum(</a:t>
            </a:r>
            <a:r>
              <a:rPr lang="en-IN" sz="1800" dirty="0" err="1">
                <a:solidFill>
                  <a:srgbClr val="FF0000"/>
                </a:solidFill>
              </a:rPr>
              <a:t>params</a:t>
            </a:r>
            <a:r>
              <a:rPr lang="en-IN" sz="1800" dirty="0">
                <a:solidFill>
                  <a:srgbClr val="FF0000"/>
                </a:solidFill>
              </a:rPr>
              <a:t> </a:t>
            </a:r>
            <a:r>
              <a:rPr lang="en-IN" sz="1800" dirty="0" err="1">
                <a:solidFill>
                  <a:srgbClr val="FF0000"/>
                </a:solidFill>
              </a:rPr>
              <a:t>int</a:t>
            </a:r>
            <a:r>
              <a:rPr lang="en-IN" sz="1800" dirty="0" smtClean="0">
                <a:solidFill>
                  <a:srgbClr val="FF0000"/>
                </a:solidFill>
              </a:rPr>
              <a:t>[ ] </a:t>
            </a:r>
            <a:r>
              <a:rPr lang="en-IN" sz="1800" dirty="0" err="1">
                <a:solidFill>
                  <a:srgbClr val="FF0000"/>
                </a:solidFill>
              </a:rPr>
              <a:t>paramList</a:t>
            </a:r>
            <a:r>
              <a:rPr lang="en-IN" sz="1800" dirty="0" smtClean="0">
                <a:solidFill>
                  <a:srgbClr val="FF0000"/>
                </a:solidFill>
              </a:rPr>
              <a:t>)</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dirty="0">
                <a:solidFill>
                  <a:srgbClr val="FF0000"/>
                </a:solidFill>
              </a:rPr>
              <a:t> </a:t>
            </a:r>
            <a:r>
              <a:rPr lang="en-IN" sz="1800" dirty="0" smtClean="0">
                <a:solidFill>
                  <a:srgbClr val="FF0000"/>
                </a:solidFill>
              </a:rPr>
              <a:t>                                                                   …………….. ... </a:t>
            </a:r>
          </a:p>
          <a:p>
            <a:pPr marL="0" indent="0">
              <a:spcBef>
                <a:spcPts val="0"/>
              </a:spcBef>
              <a:buNone/>
            </a:pPr>
            <a:r>
              <a:rPr lang="en-IN" sz="1800" dirty="0" smtClean="0">
                <a:solidFill>
                  <a:srgbClr val="FF0000"/>
                </a:solidFill>
              </a:rPr>
              <a:t>                                                              </a:t>
            </a:r>
            <a:r>
              <a:rPr lang="en-IN" sz="1800" dirty="0" err="1" smtClean="0">
                <a:solidFill>
                  <a:srgbClr val="FF0000"/>
                </a:solidFill>
              </a:rPr>
              <a:t>int</a:t>
            </a:r>
            <a:r>
              <a:rPr lang="en-IN" sz="1800" dirty="0" smtClean="0">
                <a:solidFill>
                  <a:srgbClr val="FF0000"/>
                </a:solidFill>
              </a:rPr>
              <a:t> </a:t>
            </a:r>
            <a:r>
              <a:rPr lang="en-IN" sz="1800" dirty="0" err="1">
                <a:solidFill>
                  <a:srgbClr val="FF0000"/>
                </a:solidFill>
              </a:rPr>
              <a:t>sumTotal</a:t>
            </a:r>
            <a:r>
              <a:rPr lang="en-IN" sz="1800" dirty="0">
                <a:solidFill>
                  <a:srgbClr val="FF0000"/>
                </a:solidFill>
              </a:rPr>
              <a:t> = 0; </a:t>
            </a:r>
            <a:endParaRPr lang="en-IN" sz="1800"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foreach</a:t>
            </a:r>
            <a:r>
              <a:rPr lang="en-IN" sz="1800" b="1" dirty="0" smtClean="0">
                <a:solidFill>
                  <a:srgbClr val="FF0000"/>
                </a:solidFill>
              </a:rPr>
              <a:t> </a:t>
            </a:r>
            <a:r>
              <a:rPr lang="en-IN" sz="1800" b="1" dirty="0">
                <a:solidFill>
                  <a:srgbClr val="FF0000"/>
                </a:solidFill>
              </a:rPr>
              <a:t>(</a:t>
            </a:r>
            <a:r>
              <a:rPr lang="en-IN" sz="1800" b="1" dirty="0" err="1">
                <a:solidFill>
                  <a:srgbClr val="FF0000"/>
                </a:solidFill>
              </a:rPr>
              <a:t>int</a:t>
            </a:r>
            <a:r>
              <a:rPr lang="en-IN" sz="1800" b="1" dirty="0">
                <a:solidFill>
                  <a:srgbClr val="FF0000"/>
                </a:solidFill>
              </a:rPr>
              <a:t> </a:t>
            </a:r>
            <a:r>
              <a:rPr lang="en-IN" sz="1800" b="1" dirty="0" err="1">
                <a:solidFill>
                  <a:srgbClr val="FF0000"/>
                </a:solidFill>
              </a:rPr>
              <a:t>i</a:t>
            </a:r>
            <a:r>
              <a:rPr lang="en-IN" sz="1800" b="1" dirty="0">
                <a:solidFill>
                  <a:srgbClr val="FF0000"/>
                </a:solidFill>
              </a:rPr>
              <a:t> in </a:t>
            </a:r>
            <a:r>
              <a:rPr lang="en-IN" sz="1800" b="1" dirty="0" err="1">
                <a:solidFill>
                  <a:srgbClr val="FF0000"/>
                </a:solidFill>
              </a:rPr>
              <a:t>paramList</a:t>
            </a:r>
            <a:r>
              <a:rPr lang="en-IN" sz="1800" b="1" dirty="0">
                <a:solidFill>
                  <a:srgbClr val="FF0000"/>
                </a:solidFill>
              </a:rPr>
              <a:t>)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a:solidFill>
                  <a:srgbClr val="FF0000"/>
                </a:solidFill>
              </a:rPr>
              <a:t>sumTotal</a:t>
            </a:r>
            <a:r>
              <a:rPr lang="en-IN" sz="1800" b="1" dirty="0">
                <a:solidFill>
                  <a:srgbClr val="FF0000"/>
                </a:solidFill>
              </a:rPr>
              <a:t> += </a:t>
            </a:r>
            <a:r>
              <a:rPr lang="en-IN" sz="1800" b="1" dirty="0" err="1">
                <a:solidFill>
                  <a:srgbClr val="FF0000"/>
                </a:solidFill>
              </a:rPr>
              <a:t>i</a:t>
            </a:r>
            <a:r>
              <a:rPr lang="en-IN" sz="1800" b="1" dirty="0">
                <a:solidFill>
                  <a:srgbClr val="FF0000"/>
                </a:solidFill>
              </a:rPr>
              <a:t>;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return </a:t>
            </a:r>
            <a:r>
              <a:rPr lang="en-IN" sz="1800" b="1" dirty="0" err="1">
                <a:solidFill>
                  <a:srgbClr val="FF0000"/>
                </a:solidFill>
              </a:rPr>
              <a:t>sumTotal</a:t>
            </a:r>
            <a:r>
              <a:rPr lang="en-IN" sz="1800" b="1" dirty="0" smtClean="0">
                <a:solidFill>
                  <a:srgbClr val="FF0000"/>
                </a:solidFill>
              </a:rPr>
              <a:t>;</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dirty="0" smtClean="0">
                <a:solidFill>
                  <a:srgbClr val="FF0000"/>
                </a:solidFill>
              </a:rPr>
              <a:t>}</a:t>
            </a:r>
            <a:endParaRPr lang="en-IN" sz="1800" dirty="0">
              <a:solidFill>
                <a:srgbClr val="FF0000"/>
              </a:solidFill>
            </a:endParaRPr>
          </a:p>
          <a:p>
            <a:pPr marL="0" indent="0">
              <a:buNone/>
            </a:pPr>
            <a:endParaRPr lang="en-IN" sz="1800" dirty="0" smtClean="0"/>
          </a:p>
          <a:p>
            <a:pPr marL="0" indent="0">
              <a:buNone/>
            </a:pPr>
            <a:r>
              <a:rPr lang="en-IN" sz="1800" dirty="0" smtClean="0"/>
              <a:t>10)On </a:t>
            </a:r>
            <a:r>
              <a:rPr lang="en-IN" sz="1800" dirty="0"/>
              <a:t>the BUILD menu, click Build Solution. Confirm that your solution builds without any errors.</a:t>
            </a:r>
          </a:p>
          <a:p>
            <a:pPr marL="0" indent="0" algn="just">
              <a:buNone/>
            </a:pPr>
            <a:endParaRPr lang="en-IN" sz="1800" cap="none" dirty="0">
              <a:solidFill>
                <a:srgbClr val="FF0000"/>
              </a:solidFill>
            </a:endParaRPr>
          </a:p>
        </p:txBody>
      </p:sp>
    </p:spTree>
    <p:extLst>
      <p:ext uri="{BB962C8B-B14F-4D97-AF65-F5344CB8AC3E}">
        <p14:creationId xmlns:p14="http://schemas.microsoft.com/office/powerpoint/2010/main" xmlns="" val="47033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8"/>
            <a:ext cx="11526592" cy="463308"/>
          </a:xfrm>
        </p:spPr>
        <p:txBody>
          <a:bodyPr>
            <a:noAutofit/>
          </a:bodyPr>
          <a:lstStyle/>
          <a:p>
            <a:r>
              <a:rPr lang="en-IN" sz="3600" b="1" dirty="0">
                <a:solidFill>
                  <a:srgbClr val="FF0000"/>
                </a:solidFill>
              </a:rPr>
              <a:t>Test the </a:t>
            </a:r>
            <a:r>
              <a:rPr lang="en-IN" sz="3600" b="1" i="1" dirty="0" err="1">
                <a:solidFill>
                  <a:srgbClr val="FF0000"/>
                </a:solidFill>
              </a:rPr>
              <a:t>Util.Sum</a:t>
            </a:r>
            <a:r>
              <a:rPr lang="en-IN" sz="3600" b="1" i="1" dirty="0">
                <a:solidFill>
                  <a:srgbClr val="FF0000"/>
                </a:solidFill>
              </a:rPr>
              <a:t> </a:t>
            </a:r>
            <a:r>
              <a:rPr lang="en-IN" sz="3600" b="1" dirty="0">
                <a:solidFill>
                  <a:srgbClr val="FF0000"/>
                </a:solidFill>
              </a:rPr>
              <a:t>method</a:t>
            </a:r>
          </a:p>
        </p:txBody>
      </p:sp>
      <p:sp>
        <p:nvSpPr>
          <p:cNvPr id="3" name="Content Placeholder 2"/>
          <p:cNvSpPr>
            <a:spLocks noGrp="1"/>
          </p:cNvSpPr>
          <p:nvPr>
            <p:ph idx="1"/>
          </p:nvPr>
        </p:nvSpPr>
        <p:spPr>
          <a:xfrm>
            <a:off x="0" y="463308"/>
            <a:ext cx="12192000" cy="6394692"/>
          </a:xfrm>
        </p:spPr>
        <p:txBody>
          <a:bodyPr>
            <a:normAutofit lnSpcReduction="10000"/>
          </a:bodyPr>
          <a:lstStyle/>
          <a:p>
            <a:pPr marL="0" indent="0">
              <a:buNone/>
            </a:pPr>
            <a:r>
              <a:rPr lang="en-IN" sz="1800" dirty="0" smtClean="0"/>
              <a:t>1) Display the </a:t>
            </a:r>
            <a:r>
              <a:rPr lang="en-IN" sz="1800" dirty="0" err="1" smtClean="0"/>
              <a:t>Program.cs</a:t>
            </a:r>
            <a:r>
              <a:rPr lang="en-IN" sz="1800" dirty="0" smtClean="0"/>
              <a:t> file in the Code and Text Editor window.</a:t>
            </a:r>
            <a:endParaRPr lang="en-IN" sz="1800" dirty="0"/>
          </a:p>
          <a:p>
            <a:pPr marL="0" indent="0" algn="just">
              <a:buNone/>
            </a:pPr>
            <a:r>
              <a:rPr lang="en-IN" sz="1800" dirty="0" smtClean="0"/>
              <a:t>2) In the Code and Text Editor window, delete the </a:t>
            </a:r>
            <a:r>
              <a:rPr lang="en-IN" sz="1800" i="1" dirty="0" smtClean="0"/>
              <a:t>// TODO: </a:t>
            </a:r>
            <a:r>
              <a:rPr lang="en-IN" sz="1800" dirty="0" smtClean="0"/>
              <a:t>comment and add the following statement to the </a:t>
            </a:r>
            <a:r>
              <a:rPr lang="en-IN" sz="1800" i="1" dirty="0" err="1" smtClean="0"/>
              <a:t>doWork</a:t>
            </a:r>
            <a:r>
              <a:rPr lang="en-IN" sz="1800" i="1" dirty="0" smtClean="0"/>
              <a:t> </a:t>
            </a:r>
            <a:r>
              <a:rPr lang="en-IN" sz="1800" dirty="0" smtClean="0"/>
              <a:t>method:</a:t>
            </a:r>
          </a:p>
          <a:p>
            <a:pPr marL="0" indent="0" algn="just">
              <a:buNone/>
            </a:pPr>
            <a:r>
              <a:rPr lang="en-IN" sz="1800" dirty="0" smtClean="0"/>
              <a:t>                                                                </a:t>
            </a:r>
            <a:r>
              <a:rPr lang="en-IN" sz="1800" dirty="0" err="1" smtClean="0">
                <a:solidFill>
                  <a:srgbClr val="FF0000"/>
                </a:solidFill>
              </a:rPr>
              <a:t>Console.WriteLine</a:t>
            </a:r>
            <a:r>
              <a:rPr lang="en-IN" sz="1800" dirty="0" smtClean="0">
                <a:solidFill>
                  <a:srgbClr val="FF0000"/>
                </a:solidFill>
              </a:rPr>
              <a:t>(</a:t>
            </a:r>
            <a:r>
              <a:rPr lang="en-IN" sz="1800" dirty="0" err="1" smtClean="0">
                <a:solidFill>
                  <a:srgbClr val="FF0000"/>
                </a:solidFill>
              </a:rPr>
              <a:t>Util.Sum</a:t>
            </a:r>
            <a:r>
              <a:rPr lang="en-IN" sz="1800" dirty="0" smtClean="0">
                <a:solidFill>
                  <a:srgbClr val="FF0000"/>
                </a:solidFill>
              </a:rPr>
              <a:t>(null)); </a:t>
            </a:r>
          </a:p>
          <a:p>
            <a:pPr marL="0" indent="0" algn="just">
              <a:buNone/>
            </a:pPr>
            <a:r>
              <a:rPr lang="en-IN" sz="1800" dirty="0" smtClean="0"/>
              <a:t>3) On </a:t>
            </a:r>
            <a:r>
              <a:rPr lang="en-IN" sz="1800" dirty="0"/>
              <a:t>the DEBUG menu, click Start Without Debugging.</a:t>
            </a:r>
          </a:p>
          <a:p>
            <a:pPr marL="0" indent="0" algn="just">
              <a:buNone/>
            </a:pPr>
            <a:r>
              <a:rPr lang="en-IN" sz="1800" dirty="0" smtClean="0"/>
              <a:t>             The </a:t>
            </a:r>
            <a:r>
              <a:rPr lang="en-IN" sz="1800" dirty="0"/>
              <a:t>program builds and runs, writing the following message to the console:</a:t>
            </a:r>
          </a:p>
          <a:p>
            <a:pPr marL="0" indent="0" algn="just">
              <a:buNone/>
            </a:pPr>
            <a:r>
              <a:rPr lang="en-IN" sz="1800" dirty="0">
                <a:solidFill>
                  <a:srgbClr val="FF0000"/>
                </a:solidFill>
              </a:rPr>
              <a:t>Exception: </a:t>
            </a:r>
            <a:r>
              <a:rPr lang="en-IN" sz="1800" dirty="0" err="1">
                <a:solidFill>
                  <a:srgbClr val="FF0000"/>
                </a:solidFill>
              </a:rPr>
              <a:t>Util.Sum</a:t>
            </a:r>
            <a:r>
              <a:rPr lang="en-IN" sz="1800" dirty="0">
                <a:solidFill>
                  <a:srgbClr val="FF0000"/>
                </a:solidFill>
              </a:rPr>
              <a:t>: null parameter list</a:t>
            </a:r>
          </a:p>
          <a:p>
            <a:pPr algn="just"/>
            <a:r>
              <a:rPr lang="en-IN" sz="1800" dirty="0"/>
              <a:t>This confirms that the </a:t>
            </a:r>
            <a:r>
              <a:rPr lang="en-IN" sz="1800" dirty="0" smtClean="0"/>
              <a:t>first </a:t>
            </a:r>
            <a:r>
              <a:rPr lang="en-IN" sz="1800" dirty="0"/>
              <a:t>check in the method works</a:t>
            </a:r>
            <a:r>
              <a:rPr lang="en-IN" sz="1800" dirty="0" smtClean="0"/>
              <a:t>.</a:t>
            </a:r>
          </a:p>
          <a:p>
            <a:pPr marL="0" indent="0" algn="just">
              <a:buNone/>
            </a:pPr>
            <a:r>
              <a:rPr lang="en-IN" sz="1800" dirty="0" smtClean="0"/>
              <a:t>4) Press </a:t>
            </a:r>
            <a:r>
              <a:rPr lang="en-IN" sz="1800" dirty="0"/>
              <a:t>the Enter key to close the program and return to Visual Studio </a:t>
            </a:r>
            <a:r>
              <a:rPr lang="en-IN" sz="1800" dirty="0" smtClean="0"/>
              <a:t>2015.</a:t>
            </a:r>
            <a:endParaRPr lang="en-IN" sz="1800" dirty="0"/>
          </a:p>
          <a:p>
            <a:pPr marL="0" indent="0" algn="just">
              <a:buNone/>
            </a:pPr>
            <a:r>
              <a:rPr lang="en-IN" sz="1800" dirty="0" smtClean="0"/>
              <a:t>5) In </a:t>
            </a:r>
            <a:r>
              <a:rPr lang="en-IN" sz="1800" dirty="0"/>
              <a:t>the Code and Text Editor window, change the call to </a:t>
            </a:r>
            <a:r>
              <a:rPr lang="en-IN" sz="1800" i="1" dirty="0" err="1"/>
              <a:t>Console.WriteLine</a:t>
            </a:r>
            <a:r>
              <a:rPr lang="en-IN" sz="1800" i="1" dirty="0"/>
              <a:t> </a:t>
            </a:r>
            <a:r>
              <a:rPr lang="en-IN" sz="1800" dirty="0"/>
              <a:t>in </a:t>
            </a:r>
            <a:r>
              <a:rPr lang="en-IN" sz="1800" i="1" dirty="0" err="1"/>
              <a:t>doWork</a:t>
            </a:r>
            <a:r>
              <a:rPr lang="en-IN" sz="1800" i="1" dirty="0"/>
              <a:t> </a:t>
            </a:r>
            <a:r>
              <a:rPr lang="en-IN" sz="1800" dirty="0"/>
              <a:t>as shown here:</a:t>
            </a:r>
          </a:p>
          <a:p>
            <a:pPr marL="0" indent="0" algn="ctr">
              <a:buNone/>
            </a:pPr>
            <a:r>
              <a:rPr lang="en-IN" sz="1800" dirty="0" smtClean="0">
                <a:solidFill>
                  <a:srgbClr val="FF0000"/>
                </a:solidFill>
              </a:rPr>
              <a:t> </a:t>
            </a:r>
            <a:r>
              <a:rPr lang="en-IN" sz="1800" dirty="0" err="1" smtClean="0">
                <a:solidFill>
                  <a:srgbClr val="FF0000"/>
                </a:solidFill>
              </a:rPr>
              <a:t>Console.WriteLine</a:t>
            </a:r>
            <a:r>
              <a:rPr lang="en-IN" sz="1800" dirty="0" smtClean="0">
                <a:solidFill>
                  <a:srgbClr val="FF0000"/>
                </a:solidFill>
              </a:rPr>
              <a:t>(</a:t>
            </a:r>
            <a:r>
              <a:rPr lang="en-IN" sz="1800" dirty="0" err="1" smtClean="0">
                <a:solidFill>
                  <a:srgbClr val="FF0000"/>
                </a:solidFill>
              </a:rPr>
              <a:t>Util.Sum</a:t>
            </a:r>
            <a:r>
              <a:rPr lang="en-IN" sz="1800" dirty="0" smtClean="0">
                <a:solidFill>
                  <a:srgbClr val="FF0000"/>
                </a:solidFill>
              </a:rPr>
              <a:t>());</a:t>
            </a:r>
            <a:endParaRPr lang="en-IN" sz="1800" dirty="0">
              <a:solidFill>
                <a:srgbClr val="FF0000"/>
              </a:solidFill>
            </a:endParaRPr>
          </a:p>
          <a:p>
            <a:pPr algn="just"/>
            <a:r>
              <a:rPr lang="en-IN" sz="1800" dirty="0"/>
              <a:t>This time, the method is called without any arguments. The compiler translates the empty argument list into an empty array</a:t>
            </a:r>
            <a:r>
              <a:rPr lang="en-IN" sz="1800" dirty="0" smtClean="0"/>
              <a:t>. </a:t>
            </a:r>
          </a:p>
          <a:p>
            <a:pPr marL="0" indent="0">
              <a:buNone/>
            </a:pPr>
            <a:r>
              <a:rPr lang="en-IN" sz="1800" dirty="0" smtClean="0"/>
              <a:t>6) On </a:t>
            </a:r>
            <a:r>
              <a:rPr lang="en-IN" sz="1800" dirty="0"/>
              <a:t>the DEBUG menu, click Start Without Debugging.</a:t>
            </a:r>
          </a:p>
          <a:p>
            <a:r>
              <a:rPr lang="en-IN" sz="1800" dirty="0"/>
              <a:t>The program builds and runs, writing the following message to the console:</a:t>
            </a:r>
          </a:p>
          <a:p>
            <a:pPr marL="0" indent="0" algn="ctr">
              <a:buNone/>
            </a:pPr>
            <a:r>
              <a:rPr lang="en-IN" sz="1800" dirty="0">
                <a:solidFill>
                  <a:srgbClr val="FF0000"/>
                </a:solidFill>
              </a:rPr>
              <a:t>Exception: </a:t>
            </a:r>
            <a:r>
              <a:rPr lang="en-IN" sz="1800" dirty="0" err="1">
                <a:solidFill>
                  <a:srgbClr val="FF0000"/>
                </a:solidFill>
              </a:rPr>
              <a:t>Util.Sum</a:t>
            </a:r>
            <a:r>
              <a:rPr lang="en-IN" sz="1800" dirty="0">
                <a:solidFill>
                  <a:srgbClr val="FF0000"/>
                </a:solidFill>
              </a:rPr>
              <a:t>: empty parameter list</a:t>
            </a:r>
          </a:p>
          <a:p>
            <a:r>
              <a:rPr lang="en-IN" sz="1800" dirty="0"/>
              <a:t>This confirms that the second check in the method works.</a:t>
            </a:r>
            <a:endParaRPr lang="en-IN" sz="1800" cap="none" dirty="0">
              <a:solidFill>
                <a:srgbClr val="FF0000"/>
              </a:solidFill>
            </a:endParaRPr>
          </a:p>
        </p:txBody>
      </p:sp>
    </p:spTree>
    <p:extLst>
      <p:ext uri="{BB962C8B-B14F-4D97-AF65-F5344CB8AC3E}">
        <p14:creationId xmlns:p14="http://schemas.microsoft.com/office/powerpoint/2010/main" xmlns="" val="280351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8"/>
            <a:ext cx="11526592" cy="463308"/>
          </a:xfrm>
        </p:spPr>
        <p:txBody>
          <a:bodyPr>
            <a:noAutofit/>
          </a:bodyPr>
          <a:lstStyle/>
          <a:p>
            <a:r>
              <a:rPr lang="en-IN" sz="3600" b="1" dirty="0" smtClean="0">
                <a:solidFill>
                  <a:srgbClr val="FF0000"/>
                </a:solidFill>
              </a:rPr>
              <a:t>Contd..</a:t>
            </a:r>
            <a:endParaRPr lang="en-IN" sz="3600" b="1" dirty="0">
              <a:solidFill>
                <a:srgbClr val="FF0000"/>
              </a:solidFill>
            </a:endParaRPr>
          </a:p>
        </p:txBody>
      </p:sp>
      <p:sp>
        <p:nvSpPr>
          <p:cNvPr id="3" name="Content Placeholder 2"/>
          <p:cNvSpPr>
            <a:spLocks noGrp="1"/>
          </p:cNvSpPr>
          <p:nvPr>
            <p:ph idx="1"/>
          </p:nvPr>
        </p:nvSpPr>
        <p:spPr>
          <a:xfrm>
            <a:off x="0" y="463308"/>
            <a:ext cx="12192000" cy="6394692"/>
          </a:xfrm>
        </p:spPr>
        <p:txBody>
          <a:bodyPr>
            <a:normAutofit/>
          </a:bodyPr>
          <a:lstStyle/>
          <a:p>
            <a:pPr marL="0" indent="0" algn="just">
              <a:buNone/>
            </a:pPr>
            <a:r>
              <a:rPr lang="en-IN" sz="1800" dirty="0" smtClean="0"/>
              <a:t>7) Press </a:t>
            </a:r>
            <a:r>
              <a:rPr lang="en-IN" sz="1800" dirty="0"/>
              <a:t>the Enter key to close the program and return to Visual Studio 2012.</a:t>
            </a:r>
          </a:p>
          <a:p>
            <a:pPr marL="0" indent="0" algn="just">
              <a:buNone/>
            </a:pPr>
            <a:r>
              <a:rPr lang="en-IN" sz="1800" dirty="0" smtClean="0"/>
              <a:t>8) Change </a:t>
            </a:r>
            <a:r>
              <a:rPr lang="en-IN" sz="1800" dirty="0"/>
              <a:t>the call to </a:t>
            </a:r>
            <a:r>
              <a:rPr lang="en-IN" sz="1800" i="1" dirty="0" err="1"/>
              <a:t>Console.WriteLine</a:t>
            </a:r>
            <a:r>
              <a:rPr lang="en-IN" sz="1800" i="1" dirty="0"/>
              <a:t> </a:t>
            </a:r>
            <a:r>
              <a:rPr lang="en-IN" sz="1800" dirty="0"/>
              <a:t>in </a:t>
            </a:r>
            <a:r>
              <a:rPr lang="en-IN" sz="1800" i="1" dirty="0" err="1"/>
              <a:t>doWork</a:t>
            </a:r>
            <a:r>
              <a:rPr lang="en-IN" sz="1800" i="1" dirty="0"/>
              <a:t> </a:t>
            </a:r>
            <a:r>
              <a:rPr lang="en-IN" sz="1800" dirty="0"/>
              <a:t>as follows:</a:t>
            </a:r>
          </a:p>
          <a:p>
            <a:pPr marL="0" indent="0" algn="ctr">
              <a:buNone/>
            </a:pPr>
            <a:r>
              <a:rPr lang="en-IN" sz="1800" dirty="0" err="1">
                <a:solidFill>
                  <a:srgbClr val="FF0000"/>
                </a:solidFill>
              </a:rPr>
              <a:t>Console.WriteLine</a:t>
            </a:r>
            <a:r>
              <a:rPr lang="en-IN" sz="1800" dirty="0">
                <a:solidFill>
                  <a:srgbClr val="FF0000"/>
                </a:solidFill>
              </a:rPr>
              <a:t>(</a:t>
            </a:r>
            <a:r>
              <a:rPr lang="en-IN" sz="1800" dirty="0" err="1">
                <a:solidFill>
                  <a:srgbClr val="FF0000"/>
                </a:solidFill>
              </a:rPr>
              <a:t>Util.Sum</a:t>
            </a:r>
            <a:r>
              <a:rPr lang="en-IN" sz="1800" dirty="0">
                <a:solidFill>
                  <a:srgbClr val="FF0000"/>
                </a:solidFill>
              </a:rPr>
              <a:t>(10, 9, 8, 7, 6, 5, 4, 3, 2, 1</a:t>
            </a:r>
            <a:r>
              <a:rPr lang="en-IN" sz="1800" dirty="0" smtClean="0">
                <a:solidFill>
                  <a:srgbClr val="FF0000"/>
                </a:solidFill>
              </a:rPr>
              <a:t>)); </a:t>
            </a:r>
          </a:p>
          <a:p>
            <a:pPr marL="0" indent="0" algn="just">
              <a:buNone/>
            </a:pPr>
            <a:r>
              <a:rPr lang="en-IN" sz="1800" dirty="0" smtClean="0"/>
              <a:t>9) On </a:t>
            </a:r>
            <a:r>
              <a:rPr lang="en-IN" sz="1800" dirty="0"/>
              <a:t>the DEBUG menu, click Start Without Debugging.</a:t>
            </a:r>
          </a:p>
          <a:p>
            <a:pPr algn="just"/>
            <a:r>
              <a:rPr lang="en-IN" sz="1800" dirty="0" smtClean="0"/>
              <a:t>                     Verify </a:t>
            </a:r>
            <a:r>
              <a:rPr lang="en-IN" sz="1800" dirty="0"/>
              <a:t>that the program builds, runs, and writes the value </a:t>
            </a:r>
            <a:r>
              <a:rPr lang="en-IN" sz="1800" i="1" dirty="0"/>
              <a:t>55 </a:t>
            </a:r>
            <a:r>
              <a:rPr lang="en-IN" sz="1800" dirty="0"/>
              <a:t>to the console.</a:t>
            </a:r>
          </a:p>
          <a:p>
            <a:pPr marL="0" indent="0" algn="just">
              <a:buNone/>
            </a:pPr>
            <a:r>
              <a:rPr lang="en-IN" sz="1800" dirty="0" smtClean="0"/>
              <a:t>10) Press </a:t>
            </a:r>
            <a:r>
              <a:rPr lang="en-IN" sz="1800" dirty="0"/>
              <a:t>Enter to close the application and return to Visual Studio </a:t>
            </a:r>
            <a:r>
              <a:rPr lang="en-IN" sz="1800" dirty="0" smtClean="0"/>
              <a:t>2015.</a:t>
            </a:r>
            <a:endParaRPr lang="en-IN" sz="1800" dirty="0"/>
          </a:p>
          <a:p>
            <a:pPr marL="0" indent="0">
              <a:buNone/>
            </a:pPr>
            <a:endParaRPr lang="en-IN" sz="1800" cap="none" dirty="0">
              <a:solidFill>
                <a:srgbClr val="FF0000"/>
              </a:solidFill>
            </a:endParaRPr>
          </a:p>
        </p:txBody>
      </p:sp>
    </p:spTree>
    <p:extLst>
      <p:ext uri="{BB962C8B-B14F-4D97-AF65-F5344CB8AC3E}">
        <p14:creationId xmlns:p14="http://schemas.microsoft.com/office/powerpoint/2010/main" xmlns="" val="3049369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8"/>
            <a:ext cx="11526592" cy="463308"/>
          </a:xfrm>
        </p:spPr>
        <p:txBody>
          <a:bodyPr>
            <a:noAutofit/>
          </a:bodyPr>
          <a:lstStyle/>
          <a:p>
            <a:r>
              <a:rPr lang="en-IN" sz="2400" b="1" dirty="0">
                <a:solidFill>
                  <a:srgbClr val="FF0000"/>
                </a:solidFill>
              </a:rPr>
              <a:t>Comparing Parameter Arrays and Optional Parameters</a:t>
            </a:r>
          </a:p>
        </p:txBody>
      </p:sp>
      <p:sp>
        <p:nvSpPr>
          <p:cNvPr id="3" name="Content Placeholder 2"/>
          <p:cNvSpPr>
            <a:spLocks noGrp="1"/>
          </p:cNvSpPr>
          <p:nvPr>
            <p:ph idx="1"/>
          </p:nvPr>
        </p:nvSpPr>
        <p:spPr>
          <a:xfrm>
            <a:off x="0" y="463308"/>
            <a:ext cx="12192000" cy="6394692"/>
          </a:xfrm>
        </p:spPr>
        <p:txBody>
          <a:bodyPr>
            <a:normAutofit/>
          </a:bodyPr>
          <a:lstStyle/>
          <a:p>
            <a:pPr marL="0" indent="0" algn="just">
              <a:buNone/>
            </a:pPr>
            <a:r>
              <a:rPr lang="en-IN" sz="1800" dirty="0"/>
              <a:t>In Chapter 3, “Writing Methods and Applying Scope,” you saw how to define methods that take optional parameters. </a:t>
            </a:r>
            <a:endParaRPr lang="en-IN" sz="1800" dirty="0" smtClean="0"/>
          </a:p>
          <a:p>
            <a:pPr marL="0" indent="0" algn="just">
              <a:buNone/>
            </a:pPr>
            <a:r>
              <a:rPr lang="en-IN" sz="1800" dirty="0"/>
              <a:t>At first glance, it appears there is a degree of overlap between methods that use parameter arrays and methods that take optional parameters. However, there are fundamental differences between them</a:t>
            </a:r>
            <a:r>
              <a:rPr lang="en-IN" sz="1800" dirty="0" smtClean="0"/>
              <a:t>: </a:t>
            </a:r>
          </a:p>
          <a:p>
            <a:endParaRPr lang="en-IN" sz="1800" dirty="0"/>
          </a:p>
          <a:p>
            <a:pPr algn="just"/>
            <a:r>
              <a:rPr lang="en-IN" sz="1800" dirty="0">
                <a:solidFill>
                  <a:srgbClr val="FF0000"/>
                </a:solidFill>
              </a:rPr>
              <a:t>A method that takes optional parameters still has a fixed parameter list, and you cannot pass an arbitrary list of arguments. The compiler generates code that inserts the default values onto the stack for any missing arguments before the method runs, and the method is not aware of which of the arguments are caller provided and which are compiler-generated defaults.</a:t>
            </a:r>
          </a:p>
          <a:p>
            <a:r>
              <a:rPr lang="en-IN" sz="1800" dirty="0">
                <a:solidFill>
                  <a:srgbClr val="FF0000"/>
                </a:solidFill>
              </a:rPr>
              <a:t>A method that uses a parameter array effectively has a completely arbitrary list of parameters, and none of them has a default value. Furthermore, the method can determine exactly how many arguments the caller provided</a:t>
            </a:r>
            <a:r>
              <a:rPr lang="en-IN" sz="1800" dirty="0" smtClean="0">
                <a:solidFill>
                  <a:srgbClr val="FF0000"/>
                </a:solidFill>
              </a:rPr>
              <a:t>.</a:t>
            </a:r>
          </a:p>
          <a:p>
            <a:endParaRPr lang="en-US" sz="1800" dirty="0"/>
          </a:p>
          <a:p>
            <a:pPr marL="0" indent="0" algn="just">
              <a:buNone/>
            </a:pPr>
            <a:r>
              <a:rPr lang="en-IN" sz="1800" dirty="0"/>
              <a:t>Generally, you use parameter arrays for methods that can take any number of parameters (including none), whereas you use optional parameters only where it is not convenient to force a caller to provide an argument for every parameter</a:t>
            </a:r>
            <a:r>
              <a:rPr lang="en-IN" sz="1800" dirty="0" smtClean="0"/>
              <a:t>. </a:t>
            </a:r>
          </a:p>
          <a:p>
            <a:pPr marL="0" indent="0" algn="just">
              <a:buNone/>
            </a:pPr>
            <a:r>
              <a:rPr lang="en-IN" sz="1800" dirty="0"/>
              <a:t>There is one final question worth pondering. If you define a method that takes a parameter list and provide an overload that takes optional parameters, it is not always immediately apparent which version of the method will be called if the argument list in the calling statement matches both method signatures. </a:t>
            </a:r>
            <a:endParaRPr lang="en-IN" sz="1800" dirty="0" smtClean="0"/>
          </a:p>
          <a:p>
            <a:pPr marL="0" indent="0" algn="just">
              <a:buNone/>
            </a:pPr>
            <a:r>
              <a:rPr lang="en-IN" sz="1800" dirty="0" smtClean="0"/>
              <a:t>You </a:t>
            </a:r>
            <a:r>
              <a:rPr lang="en-IN" sz="1800" dirty="0"/>
              <a:t>will investigate this scenario in the final exercise in this chapter.</a:t>
            </a:r>
          </a:p>
          <a:p>
            <a:pPr marL="0" indent="0" algn="just">
              <a:buNone/>
            </a:pPr>
            <a:endParaRPr lang="en-IN" sz="1800" cap="none" dirty="0">
              <a:solidFill>
                <a:srgbClr val="FF0000"/>
              </a:solidFill>
            </a:endParaRPr>
          </a:p>
        </p:txBody>
      </p:sp>
    </p:spTree>
    <p:extLst>
      <p:ext uri="{BB962C8B-B14F-4D97-AF65-F5344CB8AC3E}">
        <p14:creationId xmlns:p14="http://schemas.microsoft.com/office/powerpoint/2010/main" xmlns="" val="37231779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8"/>
            <a:ext cx="11526592" cy="463308"/>
          </a:xfrm>
        </p:spPr>
        <p:txBody>
          <a:bodyPr>
            <a:noAutofit/>
          </a:bodyPr>
          <a:lstStyle/>
          <a:p>
            <a:r>
              <a:rPr lang="en-IN" sz="2400" b="1" dirty="0">
                <a:solidFill>
                  <a:srgbClr val="FF0000"/>
                </a:solidFill>
              </a:rPr>
              <a:t>Compare a </a:t>
            </a:r>
            <a:r>
              <a:rPr lang="en-IN" sz="2400" b="1" i="1" dirty="0" err="1">
                <a:solidFill>
                  <a:srgbClr val="FF0000"/>
                </a:solidFill>
              </a:rPr>
              <a:t>params</a:t>
            </a:r>
            <a:r>
              <a:rPr lang="en-IN" sz="2400" b="1" i="1" dirty="0">
                <a:solidFill>
                  <a:srgbClr val="FF0000"/>
                </a:solidFill>
              </a:rPr>
              <a:t> </a:t>
            </a:r>
            <a:r>
              <a:rPr lang="en-IN" sz="2400" b="1" dirty="0">
                <a:solidFill>
                  <a:srgbClr val="FF0000"/>
                </a:solidFill>
              </a:rPr>
              <a:t>array and optional parameters</a:t>
            </a:r>
          </a:p>
        </p:txBody>
      </p:sp>
      <p:sp>
        <p:nvSpPr>
          <p:cNvPr id="3" name="Content Placeholder 2"/>
          <p:cNvSpPr>
            <a:spLocks noGrp="1"/>
          </p:cNvSpPr>
          <p:nvPr>
            <p:ph idx="1"/>
          </p:nvPr>
        </p:nvSpPr>
        <p:spPr>
          <a:xfrm>
            <a:off x="0" y="463308"/>
            <a:ext cx="12192000" cy="6394692"/>
          </a:xfrm>
        </p:spPr>
        <p:txBody>
          <a:bodyPr>
            <a:normAutofit/>
          </a:bodyPr>
          <a:lstStyle/>
          <a:p>
            <a:pPr marL="0" indent="0">
              <a:buNone/>
            </a:pPr>
            <a:r>
              <a:rPr lang="en-IN" sz="1800" dirty="0" smtClean="0"/>
              <a:t>1) Return </a:t>
            </a:r>
            <a:r>
              <a:rPr lang="en-IN" sz="1800" dirty="0"/>
              <a:t>to the </a:t>
            </a:r>
            <a:r>
              <a:rPr lang="en-IN" sz="1800" dirty="0" err="1"/>
              <a:t>ParamsArray</a:t>
            </a:r>
            <a:r>
              <a:rPr lang="en-IN" sz="1800" dirty="0"/>
              <a:t> solution in Visual Studio 2012, and display the </a:t>
            </a:r>
            <a:r>
              <a:rPr lang="en-IN" sz="1800" dirty="0" err="1"/>
              <a:t>Util.cs</a:t>
            </a:r>
            <a:r>
              <a:rPr lang="en-IN" sz="1800" dirty="0"/>
              <a:t> file in the Code and Text Editor window.</a:t>
            </a:r>
          </a:p>
          <a:p>
            <a:pPr marL="0" indent="0">
              <a:buNone/>
            </a:pPr>
            <a:r>
              <a:rPr lang="en-IN" sz="1800" dirty="0" smtClean="0"/>
              <a:t>2) Add </a:t>
            </a:r>
            <a:r>
              <a:rPr lang="en-IN" sz="1800" dirty="0"/>
              <a:t>the following </a:t>
            </a:r>
            <a:r>
              <a:rPr lang="en-IN" sz="1800" i="1" dirty="0" err="1"/>
              <a:t>Console.WriteLine</a:t>
            </a:r>
            <a:r>
              <a:rPr lang="en-IN" sz="1800" i="1" dirty="0"/>
              <a:t> </a:t>
            </a:r>
            <a:r>
              <a:rPr lang="en-IN" sz="1800" dirty="0"/>
              <a:t>statement shown in bold to the start of the </a:t>
            </a:r>
            <a:r>
              <a:rPr lang="en-IN" sz="1800" i="1" dirty="0"/>
              <a:t>Sum </a:t>
            </a:r>
            <a:r>
              <a:rPr lang="en-IN" sz="1800" dirty="0"/>
              <a:t>method in the </a:t>
            </a:r>
            <a:r>
              <a:rPr lang="en-IN" sz="1800" i="1" dirty="0" err="1"/>
              <a:t>Util</a:t>
            </a:r>
            <a:r>
              <a:rPr lang="en-IN" sz="1800" i="1" dirty="0"/>
              <a:t> </a:t>
            </a:r>
            <a:r>
              <a:rPr lang="en-IN" sz="1800" dirty="0"/>
              <a:t>class:</a:t>
            </a:r>
          </a:p>
          <a:p>
            <a:pPr marL="0" indent="0">
              <a:spcBef>
                <a:spcPts val="0"/>
              </a:spcBef>
              <a:buNone/>
            </a:pPr>
            <a:r>
              <a:rPr lang="en-IN" sz="1800" dirty="0">
                <a:solidFill>
                  <a:srgbClr val="FF0000"/>
                </a:solidFill>
              </a:rPr>
              <a:t> </a:t>
            </a:r>
            <a:r>
              <a:rPr lang="en-IN" sz="1800" dirty="0" smtClean="0">
                <a:solidFill>
                  <a:srgbClr val="FF0000"/>
                </a:solidFill>
              </a:rPr>
              <a:t>                                                           </a:t>
            </a:r>
          </a:p>
          <a:p>
            <a:pPr marL="0" indent="0">
              <a:spcBef>
                <a:spcPts val="0"/>
              </a:spcBef>
              <a:buNone/>
            </a:pPr>
            <a:r>
              <a:rPr lang="en-IN" sz="1800" dirty="0">
                <a:solidFill>
                  <a:srgbClr val="FF0000"/>
                </a:solidFill>
              </a:rPr>
              <a:t> </a:t>
            </a:r>
            <a:r>
              <a:rPr lang="en-IN" sz="1800" dirty="0" smtClean="0">
                <a:solidFill>
                  <a:srgbClr val="FF0000"/>
                </a:solidFill>
              </a:rPr>
              <a:t>                                                              public </a:t>
            </a:r>
            <a:r>
              <a:rPr lang="en-IN" sz="1800" dirty="0">
                <a:solidFill>
                  <a:srgbClr val="FF0000"/>
                </a:solidFill>
              </a:rPr>
              <a:t>static </a:t>
            </a:r>
            <a:r>
              <a:rPr lang="en-IN" sz="1800" dirty="0" err="1">
                <a:solidFill>
                  <a:srgbClr val="FF0000"/>
                </a:solidFill>
              </a:rPr>
              <a:t>int</a:t>
            </a:r>
            <a:r>
              <a:rPr lang="en-IN" sz="1800" dirty="0">
                <a:solidFill>
                  <a:srgbClr val="FF0000"/>
                </a:solidFill>
              </a:rPr>
              <a:t> Sum(</a:t>
            </a:r>
            <a:r>
              <a:rPr lang="en-IN" sz="1800" dirty="0" err="1">
                <a:solidFill>
                  <a:srgbClr val="FF0000"/>
                </a:solidFill>
              </a:rPr>
              <a:t>params</a:t>
            </a:r>
            <a:r>
              <a:rPr lang="en-IN" sz="1800" dirty="0">
                <a:solidFill>
                  <a:srgbClr val="FF0000"/>
                </a:solidFill>
              </a:rPr>
              <a:t> </a:t>
            </a:r>
            <a:r>
              <a:rPr lang="en-IN" sz="1800" dirty="0" err="1">
                <a:solidFill>
                  <a:srgbClr val="FF0000"/>
                </a:solidFill>
              </a:rPr>
              <a:t>int</a:t>
            </a:r>
            <a:r>
              <a:rPr lang="en-IN" sz="1800" dirty="0" smtClean="0">
                <a:solidFill>
                  <a:srgbClr val="FF0000"/>
                </a:solidFill>
              </a:rPr>
              <a:t>[ ] </a:t>
            </a:r>
            <a:r>
              <a:rPr lang="en-IN" sz="1800" dirty="0" err="1">
                <a:solidFill>
                  <a:srgbClr val="FF0000"/>
                </a:solidFill>
              </a:rPr>
              <a:t>paramList</a:t>
            </a:r>
            <a:r>
              <a:rPr lang="en-IN" sz="1800" dirty="0" smtClean="0">
                <a:solidFill>
                  <a:srgbClr val="FF0000"/>
                </a:solidFill>
              </a:rPr>
              <a:t>)</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Console.WriteLine</a:t>
            </a:r>
            <a:r>
              <a:rPr lang="en-IN" sz="1800" b="1" dirty="0">
                <a:solidFill>
                  <a:srgbClr val="FF0000"/>
                </a:solidFill>
              </a:rPr>
              <a:t>("Using parameter list");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dirty="0" smtClean="0">
                <a:solidFill>
                  <a:srgbClr val="FF0000"/>
                </a:solidFill>
              </a:rPr>
              <a:t>...</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lgn="just">
              <a:buNone/>
            </a:pPr>
            <a:r>
              <a:rPr lang="en-IN" sz="1800" dirty="0" smtClean="0"/>
              <a:t>3) Add </a:t>
            </a:r>
            <a:r>
              <a:rPr lang="en-IN" sz="1800" dirty="0"/>
              <a:t>another implementation of the </a:t>
            </a:r>
            <a:r>
              <a:rPr lang="en-IN" sz="1800" i="1" dirty="0"/>
              <a:t>Sum </a:t>
            </a:r>
            <a:r>
              <a:rPr lang="en-IN" sz="1800" dirty="0"/>
              <a:t>method to the </a:t>
            </a:r>
            <a:r>
              <a:rPr lang="en-IN" sz="1800" i="1" dirty="0" err="1"/>
              <a:t>Util</a:t>
            </a:r>
            <a:r>
              <a:rPr lang="en-IN" sz="1800" i="1" dirty="0"/>
              <a:t> </a:t>
            </a:r>
            <a:r>
              <a:rPr lang="en-IN" sz="1800" dirty="0"/>
              <a:t>class. This version should take four optional </a:t>
            </a:r>
            <a:r>
              <a:rPr lang="en-IN" sz="1800" i="1" dirty="0" err="1"/>
              <a:t>int</a:t>
            </a:r>
            <a:r>
              <a:rPr lang="en-IN" sz="1800" i="1" dirty="0"/>
              <a:t> </a:t>
            </a:r>
            <a:r>
              <a:rPr lang="en-IN" sz="1800" dirty="0"/>
              <a:t>parameters, each with a default value of 0. In the body of the method, output the message “Using optional parameters” and then calculate and return the sum of the four parameters. The completed method should look like this:</a:t>
            </a:r>
          </a:p>
          <a:p>
            <a:pPr marL="0" indent="0">
              <a:spcBef>
                <a:spcPts val="0"/>
              </a:spcBef>
              <a:buNone/>
            </a:pPr>
            <a:r>
              <a:rPr lang="en-IN" sz="1800" dirty="0" smtClean="0"/>
              <a:t>                                           </a:t>
            </a:r>
            <a:r>
              <a:rPr lang="en-IN" sz="1800" dirty="0" smtClean="0">
                <a:solidFill>
                  <a:srgbClr val="FF0000"/>
                </a:solidFill>
              </a:rPr>
              <a:t>    public </a:t>
            </a:r>
            <a:r>
              <a:rPr lang="en-IN" sz="1800" dirty="0">
                <a:solidFill>
                  <a:srgbClr val="FF0000"/>
                </a:solidFill>
              </a:rPr>
              <a:t>static </a:t>
            </a:r>
            <a:r>
              <a:rPr lang="en-IN" sz="1800" dirty="0" err="1">
                <a:solidFill>
                  <a:srgbClr val="FF0000"/>
                </a:solidFill>
              </a:rPr>
              <a:t>int</a:t>
            </a:r>
            <a:r>
              <a:rPr lang="en-IN" sz="1800" dirty="0">
                <a:solidFill>
                  <a:srgbClr val="FF0000"/>
                </a:solidFill>
              </a:rPr>
              <a:t> Sum(</a:t>
            </a:r>
            <a:r>
              <a:rPr lang="en-IN" sz="1800" dirty="0" err="1">
                <a:solidFill>
                  <a:srgbClr val="FF0000"/>
                </a:solidFill>
              </a:rPr>
              <a:t>int</a:t>
            </a:r>
            <a:r>
              <a:rPr lang="en-IN" sz="1800" dirty="0">
                <a:solidFill>
                  <a:srgbClr val="FF0000"/>
                </a:solidFill>
              </a:rPr>
              <a:t> param1 = 0, </a:t>
            </a:r>
            <a:r>
              <a:rPr lang="en-IN" sz="1800" dirty="0" err="1">
                <a:solidFill>
                  <a:srgbClr val="FF0000"/>
                </a:solidFill>
              </a:rPr>
              <a:t>int</a:t>
            </a:r>
            <a:r>
              <a:rPr lang="en-IN" sz="1800" dirty="0">
                <a:solidFill>
                  <a:srgbClr val="FF0000"/>
                </a:solidFill>
              </a:rPr>
              <a:t> param2 = 0, </a:t>
            </a:r>
            <a:r>
              <a:rPr lang="en-IN" sz="1800" dirty="0" err="1">
                <a:solidFill>
                  <a:srgbClr val="FF0000"/>
                </a:solidFill>
              </a:rPr>
              <a:t>int</a:t>
            </a:r>
            <a:r>
              <a:rPr lang="en-IN" sz="1800" dirty="0">
                <a:solidFill>
                  <a:srgbClr val="FF0000"/>
                </a:solidFill>
              </a:rPr>
              <a:t> param3 = 0, </a:t>
            </a:r>
            <a:r>
              <a:rPr lang="en-IN" sz="1800" dirty="0" err="1">
                <a:solidFill>
                  <a:srgbClr val="FF0000"/>
                </a:solidFill>
              </a:rPr>
              <a:t>int</a:t>
            </a:r>
            <a:r>
              <a:rPr lang="en-IN" sz="1800" dirty="0">
                <a:solidFill>
                  <a:srgbClr val="FF0000"/>
                </a:solidFill>
              </a:rPr>
              <a:t> param4 = 0</a:t>
            </a:r>
            <a:r>
              <a:rPr lang="en-IN" sz="1800" dirty="0" smtClean="0">
                <a:solidFill>
                  <a:srgbClr val="FF0000"/>
                </a:solidFill>
              </a:rPr>
              <a:t>)</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dirty="0">
                <a:solidFill>
                  <a:srgbClr val="FF0000"/>
                </a:solidFill>
              </a:rPr>
              <a:t> </a:t>
            </a:r>
            <a:r>
              <a:rPr lang="en-IN" sz="1800" dirty="0" smtClean="0">
                <a:solidFill>
                  <a:srgbClr val="FF0000"/>
                </a:solidFill>
              </a:rPr>
              <a:t>                                                  </a:t>
            </a:r>
            <a:r>
              <a:rPr lang="en-IN" sz="1800" dirty="0" err="1" smtClean="0">
                <a:solidFill>
                  <a:srgbClr val="FF0000"/>
                </a:solidFill>
              </a:rPr>
              <a:t>Console.WriteLine</a:t>
            </a:r>
            <a:r>
              <a:rPr lang="en-IN" sz="1800" dirty="0">
                <a:solidFill>
                  <a:srgbClr val="FF0000"/>
                </a:solidFill>
              </a:rPr>
              <a:t>("Using optional parameters"); </a:t>
            </a:r>
            <a:endParaRPr lang="en-IN" sz="1800" dirty="0" smtClean="0">
              <a:solidFill>
                <a:srgbClr val="FF0000"/>
              </a:solidFill>
            </a:endParaRPr>
          </a:p>
          <a:p>
            <a:pPr marL="0" indent="0">
              <a:spcBef>
                <a:spcPts val="0"/>
              </a:spcBef>
              <a:buNone/>
            </a:pPr>
            <a:r>
              <a:rPr lang="en-IN" sz="1800" dirty="0">
                <a:solidFill>
                  <a:srgbClr val="FF0000"/>
                </a:solidFill>
              </a:rPr>
              <a:t> </a:t>
            </a:r>
            <a:r>
              <a:rPr lang="en-IN" sz="1800" dirty="0" smtClean="0">
                <a:solidFill>
                  <a:srgbClr val="FF0000"/>
                </a:solidFill>
              </a:rPr>
              <a:t>                                                  </a:t>
            </a:r>
            <a:r>
              <a:rPr lang="en-IN" sz="1800" dirty="0" err="1" smtClean="0">
                <a:solidFill>
                  <a:srgbClr val="FF0000"/>
                </a:solidFill>
              </a:rPr>
              <a:t>int</a:t>
            </a:r>
            <a:r>
              <a:rPr lang="en-IN" sz="1800" dirty="0" smtClean="0">
                <a:solidFill>
                  <a:srgbClr val="FF0000"/>
                </a:solidFill>
              </a:rPr>
              <a:t> </a:t>
            </a:r>
            <a:r>
              <a:rPr lang="en-IN" sz="1800" dirty="0" err="1">
                <a:solidFill>
                  <a:srgbClr val="FF0000"/>
                </a:solidFill>
              </a:rPr>
              <a:t>sumTotal</a:t>
            </a:r>
            <a:r>
              <a:rPr lang="en-IN" sz="1800" dirty="0">
                <a:solidFill>
                  <a:srgbClr val="FF0000"/>
                </a:solidFill>
              </a:rPr>
              <a:t> = param1 + param2 + param3 + param4; </a:t>
            </a:r>
            <a:endParaRPr lang="en-IN" sz="1800" dirty="0" smtClean="0">
              <a:solidFill>
                <a:srgbClr val="FF0000"/>
              </a:solidFill>
            </a:endParaRPr>
          </a:p>
          <a:p>
            <a:pPr marL="0" indent="0">
              <a:spcBef>
                <a:spcPts val="0"/>
              </a:spcBef>
              <a:buNone/>
            </a:pPr>
            <a:r>
              <a:rPr lang="en-IN" sz="1800" dirty="0">
                <a:solidFill>
                  <a:srgbClr val="FF0000"/>
                </a:solidFill>
              </a:rPr>
              <a:t> </a:t>
            </a:r>
            <a:r>
              <a:rPr lang="en-IN" sz="1800" dirty="0" smtClean="0">
                <a:solidFill>
                  <a:srgbClr val="FF0000"/>
                </a:solidFill>
              </a:rPr>
              <a:t>                                                  return </a:t>
            </a:r>
            <a:r>
              <a:rPr lang="en-IN" sz="1800" dirty="0" err="1">
                <a:solidFill>
                  <a:srgbClr val="FF0000"/>
                </a:solidFill>
              </a:rPr>
              <a:t>sumTotal</a:t>
            </a:r>
            <a:r>
              <a:rPr lang="en-IN" sz="1800" dirty="0" smtClean="0">
                <a:solidFill>
                  <a:srgbClr val="FF0000"/>
                </a:solidFill>
              </a:rPr>
              <a:t>;</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buNone/>
            </a:pPr>
            <a:r>
              <a:rPr lang="en-IN" sz="1800" dirty="0" smtClean="0"/>
              <a:t>4) Display </a:t>
            </a:r>
            <a:r>
              <a:rPr lang="en-IN" sz="1800" dirty="0"/>
              <a:t>the </a:t>
            </a:r>
            <a:r>
              <a:rPr lang="en-IN" sz="1800" dirty="0" err="1"/>
              <a:t>Program.cs</a:t>
            </a:r>
            <a:r>
              <a:rPr lang="en-IN" sz="1800" dirty="0"/>
              <a:t> file in the Code and Text Editor window.</a:t>
            </a:r>
          </a:p>
          <a:p>
            <a:pPr marL="0" indent="0">
              <a:spcBef>
                <a:spcPts val="0"/>
              </a:spcBef>
              <a:buNone/>
            </a:pPr>
            <a:endParaRPr lang="en-IN" sz="1800" cap="none" dirty="0">
              <a:solidFill>
                <a:srgbClr val="FF0000"/>
              </a:solidFill>
            </a:endParaRPr>
          </a:p>
        </p:txBody>
      </p:sp>
    </p:spTree>
    <p:extLst>
      <p:ext uri="{BB962C8B-B14F-4D97-AF65-F5344CB8AC3E}">
        <p14:creationId xmlns:p14="http://schemas.microsoft.com/office/powerpoint/2010/main" xmlns="" val="2225432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8"/>
            <a:ext cx="11526592" cy="463308"/>
          </a:xfrm>
        </p:spPr>
        <p:txBody>
          <a:bodyPr>
            <a:noAutofit/>
          </a:bodyPr>
          <a:lstStyle/>
          <a:p>
            <a:r>
              <a:rPr lang="en-IN" sz="3600" b="1" dirty="0" err="1" smtClean="0">
                <a:solidFill>
                  <a:srgbClr val="FF0000"/>
                </a:solidFill>
              </a:rPr>
              <a:t>Contd</a:t>
            </a:r>
            <a:r>
              <a:rPr lang="en-IN" sz="3600" b="1" dirty="0" smtClean="0">
                <a:solidFill>
                  <a:srgbClr val="FF0000"/>
                </a:solidFill>
              </a:rPr>
              <a:t>….</a:t>
            </a:r>
            <a:endParaRPr lang="en-IN" sz="3600" b="1" dirty="0">
              <a:solidFill>
                <a:srgbClr val="FF0000"/>
              </a:solidFill>
            </a:endParaRPr>
          </a:p>
        </p:txBody>
      </p:sp>
      <p:sp>
        <p:nvSpPr>
          <p:cNvPr id="3" name="Content Placeholder 2"/>
          <p:cNvSpPr>
            <a:spLocks noGrp="1"/>
          </p:cNvSpPr>
          <p:nvPr>
            <p:ph idx="1"/>
          </p:nvPr>
        </p:nvSpPr>
        <p:spPr>
          <a:xfrm>
            <a:off x="0" y="463308"/>
            <a:ext cx="12192000" cy="6394692"/>
          </a:xfrm>
        </p:spPr>
        <p:txBody>
          <a:bodyPr>
            <a:normAutofit/>
          </a:bodyPr>
          <a:lstStyle/>
          <a:p>
            <a:pPr marL="0" indent="0">
              <a:buNone/>
            </a:pPr>
            <a:r>
              <a:rPr lang="en-IN" sz="1800" dirty="0" smtClean="0"/>
              <a:t>5) In </a:t>
            </a:r>
            <a:r>
              <a:rPr lang="en-IN" sz="1800" dirty="0"/>
              <a:t>the </a:t>
            </a:r>
            <a:r>
              <a:rPr lang="en-IN" sz="1800" i="1" dirty="0" err="1"/>
              <a:t>doWork</a:t>
            </a:r>
            <a:r>
              <a:rPr lang="en-IN" sz="1800" i="1" dirty="0"/>
              <a:t> </a:t>
            </a:r>
            <a:r>
              <a:rPr lang="en-IN" sz="1800" dirty="0"/>
              <a:t>method, comment out the existing code and add the following statement:</a:t>
            </a:r>
          </a:p>
          <a:p>
            <a:pPr marL="0" indent="0" algn="ctr">
              <a:buNone/>
            </a:pPr>
            <a:r>
              <a:rPr lang="en-IN" sz="1800" dirty="0" err="1">
                <a:solidFill>
                  <a:srgbClr val="FF0000"/>
                </a:solidFill>
              </a:rPr>
              <a:t>Console.WriteLine</a:t>
            </a:r>
            <a:r>
              <a:rPr lang="en-IN" sz="1800" dirty="0">
                <a:solidFill>
                  <a:srgbClr val="FF0000"/>
                </a:solidFill>
              </a:rPr>
              <a:t>(</a:t>
            </a:r>
            <a:r>
              <a:rPr lang="en-IN" sz="1800" dirty="0" err="1">
                <a:solidFill>
                  <a:srgbClr val="FF0000"/>
                </a:solidFill>
              </a:rPr>
              <a:t>Util.Sum</a:t>
            </a:r>
            <a:r>
              <a:rPr lang="en-IN" sz="1800" dirty="0">
                <a:solidFill>
                  <a:srgbClr val="FF0000"/>
                </a:solidFill>
              </a:rPr>
              <a:t>(2, 4, 6, 8));</a:t>
            </a:r>
          </a:p>
          <a:p>
            <a:r>
              <a:rPr lang="en-IN" sz="1800" dirty="0"/>
              <a:t>This statement calls the </a:t>
            </a:r>
            <a:r>
              <a:rPr lang="en-IN" sz="1800" i="1" dirty="0"/>
              <a:t>Sum </a:t>
            </a:r>
            <a:r>
              <a:rPr lang="en-IN" sz="1800" dirty="0"/>
              <a:t>method, passing four </a:t>
            </a:r>
            <a:r>
              <a:rPr lang="en-IN" sz="1800" i="1" dirty="0" err="1"/>
              <a:t>int</a:t>
            </a:r>
            <a:r>
              <a:rPr lang="en-IN" sz="1800" i="1" dirty="0"/>
              <a:t> </a:t>
            </a:r>
            <a:r>
              <a:rPr lang="en-IN" sz="1800" dirty="0"/>
              <a:t>parameters. This call matches both overloads of the </a:t>
            </a:r>
            <a:r>
              <a:rPr lang="en-IN" sz="1800" i="1" dirty="0"/>
              <a:t>Sum </a:t>
            </a:r>
            <a:r>
              <a:rPr lang="en-IN" sz="1800" dirty="0"/>
              <a:t>method</a:t>
            </a:r>
            <a:r>
              <a:rPr lang="en-IN" sz="1800" dirty="0" smtClean="0"/>
              <a:t>. </a:t>
            </a:r>
          </a:p>
          <a:p>
            <a:pPr marL="0" indent="0" algn="just">
              <a:buNone/>
            </a:pPr>
            <a:r>
              <a:rPr lang="en-IN" sz="1800" dirty="0" smtClean="0"/>
              <a:t>6) On </a:t>
            </a:r>
            <a:r>
              <a:rPr lang="en-IN" sz="1800" dirty="0"/>
              <a:t>the DEBUG menu, click Start Without Debugging to build and run the application.</a:t>
            </a:r>
          </a:p>
          <a:p>
            <a:pPr algn="just"/>
            <a:r>
              <a:rPr lang="en-IN" sz="1800" dirty="0"/>
              <a:t>When the application runs, it displays the following messages:</a:t>
            </a:r>
          </a:p>
          <a:p>
            <a:pPr marL="0" indent="0" algn="just">
              <a:buNone/>
            </a:pPr>
            <a:r>
              <a:rPr lang="en-IN" sz="1800" dirty="0" smtClean="0">
                <a:solidFill>
                  <a:srgbClr val="FF0000"/>
                </a:solidFill>
              </a:rPr>
              <a:t>                                                      Using </a:t>
            </a:r>
            <a:r>
              <a:rPr lang="en-IN" sz="1800" dirty="0">
                <a:solidFill>
                  <a:srgbClr val="FF0000"/>
                </a:solidFill>
              </a:rPr>
              <a:t>optional </a:t>
            </a:r>
            <a:r>
              <a:rPr lang="en-IN" sz="1800" dirty="0" smtClean="0">
                <a:solidFill>
                  <a:srgbClr val="FF0000"/>
                </a:solidFill>
              </a:rPr>
              <a:t>parameters</a:t>
            </a:r>
          </a:p>
          <a:p>
            <a:pPr marL="0" indent="0" algn="just">
              <a:buNone/>
            </a:pPr>
            <a:r>
              <a:rPr lang="en-IN" sz="1800" dirty="0" smtClean="0">
                <a:solidFill>
                  <a:srgbClr val="FF0000"/>
                </a:solidFill>
              </a:rPr>
              <a:t>                                                       20</a:t>
            </a:r>
            <a:endParaRPr lang="en-IN" sz="1800" dirty="0">
              <a:solidFill>
                <a:srgbClr val="FF0000"/>
              </a:solidFill>
            </a:endParaRPr>
          </a:p>
          <a:p>
            <a:pPr algn="just"/>
            <a:r>
              <a:rPr lang="en-IN" sz="1800" dirty="0"/>
              <a:t>In this case, the compiler generated code that called the method that takes four optional parameters. This is the version of the method that most closely matches the method call</a:t>
            </a:r>
            <a:r>
              <a:rPr lang="en-IN" sz="1800" dirty="0" smtClean="0"/>
              <a:t>. </a:t>
            </a:r>
          </a:p>
          <a:p>
            <a:pPr marL="0" indent="0">
              <a:buNone/>
            </a:pPr>
            <a:r>
              <a:rPr lang="en-IN" sz="1800" dirty="0" smtClean="0"/>
              <a:t>7) Press </a:t>
            </a:r>
            <a:r>
              <a:rPr lang="en-IN" sz="1800" dirty="0"/>
              <a:t>Enter and return to Visual Studio.</a:t>
            </a:r>
          </a:p>
          <a:p>
            <a:pPr marL="0" indent="0">
              <a:buNone/>
            </a:pPr>
            <a:r>
              <a:rPr lang="en-IN" sz="1800" dirty="0" smtClean="0"/>
              <a:t>8) In </a:t>
            </a:r>
            <a:r>
              <a:rPr lang="en-IN" sz="1800" dirty="0"/>
              <a:t>the </a:t>
            </a:r>
            <a:r>
              <a:rPr lang="en-IN" sz="1800" i="1" dirty="0" err="1"/>
              <a:t>doWork</a:t>
            </a:r>
            <a:r>
              <a:rPr lang="en-IN" sz="1800" i="1" dirty="0"/>
              <a:t> </a:t>
            </a:r>
            <a:r>
              <a:rPr lang="en-IN" sz="1800" dirty="0"/>
              <a:t>method, change the statement that calls the </a:t>
            </a:r>
            <a:r>
              <a:rPr lang="en-IN" sz="1800" i="1" dirty="0"/>
              <a:t>Sum </a:t>
            </a:r>
            <a:r>
              <a:rPr lang="en-IN" sz="1800" dirty="0"/>
              <a:t>method and remove the final argument (8), as shown here:</a:t>
            </a:r>
          </a:p>
          <a:p>
            <a:pPr marL="0" indent="0" algn="ctr">
              <a:buNone/>
            </a:pPr>
            <a:r>
              <a:rPr lang="en-IN" sz="1800" dirty="0" err="1">
                <a:solidFill>
                  <a:srgbClr val="FF0000"/>
                </a:solidFill>
              </a:rPr>
              <a:t>Console.WriteLine</a:t>
            </a:r>
            <a:r>
              <a:rPr lang="en-IN" sz="1800" dirty="0">
                <a:solidFill>
                  <a:srgbClr val="FF0000"/>
                </a:solidFill>
              </a:rPr>
              <a:t>(</a:t>
            </a:r>
            <a:r>
              <a:rPr lang="en-IN" sz="1800" dirty="0" err="1">
                <a:solidFill>
                  <a:srgbClr val="FF0000"/>
                </a:solidFill>
              </a:rPr>
              <a:t>Util.Sum</a:t>
            </a:r>
            <a:r>
              <a:rPr lang="en-IN" sz="1800" dirty="0">
                <a:solidFill>
                  <a:srgbClr val="FF0000"/>
                </a:solidFill>
              </a:rPr>
              <a:t>(2, 4, 6</a:t>
            </a:r>
            <a:r>
              <a:rPr lang="en-IN" sz="1800" dirty="0" smtClean="0">
                <a:solidFill>
                  <a:srgbClr val="FF0000"/>
                </a:solidFill>
              </a:rPr>
              <a:t>));</a:t>
            </a:r>
          </a:p>
          <a:p>
            <a:pPr marL="0" indent="0">
              <a:buNone/>
            </a:pPr>
            <a:endParaRPr lang="en-IN" sz="1800" cap="none" dirty="0">
              <a:solidFill>
                <a:srgbClr val="FF0000"/>
              </a:solidFill>
            </a:endParaRPr>
          </a:p>
        </p:txBody>
      </p:sp>
    </p:spTree>
    <p:extLst>
      <p:ext uri="{BB962C8B-B14F-4D97-AF65-F5344CB8AC3E}">
        <p14:creationId xmlns:p14="http://schemas.microsoft.com/office/powerpoint/2010/main" xmlns="" val="3069314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26592" cy="463308"/>
          </a:xfrm>
        </p:spPr>
        <p:txBody>
          <a:bodyPr>
            <a:noAutofit/>
          </a:bodyPr>
          <a:lstStyle/>
          <a:p>
            <a:pPr algn="l"/>
            <a:r>
              <a:rPr lang="en-IN" sz="3600" b="1" dirty="0">
                <a:solidFill>
                  <a:srgbClr val="C00000"/>
                </a:solidFill>
              </a:rPr>
              <a:t>Overloading: A Recap </a:t>
            </a:r>
            <a:endParaRPr lang="en-IN" sz="3600" dirty="0">
              <a:solidFill>
                <a:srgbClr val="C00000"/>
              </a:solidFill>
            </a:endParaRPr>
          </a:p>
        </p:txBody>
      </p:sp>
      <p:sp>
        <p:nvSpPr>
          <p:cNvPr id="3" name="Content Placeholder 2"/>
          <p:cNvSpPr>
            <a:spLocks noGrp="1"/>
          </p:cNvSpPr>
          <p:nvPr>
            <p:ph idx="1"/>
          </p:nvPr>
        </p:nvSpPr>
        <p:spPr>
          <a:xfrm>
            <a:off x="0" y="463308"/>
            <a:ext cx="12192000" cy="6394692"/>
          </a:xfrm>
        </p:spPr>
        <p:txBody>
          <a:bodyPr>
            <a:normAutofit/>
          </a:bodyPr>
          <a:lstStyle/>
          <a:p>
            <a:pPr algn="just"/>
            <a:r>
              <a:rPr lang="en-IN" sz="1800" i="1" cap="none" dirty="0" smtClean="0"/>
              <a:t>Overloading </a:t>
            </a:r>
            <a:r>
              <a:rPr lang="en-IN" sz="1800" cap="none" dirty="0" smtClean="0"/>
              <a:t>is the technical term for declaring two or more methods with the same name in the same scope. </a:t>
            </a:r>
          </a:p>
          <a:p>
            <a:pPr algn="just"/>
            <a:r>
              <a:rPr lang="en-IN" sz="1800" cap="none" dirty="0" smtClean="0"/>
              <a:t>Being able to overload a method is very useful in cases where you want to perform the same action on arguments of different types. </a:t>
            </a:r>
          </a:p>
          <a:p>
            <a:pPr algn="just"/>
            <a:r>
              <a:rPr lang="en-IN" sz="1800" cap="none" dirty="0" smtClean="0"/>
              <a:t>The classic example of overloading in </a:t>
            </a:r>
            <a:r>
              <a:rPr lang="en-IN" sz="1800" cap="none" dirty="0" err="1" smtClean="0"/>
              <a:t>microsoft</a:t>
            </a:r>
            <a:r>
              <a:rPr lang="en-IN" sz="1800" cap="none" dirty="0" smtClean="0"/>
              <a:t> visual c# is the </a:t>
            </a:r>
            <a:r>
              <a:rPr lang="en-IN" sz="1800" b="1" i="1" cap="none" dirty="0" err="1" smtClean="0"/>
              <a:t>console.Writeline</a:t>
            </a:r>
            <a:r>
              <a:rPr lang="en-IN" sz="1800" i="1" cap="none" dirty="0" smtClean="0"/>
              <a:t> </a:t>
            </a:r>
            <a:r>
              <a:rPr lang="en-IN" sz="1800" cap="none" dirty="0" smtClean="0"/>
              <a:t>method. </a:t>
            </a:r>
          </a:p>
          <a:p>
            <a:pPr algn="just"/>
            <a:r>
              <a:rPr lang="en-IN" sz="1800" cap="none" dirty="0" smtClean="0"/>
              <a:t>This method is overloaded numerous times so that you can pass any primitive type argument. </a:t>
            </a:r>
          </a:p>
          <a:p>
            <a:pPr algn="just"/>
            <a:r>
              <a:rPr lang="en-IN" sz="1800" cap="none" dirty="0" smtClean="0"/>
              <a:t>The following code example illustrates some of the ways in which the </a:t>
            </a:r>
            <a:r>
              <a:rPr lang="en-IN" sz="1800" i="1" cap="none" dirty="0" err="1" smtClean="0"/>
              <a:t>writeline</a:t>
            </a:r>
            <a:r>
              <a:rPr lang="en-IN" sz="1800" i="1" cap="none" dirty="0" smtClean="0"/>
              <a:t> </a:t>
            </a:r>
            <a:r>
              <a:rPr lang="en-IN" sz="1800" cap="none" dirty="0" smtClean="0"/>
              <a:t>method is defined in the </a:t>
            </a:r>
            <a:r>
              <a:rPr lang="en-IN" sz="1800" i="1" cap="none" dirty="0" smtClean="0"/>
              <a:t>console </a:t>
            </a:r>
            <a:r>
              <a:rPr lang="en-IN" sz="1800" cap="none" dirty="0" smtClean="0"/>
              <a:t>class:     </a:t>
            </a:r>
          </a:p>
          <a:p>
            <a:pPr marL="0" indent="0" algn="just">
              <a:spcBef>
                <a:spcPts val="0"/>
              </a:spcBef>
              <a:buNone/>
            </a:pPr>
            <a:r>
              <a:rPr lang="en-IN" sz="1800" dirty="0" smtClean="0">
                <a:solidFill>
                  <a:srgbClr val="C00000"/>
                </a:solidFill>
              </a:rPr>
              <a:t>                                                                          class </a:t>
            </a:r>
            <a:r>
              <a:rPr lang="en-IN" sz="1800" dirty="0">
                <a:solidFill>
                  <a:srgbClr val="C00000"/>
                </a:solidFill>
              </a:rPr>
              <a:t>Console </a:t>
            </a:r>
            <a:endParaRPr lang="en-IN" sz="1800" dirty="0" smtClean="0">
              <a:solidFill>
                <a:srgbClr val="C00000"/>
              </a:solidFill>
            </a:endParaRPr>
          </a:p>
          <a:p>
            <a:pPr marL="0" indent="0">
              <a:spcBef>
                <a:spcPts val="0"/>
              </a:spcBef>
              <a:buNone/>
            </a:pPr>
            <a:r>
              <a:rPr lang="en-IN" sz="1800" dirty="0">
                <a:solidFill>
                  <a:srgbClr val="C00000"/>
                </a:solidFill>
              </a:rPr>
              <a:t> </a:t>
            </a:r>
            <a:r>
              <a:rPr lang="en-IN" sz="1800" dirty="0" smtClean="0">
                <a:solidFill>
                  <a:srgbClr val="C00000"/>
                </a:solidFill>
              </a:rPr>
              <a:t>                                                             { </a:t>
            </a:r>
          </a:p>
          <a:p>
            <a:pPr marL="0" indent="0">
              <a:spcBef>
                <a:spcPts val="0"/>
              </a:spcBef>
              <a:buNone/>
            </a:pPr>
            <a:r>
              <a:rPr lang="en-IN" sz="1800" dirty="0">
                <a:solidFill>
                  <a:srgbClr val="C00000"/>
                </a:solidFill>
              </a:rPr>
              <a:t> </a:t>
            </a:r>
            <a:r>
              <a:rPr lang="en-IN" sz="1800" dirty="0" smtClean="0">
                <a:solidFill>
                  <a:srgbClr val="C00000"/>
                </a:solidFill>
              </a:rPr>
              <a:t>                                                                    public </a:t>
            </a:r>
            <a:r>
              <a:rPr lang="en-IN" sz="1800" dirty="0">
                <a:solidFill>
                  <a:srgbClr val="C00000"/>
                </a:solidFill>
              </a:rPr>
              <a:t>static void </a:t>
            </a:r>
            <a:r>
              <a:rPr lang="en-IN" sz="1800" dirty="0" err="1">
                <a:solidFill>
                  <a:srgbClr val="C00000"/>
                </a:solidFill>
              </a:rPr>
              <a:t>WriteLine</a:t>
            </a:r>
            <a:r>
              <a:rPr lang="en-IN" sz="1800" dirty="0">
                <a:solidFill>
                  <a:srgbClr val="C00000"/>
                </a:solidFill>
              </a:rPr>
              <a:t>(Int32 value) </a:t>
            </a:r>
            <a:endParaRPr lang="en-IN" sz="1800" dirty="0" smtClean="0">
              <a:solidFill>
                <a:srgbClr val="C00000"/>
              </a:solidFill>
            </a:endParaRPr>
          </a:p>
          <a:p>
            <a:pPr marL="0" indent="0">
              <a:spcBef>
                <a:spcPts val="0"/>
              </a:spcBef>
              <a:buNone/>
            </a:pPr>
            <a:r>
              <a:rPr lang="en-IN" sz="1800" dirty="0">
                <a:solidFill>
                  <a:srgbClr val="C00000"/>
                </a:solidFill>
              </a:rPr>
              <a:t> </a:t>
            </a:r>
            <a:r>
              <a:rPr lang="en-IN" sz="1800" dirty="0" smtClean="0">
                <a:solidFill>
                  <a:srgbClr val="C00000"/>
                </a:solidFill>
              </a:rPr>
              <a:t>                                                                    public </a:t>
            </a:r>
            <a:r>
              <a:rPr lang="en-IN" sz="1800" dirty="0">
                <a:solidFill>
                  <a:srgbClr val="C00000"/>
                </a:solidFill>
              </a:rPr>
              <a:t>static void </a:t>
            </a:r>
            <a:r>
              <a:rPr lang="en-IN" sz="1800" dirty="0" err="1">
                <a:solidFill>
                  <a:srgbClr val="C00000"/>
                </a:solidFill>
              </a:rPr>
              <a:t>WriteLine</a:t>
            </a:r>
            <a:r>
              <a:rPr lang="en-IN" sz="1800" dirty="0">
                <a:solidFill>
                  <a:srgbClr val="C00000"/>
                </a:solidFill>
              </a:rPr>
              <a:t>(Double value</a:t>
            </a:r>
            <a:r>
              <a:rPr lang="en-IN" sz="1800" dirty="0" smtClean="0">
                <a:solidFill>
                  <a:srgbClr val="C00000"/>
                </a:solidFill>
              </a:rPr>
              <a:t>)</a:t>
            </a:r>
          </a:p>
          <a:p>
            <a:pPr marL="0" indent="0">
              <a:spcBef>
                <a:spcPts val="0"/>
              </a:spcBef>
              <a:buNone/>
            </a:pPr>
            <a:r>
              <a:rPr lang="en-IN" sz="1800" dirty="0">
                <a:solidFill>
                  <a:srgbClr val="C00000"/>
                </a:solidFill>
              </a:rPr>
              <a:t> </a:t>
            </a:r>
            <a:r>
              <a:rPr lang="en-IN" sz="1800" dirty="0" smtClean="0">
                <a:solidFill>
                  <a:srgbClr val="C00000"/>
                </a:solidFill>
              </a:rPr>
              <a:t>                                                                    public </a:t>
            </a:r>
            <a:r>
              <a:rPr lang="en-IN" sz="1800" dirty="0">
                <a:solidFill>
                  <a:srgbClr val="C00000"/>
                </a:solidFill>
              </a:rPr>
              <a:t>static void </a:t>
            </a:r>
            <a:r>
              <a:rPr lang="en-IN" sz="1800" dirty="0" err="1">
                <a:solidFill>
                  <a:srgbClr val="C00000"/>
                </a:solidFill>
              </a:rPr>
              <a:t>WriteLine</a:t>
            </a:r>
            <a:r>
              <a:rPr lang="en-IN" sz="1800" dirty="0">
                <a:solidFill>
                  <a:srgbClr val="C00000"/>
                </a:solidFill>
              </a:rPr>
              <a:t>(Decimal value) </a:t>
            </a:r>
            <a:endParaRPr lang="en-IN" sz="1800" dirty="0" smtClean="0">
              <a:solidFill>
                <a:srgbClr val="C00000"/>
              </a:solidFill>
            </a:endParaRPr>
          </a:p>
          <a:p>
            <a:pPr marL="0" indent="0">
              <a:spcBef>
                <a:spcPts val="0"/>
              </a:spcBef>
              <a:buNone/>
            </a:pPr>
            <a:r>
              <a:rPr lang="en-IN" sz="1800" dirty="0">
                <a:solidFill>
                  <a:srgbClr val="C00000"/>
                </a:solidFill>
              </a:rPr>
              <a:t> </a:t>
            </a:r>
            <a:r>
              <a:rPr lang="en-IN" sz="1800" dirty="0" smtClean="0">
                <a:solidFill>
                  <a:srgbClr val="C00000"/>
                </a:solidFill>
              </a:rPr>
              <a:t>                                                                    public </a:t>
            </a:r>
            <a:r>
              <a:rPr lang="en-IN" sz="1800" dirty="0">
                <a:solidFill>
                  <a:srgbClr val="C00000"/>
                </a:solidFill>
              </a:rPr>
              <a:t>static void </a:t>
            </a:r>
            <a:r>
              <a:rPr lang="en-IN" sz="1800" dirty="0" err="1">
                <a:solidFill>
                  <a:srgbClr val="C00000"/>
                </a:solidFill>
              </a:rPr>
              <a:t>WriteLine</a:t>
            </a:r>
            <a:r>
              <a:rPr lang="en-IN" sz="1800" dirty="0">
                <a:solidFill>
                  <a:srgbClr val="C00000"/>
                </a:solidFill>
              </a:rPr>
              <a:t>(Boolean value) </a:t>
            </a:r>
            <a:endParaRPr lang="en-IN" sz="1800" dirty="0" smtClean="0">
              <a:solidFill>
                <a:srgbClr val="C00000"/>
              </a:solidFill>
            </a:endParaRPr>
          </a:p>
          <a:p>
            <a:pPr marL="0" indent="0">
              <a:spcBef>
                <a:spcPts val="0"/>
              </a:spcBef>
              <a:buNone/>
            </a:pPr>
            <a:r>
              <a:rPr lang="en-IN" sz="1800" dirty="0">
                <a:solidFill>
                  <a:srgbClr val="C00000"/>
                </a:solidFill>
              </a:rPr>
              <a:t> </a:t>
            </a:r>
            <a:r>
              <a:rPr lang="en-IN" sz="1800" dirty="0" smtClean="0">
                <a:solidFill>
                  <a:srgbClr val="C00000"/>
                </a:solidFill>
              </a:rPr>
              <a:t>                                                                    public </a:t>
            </a:r>
            <a:r>
              <a:rPr lang="en-IN" sz="1800" dirty="0">
                <a:solidFill>
                  <a:srgbClr val="C00000"/>
                </a:solidFill>
              </a:rPr>
              <a:t>static void </a:t>
            </a:r>
            <a:r>
              <a:rPr lang="en-IN" sz="1800" dirty="0" err="1">
                <a:solidFill>
                  <a:srgbClr val="C00000"/>
                </a:solidFill>
              </a:rPr>
              <a:t>WriteLine</a:t>
            </a:r>
            <a:r>
              <a:rPr lang="en-IN" sz="1800" dirty="0">
                <a:solidFill>
                  <a:srgbClr val="C00000"/>
                </a:solidFill>
              </a:rPr>
              <a:t>(String value) </a:t>
            </a:r>
            <a:endParaRPr lang="en-IN" sz="1800" dirty="0" smtClean="0">
              <a:solidFill>
                <a:srgbClr val="C00000"/>
              </a:solidFill>
            </a:endParaRPr>
          </a:p>
          <a:p>
            <a:pPr marL="0" indent="0">
              <a:spcBef>
                <a:spcPts val="0"/>
              </a:spcBef>
              <a:buNone/>
            </a:pPr>
            <a:r>
              <a:rPr lang="en-IN" sz="1800" dirty="0">
                <a:solidFill>
                  <a:srgbClr val="C00000"/>
                </a:solidFill>
              </a:rPr>
              <a:t> </a:t>
            </a:r>
            <a:r>
              <a:rPr lang="en-IN" sz="1800" dirty="0" smtClean="0">
                <a:solidFill>
                  <a:srgbClr val="C00000"/>
                </a:solidFill>
              </a:rPr>
              <a:t>                                                                            …………………... </a:t>
            </a:r>
          </a:p>
          <a:p>
            <a:pPr marL="0" indent="0" algn="just">
              <a:spcBef>
                <a:spcPts val="0"/>
              </a:spcBef>
              <a:buNone/>
            </a:pPr>
            <a:r>
              <a:rPr lang="en-IN" sz="1800" dirty="0">
                <a:solidFill>
                  <a:srgbClr val="C00000"/>
                </a:solidFill>
              </a:rPr>
              <a:t> </a:t>
            </a:r>
            <a:r>
              <a:rPr lang="en-IN" sz="1800" dirty="0" smtClean="0">
                <a:solidFill>
                  <a:srgbClr val="C00000"/>
                </a:solidFill>
              </a:rPr>
              <a:t>                                                              } </a:t>
            </a:r>
          </a:p>
          <a:p>
            <a:pPr marL="0" indent="0" algn="just">
              <a:spcBef>
                <a:spcPts val="0"/>
              </a:spcBef>
              <a:buNone/>
            </a:pPr>
            <a:r>
              <a:rPr lang="en-IN" sz="1800" dirty="0"/>
              <a:t>As useful as overloading is, it doesn’t cover every case. In particular, overloading doesn’t easily handle a situation in which the type of parameters doesn’t vary but the number of parameters does. </a:t>
            </a:r>
            <a:r>
              <a:rPr lang="en-IN" sz="1800" dirty="0" smtClean="0"/>
              <a:t> </a:t>
            </a:r>
          </a:p>
          <a:p>
            <a:pPr marL="0" indent="0" algn="just">
              <a:spcBef>
                <a:spcPts val="0"/>
              </a:spcBef>
              <a:buNone/>
            </a:pPr>
            <a:endParaRPr lang="en-US" sz="1800" cap="none" dirty="0">
              <a:solidFill>
                <a:srgbClr val="C00000"/>
              </a:solidFill>
            </a:endParaRPr>
          </a:p>
          <a:p>
            <a:pPr marL="0" indent="0" algn="just">
              <a:spcBef>
                <a:spcPts val="0"/>
              </a:spcBef>
              <a:buNone/>
            </a:pPr>
            <a:r>
              <a:rPr lang="en-IN" sz="1800" dirty="0"/>
              <a:t>For example, what if you want to write many values to the console? Do you have to provide versions of </a:t>
            </a:r>
            <a:r>
              <a:rPr lang="en-IN" sz="1800" i="1" dirty="0" err="1"/>
              <a:t>Console.WriteLine</a:t>
            </a:r>
            <a:r>
              <a:rPr lang="en-IN" sz="1800" i="1" dirty="0"/>
              <a:t> </a:t>
            </a:r>
            <a:r>
              <a:rPr lang="en-IN" sz="1800" dirty="0"/>
              <a:t>that can take two parameters of various combinations, other versions that can take three parameters, and so on? That would quickly get tedious. </a:t>
            </a:r>
            <a:endParaRPr lang="en-IN" sz="1800" cap="none" dirty="0">
              <a:solidFill>
                <a:srgbClr val="C00000"/>
              </a:solidFill>
            </a:endParaRPr>
          </a:p>
        </p:txBody>
      </p:sp>
    </p:spTree>
    <p:extLst>
      <p:ext uri="{BB962C8B-B14F-4D97-AF65-F5344CB8AC3E}">
        <p14:creationId xmlns:p14="http://schemas.microsoft.com/office/powerpoint/2010/main" xmlns="" val="182522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8"/>
            <a:ext cx="11526592" cy="463308"/>
          </a:xfrm>
        </p:spPr>
        <p:txBody>
          <a:bodyPr>
            <a:noAutofit/>
          </a:bodyPr>
          <a:lstStyle/>
          <a:p>
            <a:r>
              <a:rPr lang="en-IN" sz="3600" b="1" dirty="0" err="1" smtClean="0">
                <a:solidFill>
                  <a:srgbClr val="FF0000"/>
                </a:solidFill>
              </a:rPr>
              <a:t>Contd</a:t>
            </a:r>
            <a:r>
              <a:rPr lang="en-IN" sz="3600" b="1" dirty="0" smtClean="0">
                <a:solidFill>
                  <a:srgbClr val="FF0000"/>
                </a:solidFill>
              </a:rPr>
              <a:t>….</a:t>
            </a:r>
            <a:endParaRPr lang="en-IN" sz="3600" b="1" dirty="0">
              <a:solidFill>
                <a:srgbClr val="FF0000"/>
              </a:solidFill>
            </a:endParaRPr>
          </a:p>
        </p:txBody>
      </p:sp>
      <p:sp>
        <p:nvSpPr>
          <p:cNvPr id="3" name="Content Placeholder 2"/>
          <p:cNvSpPr>
            <a:spLocks noGrp="1"/>
          </p:cNvSpPr>
          <p:nvPr>
            <p:ph idx="1"/>
          </p:nvPr>
        </p:nvSpPr>
        <p:spPr>
          <a:xfrm>
            <a:off x="0" y="463308"/>
            <a:ext cx="12192000" cy="6394692"/>
          </a:xfrm>
        </p:spPr>
        <p:txBody>
          <a:bodyPr>
            <a:normAutofit fontScale="92500" lnSpcReduction="10000"/>
          </a:bodyPr>
          <a:lstStyle/>
          <a:p>
            <a:pPr marL="0" indent="0">
              <a:buNone/>
            </a:pPr>
            <a:r>
              <a:rPr lang="en-IN" sz="1800" dirty="0" smtClean="0"/>
              <a:t>9) On </a:t>
            </a:r>
            <a:r>
              <a:rPr lang="en-IN" sz="1800" dirty="0"/>
              <a:t>the DEBUG menu, click Start Without Debugging to build and run the application.</a:t>
            </a:r>
          </a:p>
          <a:p>
            <a:pPr marL="0" indent="0">
              <a:buNone/>
            </a:pPr>
            <a:r>
              <a:rPr lang="en-IN" sz="1800" dirty="0" smtClean="0"/>
              <a:t>        When </a:t>
            </a:r>
            <a:r>
              <a:rPr lang="en-IN" sz="1800" dirty="0"/>
              <a:t>the application runs, it displays the following messages:</a:t>
            </a:r>
          </a:p>
          <a:p>
            <a:pPr marL="0" indent="0">
              <a:buNone/>
            </a:pPr>
            <a:r>
              <a:rPr lang="en-IN" sz="1800" dirty="0" smtClean="0"/>
              <a:t>                                                                                 </a:t>
            </a:r>
            <a:r>
              <a:rPr lang="en-IN" sz="1800" dirty="0" smtClean="0">
                <a:solidFill>
                  <a:srgbClr val="FF0000"/>
                </a:solidFill>
              </a:rPr>
              <a:t>Using </a:t>
            </a:r>
            <a:r>
              <a:rPr lang="en-IN" sz="1800" dirty="0">
                <a:solidFill>
                  <a:srgbClr val="FF0000"/>
                </a:solidFill>
              </a:rPr>
              <a:t>optional </a:t>
            </a:r>
            <a:r>
              <a:rPr lang="en-IN" sz="1800" dirty="0" smtClean="0">
                <a:solidFill>
                  <a:srgbClr val="FF0000"/>
                </a:solidFill>
              </a:rPr>
              <a:t>parameters</a:t>
            </a:r>
          </a:p>
          <a:p>
            <a:pPr marL="0" indent="0">
              <a:buNone/>
            </a:pPr>
            <a:r>
              <a:rPr lang="en-IN" sz="1800" dirty="0">
                <a:solidFill>
                  <a:srgbClr val="FF0000"/>
                </a:solidFill>
              </a:rPr>
              <a:t> </a:t>
            </a:r>
            <a:r>
              <a:rPr lang="en-IN" sz="1800" dirty="0" smtClean="0">
                <a:solidFill>
                  <a:srgbClr val="FF0000"/>
                </a:solidFill>
              </a:rPr>
              <a:t>                                                                                12</a:t>
            </a:r>
            <a:endParaRPr lang="en-IN" sz="1800" dirty="0">
              <a:solidFill>
                <a:srgbClr val="FF0000"/>
              </a:solidFill>
            </a:endParaRPr>
          </a:p>
          <a:p>
            <a:pPr algn="just"/>
            <a:r>
              <a:rPr lang="en-IN" sz="1800" dirty="0">
                <a:solidFill>
                  <a:srgbClr val="FF0000"/>
                </a:solidFill>
              </a:rPr>
              <a:t>The compiler still generated code that called the method that takes optional parameters, even though the method signature does not exactly match the call. </a:t>
            </a:r>
            <a:endParaRPr lang="en-IN" sz="1800" dirty="0" smtClean="0">
              <a:solidFill>
                <a:srgbClr val="FF0000"/>
              </a:solidFill>
            </a:endParaRPr>
          </a:p>
          <a:p>
            <a:pPr algn="just"/>
            <a:r>
              <a:rPr lang="en-IN" sz="1800" dirty="0" smtClean="0">
                <a:solidFill>
                  <a:srgbClr val="FF0000"/>
                </a:solidFill>
              </a:rPr>
              <a:t>Given </a:t>
            </a:r>
            <a:r>
              <a:rPr lang="en-IN" sz="1800" dirty="0">
                <a:solidFill>
                  <a:srgbClr val="FF0000"/>
                </a:solidFill>
              </a:rPr>
              <a:t>a choice between a method that takes optional parameters and a method that takes a parameter list, the C# compiler will use the method that takes optional parameters</a:t>
            </a:r>
            <a:r>
              <a:rPr lang="en-IN" sz="1800" dirty="0" smtClean="0">
                <a:solidFill>
                  <a:srgbClr val="FF0000"/>
                </a:solidFill>
              </a:rPr>
              <a:t>. </a:t>
            </a:r>
          </a:p>
          <a:p>
            <a:pPr marL="0" indent="0">
              <a:buNone/>
            </a:pPr>
            <a:r>
              <a:rPr lang="en-IN" sz="1800" dirty="0" smtClean="0"/>
              <a:t>10) Press </a:t>
            </a:r>
            <a:r>
              <a:rPr lang="en-IN" sz="1800" dirty="0"/>
              <a:t>Enter and return to Visual Studio.</a:t>
            </a:r>
          </a:p>
          <a:p>
            <a:pPr marL="0" indent="0" algn="just">
              <a:buNone/>
            </a:pPr>
            <a:r>
              <a:rPr lang="en-IN" sz="1800" dirty="0" smtClean="0"/>
              <a:t>11) In </a:t>
            </a:r>
            <a:r>
              <a:rPr lang="en-IN" sz="1800" dirty="0"/>
              <a:t>the </a:t>
            </a:r>
            <a:r>
              <a:rPr lang="en-IN" sz="1800" i="1" dirty="0" err="1"/>
              <a:t>doWork</a:t>
            </a:r>
            <a:r>
              <a:rPr lang="en-IN" sz="1800" i="1" dirty="0"/>
              <a:t> </a:t>
            </a:r>
            <a:r>
              <a:rPr lang="en-IN" sz="1800" dirty="0"/>
              <a:t>method, change the statement that calls the </a:t>
            </a:r>
            <a:r>
              <a:rPr lang="en-IN" sz="1800" i="1" dirty="0"/>
              <a:t>Sum </a:t>
            </a:r>
            <a:r>
              <a:rPr lang="en-IN" sz="1800" dirty="0"/>
              <a:t>method again and add two more arguments:</a:t>
            </a:r>
          </a:p>
          <a:p>
            <a:pPr marL="0" indent="0" algn="ctr">
              <a:buNone/>
            </a:pPr>
            <a:r>
              <a:rPr lang="en-IN" sz="1800" dirty="0" smtClean="0"/>
              <a:t>          </a:t>
            </a:r>
            <a:r>
              <a:rPr lang="en-IN" sz="1800" dirty="0" err="1" smtClean="0">
                <a:solidFill>
                  <a:srgbClr val="FF0000"/>
                </a:solidFill>
              </a:rPr>
              <a:t>Console.WriteLine</a:t>
            </a:r>
            <a:r>
              <a:rPr lang="en-IN" sz="1800" dirty="0" smtClean="0">
                <a:solidFill>
                  <a:srgbClr val="FF0000"/>
                </a:solidFill>
              </a:rPr>
              <a:t>(</a:t>
            </a:r>
            <a:r>
              <a:rPr lang="en-IN" sz="1800" dirty="0" err="1" smtClean="0">
                <a:solidFill>
                  <a:srgbClr val="FF0000"/>
                </a:solidFill>
              </a:rPr>
              <a:t>Util.Sum</a:t>
            </a:r>
            <a:r>
              <a:rPr lang="en-IN" sz="1800" dirty="0" smtClean="0">
                <a:solidFill>
                  <a:srgbClr val="FF0000"/>
                </a:solidFill>
              </a:rPr>
              <a:t>(2</a:t>
            </a:r>
            <a:r>
              <a:rPr lang="en-IN" sz="1800" dirty="0">
                <a:solidFill>
                  <a:srgbClr val="FF0000"/>
                </a:solidFill>
              </a:rPr>
              <a:t>, 4, 6, 8, 10));</a:t>
            </a:r>
          </a:p>
          <a:p>
            <a:pPr marL="0" indent="0">
              <a:buNone/>
            </a:pPr>
            <a:r>
              <a:rPr lang="en-IN" sz="1800" dirty="0" smtClean="0"/>
              <a:t>12) On </a:t>
            </a:r>
            <a:r>
              <a:rPr lang="en-IN" sz="1800" dirty="0"/>
              <a:t>the DEBUG menu, click Start Without Debugging to build and run the application.</a:t>
            </a:r>
          </a:p>
          <a:p>
            <a:endParaRPr lang="en-IN" sz="1800" dirty="0"/>
          </a:p>
          <a:p>
            <a:pPr lvl="1"/>
            <a:r>
              <a:rPr lang="en-IN" dirty="0"/>
              <a:t>When the application runs, it displays the following messages:</a:t>
            </a:r>
          </a:p>
          <a:p>
            <a:pPr marL="0" indent="0" algn="ctr">
              <a:buNone/>
            </a:pPr>
            <a:r>
              <a:rPr lang="en-IN" sz="1800" dirty="0">
                <a:solidFill>
                  <a:srgbClr val="FF0000"/>
                </a:solidFill>
              </a:rPr>
              <a:t>Using parameter </a:t>
            </a:r>
            <a:r>
              <a:rPr lang="en-IN" sz="1800" dirty="0" smtClean="0">
                <a:solidFill>
                  <a:srgbClr val="FF0000"/>
                </a:solidFill>
              </a:rPr>
              <a:t>list</a:t>
            </a:r>
          </a:p>
          <a:p>
            <a:pPr marL="0" indent="0">
              <a:buNone/>
            </a:pPr>
            <a:r>
              <a:rPr lang="en-IN" sz="1800" dirty="0">
                <a:solidFill>
                  <a:srgbClr val="FF0000"/>
                </a:solidFill>
              </a:rPr>
              <a:t> </a:t>
            </a:r>
            <a:r>
              <a:rPr lang="en-IN" sz="1800" dirty="0" smtClean="0">
                <a:solidFill>
                  <a:srgbClr val="FF0000"/>
                </a:solidFill>
              </a:rPr>
              <a:t>                                                                                            30</a:t>
            </a:r>
            <a:endParaRPr lang="en-IN" sz="1800" dirty="0">
              <a:solidFill>
                <a:srgbClr val="FF0000"/>
              </a:solidFill>
            </a:endParaRPr>
          </a:p>
          <a:p>
            <a:r>
              <a:rPr lang="en-IN" sz="1800" dirty="0"/>
              <a:t>This time there are more arguments than the method that takes optional parameters specifies, so the compiler generated code that calls the method that takes a parameter array</a:t>
            </a:r>
            <a:r>
              <a:rPr lang="en-IN" sz="1800" dirty="0" smtClean="0"/>
              <a:t>.</a:t>
            </a:r>
          </a:p>
          <a:p>
            <a:pPr marL="0" indent="0">
              <a:buNone/>
            </a:pPr>
            <a:r>
              <a:rPr lang="en-IN" sz="1800" dirty="0" smtClean="0"/>
              <a:t>13) Press </a:t>
            </a:r>
            <a:r>
              <a:rPr lang="en-IN" sz="1800" dirty="0"/>
              <a:t>Enter and return to Visual Studio.</a:t>
            </a:r>
          </a:p>
          <a:p>
            <a:endParaRPr lang="en-IN" sz="1800" dirty="0" smtClean="0"/>
          </a:p>
          <a:p>
            <a:endParaRPr lang="en-IN" sz="1800" cap="none" dirty="0">
              <a:solidFill>
                <a:srgbClr val="FF0000"/>
              </a:solidFill>
            </a:endParaRPr>
          </a:p>
        </p:txBody>
      </p:sp>
    </p:spTree>
    <p:extLst>
      <p:ext uri="{BB962C8B-B14F-4D97-AF65-F5344CB8AC3E}">
        <p14:creationId xmlns:p14="http://schemas.microsoft.com/office/powerpoint/2010/main" xmlns="" val="3795394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8"/>
            <a:ext cx="11526592" cy="463308"/>
          </a:xfrm>
        </p:spPr>
        <p:txBody>
          <a:bodyPr>
            <a:noAutofit/>
          </a:bodyPr>
          <a:lstStyle/>
          <a:p>
            <a:r>
              <a:rPr lang="en-IN" sz="3600" b="1" dirty="0">
                <a:solidFill>
                  <a:srgbClr val="FF0000"/>
                </a:solidFill>
              </a:rPr>
              <a:t>Working with Inheritance </a:t>
            </a:r>
          </a:p>
        </p:txBody>
      </p:sp>
      <p:sp>
        <p:nvSpPr>
          <p:cNvPr id="3" name="Content Placeholder 2"/>
          <p:cNvSpPr>
            <a:spLocks noGrp="1"/>
          </p:cNvSpPr>
          <p:nvPr>
            <p:ph idx="1"/>
          </p:nvPr>
        </p:nvSpPr>
        <p:spPr>
          <a:xfrm>
            <a:off x="0" y="463308"/>
            <a:ext cx="12192000" cy="6394692"/>
          </a:xfrm>
        </p:spPr>
        <p:txBody>
          <a:bodyPr>
            <a:normAutofit/>
          </a:bodyPr>
          <a:lstStyle/>
          <a:p>
            <a:pPr algn="ctr"/>
            <a:r>
              <a:rPr lang="en-IN" sz="2800" b="1" dirty="0">
                <a:solidFill>
                  <a:srgbClr val="FF0000"/>
                </a:solidFill>
              </a:rPr>
              <a:t>What Is Inheritance</a:t>
            </a:r>
            <a:r>
              <a:rPr lang="en-IN" sz="2800" b="1" dirty="0" smtClean="0">
                <a:solidFill>
                  <a:srgbClr val="FF0000"/>
                </a:solidFill>
              </a:rPr>
              <a:t>? </a:t>
            </a:r>
          </a:p>
          <a:p>
            <a:pPr marL="0" indent="0" algn="just">
              <a:buNone/>
            </a:pPr>
            <a:r>
              <a:rPr lang="en-IN" sz="1800" dirty="0"/>
              <a:t>If you ask several experienced programmers the meaning of the term </a:t>
            </a:r>
            <a:r>
              <a:rPr lang="en-IN" sz="1800" i="1" dirty="0"/>
              <a:t>inheritance</a:t>
            </a:r>
            <a:r>
              <a:rPr lang="en-IN" sz="1800" dirty="0"/>
              <a:t>, you will typically get different and conflicting answers. </a:t>
            </a:r>
            <a:endParaRPr lang="en-IN" sz="1800" dirty="0" smtClean="0"/>
          </a:p>
          <a:p>
            <a:pPr marL="0" indent="0" algn="just">
              <a:buNone/>
            </a:pPr>
            <a:r>
              <a:rPr lang="en-IN" sz="1800" dirty="0" smtClean="0"/>
              <a:t>Part </a:t>
            </a:r>
            <a:r>
              <a:rPr lang="en-IN" sz="1800" dirty="0"/>
              <a:t>of the confusion stems from the fact that the word </a:t>
            </a:r>
            <a:r>
              <a:rPr lang="en-IN" sz="1800" i="1" dirty="0"/>
              <a:t>inheritance </a:t>
            </a:r>
            <a:r>
              <a:rPr lang="en-IN" sz="1800" dirty="0"/>
              <a:t>itself has several subtly different meanings. </a:t>
            </a:r>
            <a:endParaRPr lang="en-IN" sz="1800" dirty="0" smtClean="0"/>
          </a:p>
          <a:p>
            <a:pPr marL="0" indent="0" algn="just">
              <a:buNone/>
            </a:pPr>
            <a:r>
              <a:rPr lang="en-IN" sz="1800" dirty="0" smtClean="0"/>
              <a:t>If </a:t>
            </a:r>
            <a:r>
              <a:rPr lang="en-IN" sz="1800" dirty="0"/>
              <a:t>someone bequeaths something to you in a will, you are said to inherit it. Similarly, we say that you inherit half of your genes from your mother and half of your genes from your father. </a:t>
            </a:r>
            <a:endParaRPr lang="en-IN" sz="1800" dirty="0" smtClean="0"/>
          </a:p>
          <a:p>
            <a:pPr marL="0" indent="0" algn="just">
              <a:buNone/>
            </a:pPr>
            <a:r>
              <a:rPr lang="en-IN" sz="1800" dirty="0" smtClean="0"/>
              <a:t>Both </a:t>
            </a:r>
            <a:r>
              <a:rPr lang="en-IN" sz="1800" dirty="0"/>
              <a:t>of these uses of the word </a:t>
            </a:r>
            <a:r>
              <a:rPr lang="en-IN" sz="1800" i="1" dirty="0"/>
              <a:t>inheritance </a:t>
            </a:r>
            <a:r>
              <a:rPr lang="en-IN" sz="1800" dirty="0"/>
              <a:t>have very little to do with inheritance in programming. </a:t>
            </a:r>
            <a:r>
              <a:rPr lang="en-IN" sz="1800" b="1" dirty="0" smtClean="0">
                <a:solidFill>
                  <a:srgbClr val="FF0000"/>
                </a:solidFill>
              </a:rPr>
              <a:t>  </a:t>
            </a:r>
          </a:p>
          <a:p>
            <a:pPr marL="0" indent="0" algn="just">
              <a:buNone/>
            </a:pPr>
            <a:endParaRPr lang="en-US" sz="1800" b="1" cap="none" dirty="0">
              <a:solidFill>
                <a:srgbClr val="FF0000"/>
              </a:solidFill>
            </a:endParaRPr>
          </a:p>
          <a:p>
            <a:pPr marL="0" indent="0" algn="just">
              <a:buNone/>
            </a:pPr>
            <a:r>
              <a:rPr lang="en-IN" sz="1800" dirty="0">
                <a:solidFill>
                  <a:srgbClr val="FF0000"/>
                </a:solidFill>
              </a:rPr>
              <a:t>Inheritance in programming is all about classification—it’s a relationship between classes. </a:t>
            </a:r>
            <a:endParaRPr lang="en-IN" sz="1800" dirty="0" smtClean="0">
              <a:solidFill>
                <a:srgbClr val="FF0000"/>
              </a:solidFill>
            </a:endParaRPr>
          </a:p>
          <a:p>
            <a:pPr marL="0" indent="0" algn="just">
              <a:buNone/>
            </a:pPr>
            <a:r>
              <a:rPr lang="en-IN" sz="1800" dirty="0" smtClean="0"/>
              <a:t>For </a:t>
            </a:r>
            <a:r>
              <a:rPr lang="en-IN" sz="1800" dirty="0"/>
              <a:t>example, when you were at school, you probably learned about mammals, and you learned that horses and whales are examples of mammals. </a:t>
            </a:r>
            <a:endParaRPr lang="en-IN" sz="1800" dirty="0" smtClean="0"/>
          </a:p>
          <a:p>
            <a:pPr marL="0" indent="0" algn="just">
              <a:buNone/>
            </a:pPr>
            <a:r>
              <a:rPr lang="en-IN" sz="1800" dirty="0" smtClean="0"/>
              <a:t>Each </a:t>
            </a:r>
            <a:r>
              <a:rPr lang="en-IN" sz="1800" dirty="0"/>
              <a:t>has every attribute that a mammal does (it breathes air, it suckles its young, it is warm-blooded, and so on), but each also has its own special </a:t>
            </a:r>
            <a:r>
              <a:rPr lang="en-IN" sz="1800" dirty="0" smtClean="0"/>
              <a:t>features </a:t>
            </a:r>
            <a:r>
              <a:rPr lang="en-IN" sz="1800" dirty="0"/>
              <a:t>(a horse has hooves, but a whale has flippers and a fluke</a:t>
            </a:r>
            <a:r>
              <a:rPr lang="en-IN" sz="1800" dirty="0" smtClean="0"/>
              <a:t>).</a:t>
            </a:r>
          </a:p>
          <a:p>
            <a:pPr marL="0" indent="0" algn="just">
              <a:buNone/>
            </a:pPr>
            <a:r>
              <a:rPr lang="en-IN" sz="1800" dirty="0"/>
              <a:t>How can you model a horse and a whale in a program? One way would be to create two distinct classes named </a:t>
            </a:r>
            <a:r>
              <a:rPr lang="en-IN" sz="1800" i="1" dirty="0"/>
              <a:t>Horse </a:t>
            </a:r>
            <a:r>
              <a:rPr lang="en-IN" sz="1800" dirty="0"/>
              <a:t>and </a:t>
            </a:r>
            <a:r>
              <a:rPr lang="en-IN" sz="1800" i="1" dirty="0"/>
              <a:t>Whale</a:t>
            </a:r>
            <a:r>
              <a:rPr lang="en-IN" sz="1800" dirty="0" smtClean="0"/>
              <a:t>.</a:t>
            </a:r>
          </a:p>
          <a:p>
            <a:pPr marL="0" indent="0" algn="just">
              <a:buNone/>
            </a:pPr>
            <a:r>
              <a:rPr lang="en-IN" sz="1800" dirty="0" smtClean="0"/>
              <a:t> </a:t>
            </a:r>
            <a:r>
              <a:rPr lang="en-IN" sz="1800" dirty="0"/>
              <a:t>Each class can implement the </a:t>
            </a:r>
            <a:r>
              <a:rPr lang="en-IN" sz="1800" dirty="0" err="1"/>
              <a:t>behaviors</a:t>
            </a:r>
            <a:r>
              <a:rPr lang="en-IN" sz="1800" dirty="0"/>
              <a:t> that are unique to that type of mammal, such as </a:t>
            </a:r>
            <a:r>
              <a:rPr lang="en-IN" sz="1800" i="1" dirty="0"/>
              <a:t>Trot </a:t>
            </a:r>
            <a:r>
              <a:rPr lang="en-IN" sz="1800" dirty="0"/>
              <a:t>(for a horse) or </a:t>
            </a:r>
            <a:r>
              <a:rPr lang="en-IN" sz="1800" i="1" dirty="0"/>
              <a:t>Swim </a:t>
            </a:r>
            <a:r>
              <a:rPr lang="en-IN" sz="1800" dirty="0"/>
              <a:t>(for a whale), in its own way. </a:t>
            </a:r>
            <a:endParaRPr lang="en-IN" sz="1800" cap="none" dirty="0">
              <a:solidFill>
                <a:srgbClr val="FF0000"/>
              </a:solidFill>
            </a:endParaRPr>
          </a:p>
        </p:txBody>
      </p:sp>
    </p:spTree>
    <p:extLst>
      <p:ext uri="{BB962C8B-B14F-4D97-AF65-F5344CB8AC3E}">
        <p14:creationId xmlns:p14="http://schemas.microsoft.com/office/powerpoint/2010/main" xmlns="" val="4056788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8"/>
            <a:ext cx="11526592" cy="463308"/>
          </a:xfrm>
        </p:spPr>
        <p:txBody>
          <a:bodyPr>
            <a:noAutofit/>
          </a:bodyPr>
          <a:lstStyle/>
          <a:p>
            <a:r>
              <a:rPr lang="en-IN" sz="3600" b="1" dirty="0" err="1" smtClean="0">
                <a:solidFill>
                  <a:srgbClr val="FF0000"/>
                </a:solidFill>
              </a:rPr>
              <a:t>Contd</a:t>
            </a:r>
            <a:r>
              <a:rPr lang="en-IN" sz="3600" b="1" dirty="0" smtClean="0">
                <a:solidFill>
                  <a:srgbClr val="FF0000"/>
                </a:solidFill>
              </a:rPr>
              <a:t>….</a:t>
            </a:r>
            <a:endParaRPr lang="en-IN" sz="3600" b="1" dirty="0">
              <a:solidFill>
                <a:srgbClr val="FF0000"/>
              </a:solidFill>
            </a:endParaRPr>
          </a:p>
        </p:txBody>
      </p:sp>
      <p:sp>
        <p:nvSpPr>
          <p:cNvPr id="3" name="Content Placeholder 2"/>
          <p:cNvSpPr>
            <a:spLocks noGrp="1"/>
          </p:cNvSpPr>
          <p:nvPr>
            <p:ph idx="1"/>
          </p:nvPr>
        </p:nvSpPr>
        <p:spPr>
          <a:xfrm>
            <a:off x="0" y="463308"/>
            <a:ext cx="12192000" cy="6394692"/>
          </a:xfrm>
        </p:spPr>
        <p:txBody>
          <a:bodyPr>
            <a:normAutofit/>
          </a:bodyPr>
          <a:lstStyle/>
          <a:p>
            <a:pPr algn="just"/>
            <a:r>
              <a:rPr lang="en-IN" sz="1800" dirty="0"/>
              <a:t>But how do you handle </a:t>
            </a:r>
            <a:r>
              <a:rPr lang="en-IN" sz="1800" dirty="0" err="1"/>
              <a:t>behaviors</a:t>
            </a:r>
            <a:r>
              <a:rPr lang="en-IN" sz="1800" dirty="0"/>
              <a:t> that are common to a horse and a whale, such as </a:t>
            </a:r>
            <a:r>
              <a:rPr lang="en-IN" sz="1800" i="1" dirty="0"/>
              <a:t>Breathe </a:t>
            </a:r>
            <a:r>
              <a:rPr lang="en-IN" sz="1800" dirty="0"/>
              <a:t>or </a:t>
            </a:r>
            <a:r>
              <a:rPr lang="en-IN" sz="1800" i="1" dirty="0" err="1"/>
              <a:t>SuckleYoung</a:t>
            </a:r>
            <a:r>
              <a:rPr lang="en-IN" sz="1800" dirty="0"/>
              <a:t>? </a:t>
            </a:r>
            <a:endParaRPr lang="en-IN" sz="1800" dirty="0" smtClean="0"/>
          </a:p>
          <a:p>
            <a:pPr algn="just"/>
            <a:r>
              <a:rPr lang="en-IN" sz="1800" dirty="0" smtClean="0"/>
              <a:t>You </a:t>
            </a:r>
            <a:r>
              <a:rPr lang="en-IN" sz="1800" dirty="0"/>
              <a:t>can add duplicate methods with these names to both classes, but this situation becomes a maintenance nightmare, especially if you also decide to start </a:t>
            </a:r>
            <a:r>
              <a:rPr lang="en-IN" sz="1800" dirty="0" err="1"/>
              <a:t>modeling</a:t>
            </a:r>
            <a:r>
              <a:rPr lang="en-IN" sz="1800" dirty="0"/>
              <a:t> other types of mammals, such as </a:t>
            </a:r>
            <a:r>
              <a:rPr lang="en-IN" sz="1800" i="1" dirty="0"/>
              <a:t>Human </a:t>
            </a:r>
            <a:r>
              <a:rPr lang="en-IN" sz="1800" dirty="0"/>
              <a:t>and </a:t>
            </a:r>
            <a:r>
              <a:rPr lang="en-IN" sz="1800" i="1" dirty="0"/>
              <a:t>Aardvark</a:t>
            </a:r>
            <a:r>
              <a:rPr lang="en-IN" sz="1800" dirty="0"/>
              <a:t>. </a:t>
            </a:r>
            <a:r>
              <a:rPr lang="en-IN" sz="1800" dirty="0" smtClean="0"/>
              <a:t> </a:t>
            </a:r>
          </a:p>
          <a:p>
            <a:pPr algn="just"/>
            <a:r>
              <a:rPr lang="en-IN" sz="1800" dirty="0">
                <a:solidFill>
                  <a:srgbClr val="FF0000"/>
                </a:solidFill>
              </a:rPr>
              <a:t>In C#, you can use class inheritance to address these issues. A horse, a whale, a human, and an aardvark are all types of mammals, so you can create a class named </a:t>
            </a:r>
            <a:r>
              <a:rPr lang="en-IN" sz="1800" i="1" dirty="0">
                <a:solidFill>
                  <a:srgbClr val="FF0000"/>
                </a:solidFill>
              </a:rPr>
              <a:t>Mammal </a:t>
            </a:r>
            <a:r>
              <a:rPr lang="en-IN" sz="1800" dirty="0">
                <a:solidFill>
                  <a:srgbClr val="FF0000"/>
                </a:solidFill>
              </a:rPr>
              <a:t>that provides the common functionality exhibited by these types. </a:t>
            </a:r>
            <a:endParaRPr lang="en-IN" sz="1800" dirty="0" smtClean="0">
              <a:solidFill>
                <a:srgbClr val="FF0000"/>
              </a:solidFill>
            </a:endParaRPr>
          </a:p>
          <a:p>
            <a:pPr algn="just"/>
            <a:r>
              <a:rPr lang="en-IN" sz="1800" dirty="0" smtClean="0"/>
              <a:t>You </a:t>
            </a:r>
            <a:r>
              <a:rPr lang="en-IN" sz="1800" dirty="0"/>
              <a:t>can then declare that </a:t>
            </a:r>
            <a:r>
              <a:rPr lang="en-IN" sz="1800" dirty="0">
                <a:solidFill>
                  <a:srgbClr val="FF0000"/>
                </a:solidFill>
              </a:rPr>
              <a:t>the </a:t>
            </a:r>
            <a:r>
              <a:rPr lang="en-IN" sz="1800" i="1" dirty="0">
                <a:solidFill>
                  <a:srgbClr val="FF0000"/>
                </a:solidFill>
              </a:rPr>
              <a:t>Horse, Whale, Human</a:t>
            </a:r>
            <a:r>
              <a:rPr lang="en-IN" sz="1800" dirty="0">
                <a:solidFill>
                  <a:srgbClr val="FF0000"/>
                </a:solidFill>
              </a:rPr>
              <a:t>, and </a:t>
            </a:r>
            <a:r>
              <a:rPr lang="en-IN" sz="1800" i="1" dirty="0">
                <a:solidFill>
                  <a:srgbClr val="FF0000"/>
                </a:solidFill>
              </a:rPr>
              <a:t>Aardvark </a:t>
            </a:r>
            <a:r>
              <a:rPr lang="en-IN" sz="1800" dirty="0"/>
              <a:t>classes all inherit from </a:t>
            </a:r>
            <a:r>
              <a:rPr lang="en-IN" sz="1800" i="1" dirty="0"/>
              <a:t>Mammal</a:t>
            </a:r>
            <a:r>
              <a:rPr lang="en-IN" sz="1800" dirty="0"/>
              <a:t>. </a:t>
            </a:r>
            <a:endParaRPr lang="en-IN" sz="1800" dirty="0" smtClean="0"/>
          </a:p>
          <a:p>
            <a:pPr algn="just"/>
            <a:r>
              <a:rPr lang="en-IN" sz="1800" dirty="0" smtClean="0"/>
              <a:t>These </a:t>
            </a:r>
            <a:r>
              <a:rPr lang="en-IN" sz="1800" dirty="0"/>
              <a:t>classes then automatically include the functionality of the </a:t>
            </a:r>
            <a:r>
              <a:rPr lang="en-IN" sz="1800" i="1" dirty="0"/>
              <a:t>Mammal </a:t>
            </a:r>
            <a:r>
              <a:rPr lang="en-IN" sz="1800" dirty="0"/>
              <a:t>class (</a:t>
            </a:r>
            <a:r>
              <a:rPr lang="en-IN" sz="1800" i="1" dirty="0"/>
              <a:t>Breathe, </a:t>
            </a:r>
            <a:r>
              <a:rPr lang="en-IN" sz="1800" i="1" dirty="0" err="1"/>
              <a:t>SuckleYoung</a:t>
            </a:r>
            <a:r>
              <a:rPr lang="en-IN" sz="1800" dirty="0"/>
              <a:t>, and so on), but you can also augment each class with the functionality peculiar to a particular type of mammal to the corresponding class—the </a:t>
            </a:r>
            <a:r>
              <a:rPr lang="en-IN" sz="1800" i="1" dirty="0"/>
              <a:t>Trot </a:t>
            </a:r>
            <a:r>
              <a:rPr lang="en-IN" sz="1800" dirty="0"/>
              <a:t>method for the </a:t>
            </a:r>
            <a:r>
              <a:rPr lang="en-IN" sz="1800" i="1" dirty="0"/>
              <a:t>Horse </a:t>
            </a:r>
            <a:r>
              <a:rPr lang="en-IN" sz="1800" dirty="0"/>
              <a:t>class and the </a:t>
            </a:r>
            <a:r>
              <a:rPr lang="en-IN" sz="1800" i="1" dirty="0"/>
              <a:t>Swim </a:t>
            </a:r>
            <a:r>
              <a:rPr lang="en-IN" sz="1800" dirty="0"/>
              <a:t>method for the </a:t>
            </a:r>
            <a:r>
              <a:rPr lang="en-IN" sz="1800" i="1" dirty="0"/>
              <a:t>Whale </a:t>
            </a:r>
            <a:r>
              <a:rPr lang="en-IN" sz="1800" dirty="0"/>
              <a:t>class. </a:t>
            </a:r>
            <a:endParaRPr lang="en-IN" sz="1800" dirty="0" smtClean="0"/>
          </a:p>
          <a:p>
            <a:pPr algn="just"/>
            <a:r>
              <a:rPr lang="en-IN" sz="1800" dirty="0" smtClean="0"/>
              <a:t>If </a:t>
            </a:r>
            <a:r>
              <a:rPr lang="en-IN" sz="1800" dirty="0"/>
              <a:t>you need to modify the way in which a common method such as </a:t>
            </a:r>
            <a:r>
              <a:rPr lang="en-IN" sz="1800" i="1" dirty="0"/>
              <a:t>Breathe </a:t>
            </a:r>
            <a:r>
              <a:rPr lang="en-IN" sz="1800" dirty="0"/>
              <a:t>works, you need to change it in only one place, the </a:t>
            </a:r>
            <a:r>
              <a:rPr lang="en-IN" sz="1800" i="1" dirty="0"/>
              <a:t>Mammal </a:t>
            </a:r>
            <a:r>
              <a:rPr lang="en-IN" sz="1800" dirty="0"/>
              <a:t>class. </a:t>
            </a:r>
            <a:endParaRPr lang="en-IN" sz="1800" dirty="0">
              <a:solidFill>
                <a:srgbClr val="FF0000"/>
              </a:solidFill>
            </a:endParaRPr>
          </a:p>
          <a:p>
            <a:endParaRPr lang="en-IN" sz="1800" cap="none" dirty="0">
              <a:solidFill>
                <a:srgbClr val="FF0000"/>
              </a:solidFill>
            </a:endParaRPr>
          </a:p>
        </p:txBody>
      </p:sp>
    </p:spTree>
    <p:extLst>
      <p:ext uri="{BB962C8B-B14F-4D97-AF65-F5344CB8AC3E}">
        <p14:creationId xmlns:p14="http://schemas.microsoft.com/office/powerpoint/2010/main" xmlns="" val="2139953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8"/>
            <a:ext cx="11526592" cy="463308"/>
          </a:xfrm>
        </p:spPr>
        <p:txBody>
          <a:bodyPr>
            <a:noAutofit/>
          </a:bodyPr>
          <a:lstStyle/>
          <a:p>
            <a:r>
              <a:rPr lang="en-IN" sz="3600" b="1" dirty="0">
                <a:solidFill>
                  <a:srgbClr val="FF0000"/>
                </a:solidFill>
              </a:rPr>
              <a:t>Using Inheritance </a:t>
            </a:r>
          </a:p>
        </p:txBody>
      </p:sp>
      <p:sp>
        <p:nvSpPr>
          <p:cNvPr id="3" name="Content Placeholder 2"/>
          <p:cNvSpPr>
            <a:spLocks noGrp="1"/>
          </p:cNvSpPr>
          <p:nvPr>
            <p:ph idx="1"/>
          </p:nvPr>
        </p:nvSpPr>
        <p:spPr>
          <a:xfrm>
            <a:off x="0" y="463308"/>
            <a:ext cx="12192000" cy="6394692"/>
          </a:xfrm>
        </p:spPr>
        <p:txBody>
          <a:bodyPr>
            <a:normAutofit/>
          </a:bodyPr>
          <a:lstStyle/>
          <a:p>
            <a:r>
              <a:rPr lang="en-IN" sz="1800" dirty="0"/>
              <a:t>You declare that a class inherits from another class by using the following syntax: </a:t>
            </a:r>
            <a:r>
              <a:rPr lang="en-IN" sz="1800" dirty="0" smtClean="0"/>
              <a:t> </a:t>
            </a:r>
          </a:p>
          <a:p>
            <a:pPr marL="0" indent="0">
              <a:buNone/>
            </a:pPr>
            <a:r>
              <a:rPr lang="en-IN" sz="1800" dirty="0" smtClean="0"/>
              <a:t>                                                             </a:t>
            </a:r>
            <a:r>
              <a:rPr lang="en-IN" sz="2400" dirty="0" smtClean="0">
                <a:solidFill>
                  <a:srgbClr val="FF0000"/>
                </a:solidFill>
              </a:rPr>
              <a:t>class </a:t>
            </a:r>
            <a:r>
              <a:rPr lang="en-IN" sz="2400" dirty="0" err="1">
                <a:solidFill>
                  <a:srgbClr val="FF0000"/>
                </a:solidFill>
              </a:rPr>
              <a:t>DerivedClass</a:t>
            </a:r>
            <a:r>
              <a:rPr lang="en-IN" sz="2400" dirty="0">
                <a:solidFill>
                  <a:srgbClr val="FF0000"/>
                </a:solidFill>
              </a:rPr>
              <a:t> : </a:t>
            </a:r>
            <a:r>
              <a:rPr lang="en-IN" sz="2400" dirty="0" err="1">
                <a:solidFill>
                  <a:srgbClr val="FF0000"/>
                </a:solidFill>
              </a:rPr>
              <a:t>BaseClass</a:t>
            </a:r>
            <a:r>
              <a:rPr lang="en-IN" sz="2400" dirty="0">
                <a:solidFill>
                  <a:srgbClr val="FF0000"/>
                </a:solidFill>
              </a:rPr>
              <a:t> </a:t>
            </a:r>
            <a:endParaRPr lang="en-IN" sz="2400" dirty="0" smtClean="0">
              <a:solidFill>
                <a:srgbClr val="FF0000"/>
              </a:solidFill>
            </a:endParaRPr>
          </a:p>
          <a:p>
            <a:pPr marL="0" indent="0">
              <a:buNone/>
            </a:pPr>
            <a:r>
              <a:rPr lang="en-IN" sz="2400" dirty="0">
                <a:solidFill>
                  <a:srgbClr val="FF0000"/>
                </a:solidFill>
              </a:rPr>
              <a:t> </a:t>
            </a:r>
            <a:r>
              <a:rPr lang="en-IN" sz="2400" dirty="0" smtClean="0">
                <a:solidFill>
                  <a:srgbClr val="FF0000"/>
                </a:solidFill>
              </a:rPr>
              <a:t>                                                {</a:t>
            </a:r>
          </a:p>
          <a:p>
            <a:pPr marL="0" indent="0">
              <a:buNone/>
            </a:pPr>
            <a:r>
              <a:rPr lang="en-IN" sz="2400" dirty="0">
                <a:solidFill>
                  <a:srgbClr val="FF0000"/>
                </a:solidFill>
              </a:rPr>
              <a:t> </a:t>
            </a:r>
            <a:r>
              <a:rPr lang="en-IN" sz="2400" dirty="0" smtClean="0">
                <a:solidFill>
                  <a:srgbClr val="FF0000"/>
                </a:solidFill>
              </a:rPr>
              <a:t>                                                      ……………… </a:t>
            </a:r>
            <a:r>
              <a:rPr lang="en-IN" sz="2400" dirty="0">
                <a:solidFill>
                  <a:srgbClr val="FF0000"/>
                </a:solidFill>
              </a:rPr>
              <a:t>... </a:t>
            </a:r>
            <a:endParaRPr lang="en-IN" sz="2400" dirty="0" smtClean="0">
              <a:solidFill>
                <a:srgbClr val="FF0000"/>
              </a:solidFill>
            </a:endParaRPr>
          </a:p>
          <a:p>
            <a:pPr marL="0" indent="0">
              <a:buNone/>
            </a:pPr>
            <a:r>
              <a:rPr lang="en-IN" sz="2400" dirty="0">
                <a:solidFill>
                  <a:srgbClr val="FF0000"/>
                </a:solidFill>
              </a:rPr>
              <a:t> </a:t>
            </a:r>
            <a:r>
              <a:rPr lang="en-IN" sz="2400" dirty="0" smtClean="0">
                <a:solidFill>
                  <a:srgbClr val="FF0000"/>
                </a:solidFill>
              </a:rPr>
              <a:t>                                                }</a:t>
            </a:r>
            <a:r>
              <a:rPr lang="en-IN" sz="2400" dirty="0" smtClean="0"/>
              <a:t>  </a:t>
            </a:r>
          </a:p>
          <a:p>
            <a:pPr marL="0" indent="0" algn="just">
              <a:buNone/>
            </a:pPr>
            <a:r>
              <a:rPr lang="en-IN" sz="1800" dirty="0"/>
              <a:t>The derived class inherits from the base class, and the methods in the base class become part of the derived class. </a:t>
            </a:r>
            <a:endParaRPr lang="en-IN" sz="1800" dirty="0" smtClean="0"/>
          </a:p>
          <a:p>
            <a:pPr marL="0" indent="0" algn="just">
              <a:buNone/>
            </a:pPr>
            <a:r>
              <a:rPr lang="en-IN" sz="1800" dirty="0" smtClean="0"/>
              <a:t>In </a:t>
            </a:r>
            <a:r>
              <a:rPr lang="en-IN" sz="1800" dirty="0"/>
              <a:t>C#, a class is allowed to derive from, at most, one base class; a class is </a:t>
            </a:r>
            <a:r>
              <a:rPr lang="en-IN" sz="1800" i="1" dirty="0"/>
              <a:t>not allowed </a:t>
            </a:r>
            <a:r>
              <a:rPr lang="en-IN" sz="1800" dirty="0"/>
              <a:t>to derive from two or more classes. </a:t>
            </a:r>
            <a:endParaRPr lang="en-IN" sz="1800" dirty="0" smtClean="0"/>
          </a:p>
          <a:p>
            <a:pPr marL="0" indent="0" algn="just">
              <a:buNone/>
            </a:pPr>
            <a:r>
              <a:rPr lang="en-IN" sz="1800" dirty="0" smtClean="0"/>
              <a:t>However</a:t>
            </a:r>
            <a:r>
              <a:rPr lang="en-IN" sz="1800" dirty="0"/>
              <a:t>, unless </a:t>
            </a:r>
            <a:r>
              <a:rPr lang="en-IN" sz="1800" i="1" dirty="0" err="1"/>
              <a:t>DerivedClass</a:t>
            </a:r>
            <a:r>
              <a:rPr lang="en-IN" sz="1800" i="1" dirty="0"/>
              <a:t> </a:t>
            </a:r>
            <a:r>
              <a:rPr lang="en-IN" sz="1800" dirty="0"/>
              <a:t>is declared as </a:t>
            </a:r>
            <a:r>
              <a:rPr lang="en-IN" sz="1800" i="1" dirty="0"/>
              <a:t>sealed</a:t>
            </a:r>
            <a:r>
              <a:rPr lang="en-IN" sz="1800" dirty="0"/>
              <a:t>, you can create further derived classes that inherit from </a:t>
            </a:r>
            <a:r>
              <a:rPr lang="en-IN" sz="1800" i="1" dirty="0" err="1"/>
              <a:t>DerivedClass</a:t>
            </a:r>
            <a:r>
              <a:rPr lang="en-IN" sz="1800" i="1" dirty="0"/>
              <a:t> </a:t>
            </a:r>
            <a:r>
              <a:rPr lang="en-IN" sz="1800" dirty="0"/>
              <a:t>using the same syntax. (You will learn about sealed classes in Chapter 13, “Creating Interfaces and Defining Abstract Classes.”) </a:t>
            </a:r>
            <a:r>
              <a:rPr lang="en-IN" sz="1800" dirty="0" smtClean="0"/>
              <a:t> </a:t>
            </a:r>
          </a:p>
          <a:p>
            <a:pPr marL="0" indent="0" algn="just">
              <a:buNone/>
            </a:pPr>
            <a:r>
              <a:rPr lang="en-IN" sz="2400" dirty="0" smtClean="0">
                <a:solidFill>
                  <a:srgbClr val="FF0000"/>
                </a:solidFill>
              </a:rPr>
              <a:t>                                                          class </a:t>
            </a:r>
            <a:r>
              <a:rPr lang="en-IN" sz="2400" dirty="0" err="1">
                <a:solidFill>
                  <a:srgbClr val="FF0000"/>
                </a:solidFill>
              </a:rPr>
              <a:t>DerivedSubClass</a:t>
            </a:r>
            <a:r>
              <a:rPr lang="en-IN" sz="2400" dirty="0">
                <a:solidFill>
                  <a:srgbClr val="FF0000"/>
                </a:solidFill>
              </a:rPr>
              <a:t> : </a:t>
            </a:r>
            <a:r>
              <a:rPr lang="en-IN" sz="2400" dirty="0" err="1">
                <a:solidFill>
                  <a:srgbClr val="FF0000"/>
                </a:solidFill>
              </a:rPr>
              <a:t>DerivedClass</a:t>
            </a:r>
            <a:r>
              <a:rPr lang="en-IN" sz="2400" dirty="0">
                <a:solidFill>
                  <a:srgbClr val="FF0000"/>
                </a:solidFill>
              </a:rPr>
              <a:t> </a:t>
            </a:r>
            <a:endParaRPr lang="en-IN" sz="2400" dirty="0" smtClean="0">
              <a:solidFill>
                <a:srgbClr val="FF0000"/>
              </a:solidFill>
            </a:endParaRPr>
          </a:p>
          <a:p>
            <a:pPr marL="0" indent="0" algn="just">
              <a:buNone/>
            </a:pPr>
            <a:r>
              <a:rPr lang="en-IN" sz="2400" dirty="0">
                <a:solidFill>
                  <a:srgbClr val="FF0000"/>
                </a:solidFill>
              </a:rPr>
              <a:t> </a:t>
            </a:r>
            <a:r>
              <a:rPr lang="en-IN" sz="2400" dirty="0" smtClean="0">
                <a:solidFill>
                  <a:srgbClr val="FF0000"/>
                </a:solidFill>
              </a:rPr>
              <a:t>                                                       {</a:t>
            </a:r>
          </a:p>
          <a:p>
            <a:pPr marL="0" indent="0" algn="just">
              <a:buNone/>
            </a:pPr>
            <a:r>
              <a:rPr lang="en-IN" sz="2400" dirty="0">
                <a:solidFill>
                  <a:srgbClr val="FF0000"/>
                </a:solidFill>
              </a:rPr>
              <a:t> </a:t>
            </a:r>
            <a:r>
              <a:rPr lang="en-IN" sz="2400" dirty="0" smtClean="0">
                <a:solidFill>
                  <a:srgbClr val="FF0000"/>
                </a:solidFill>
              </a:rPr>
              <a:t>                                                              ……………………. </a:t>
            </a:r>
            <a:r>
              <a:rPr lang="en-IN" sz="2400" dirty="0">
                <a:solidFill>
                  <a:srgbClr val="FF0000"/>
                </a:solidFill>
              </a:rPr>
              <a:t>... </a:t>
            </a:r>
            <a:endParaRPr lang="en-IN" sz="2400" dirty="0" smtClean="0">
              <a:solidFill>
                <a:srgbClr val="FF0000"/>
              </a:solidFill>
            </a:endParaRPr>
          </a:p>
          <a:p>
            <a:pPr marL="0" indent="0" algn="just">
              <a:buNone/>
            </a:pPr>
            <a:r>
              <a:rPr lang="en-IN" sz="2400" dirty="0">
                <a:solidFill>
                  <a:srgbClr val="FF0000"/>
                </a:solidFill>
              </a:rPr>
              <a:t> </a:t>
            </a:r>
            <a:r>
              <a:rPr lang="en-IN" sz="2400" dirty="0" smtClean="0">
                <a:solidFill>
                  <a:srgbClr val="FF0000"/>
                </a:solidFill>
              </a:rPr>
              <a:t>                                                        } </a:t>
            </a:r>
            <a:endParaRPr lang="en-IN" sz="2400" cap="none" dirty="0">
              <a:solidFill>
                <a:srgbClr val="FF0000"/>
              </a:solidFill>
            </a:endParaRPr>
          </a:p>
        </p:txBody>
      </p:sp>
    </p:spTree>
    <p:extLst>
      <p:ext uri="{BB962C8B-B14F-4D97-AF65-F5344CB8AC3E}">
        <p14:creationId xmlns:p14="http://schemas.microsoft.com/office/powerpoint/2010/main" xmlns="" val="40660319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8"/>
            <a:ext cx="11526592" cy="463308"/>
          </a:xfrm>
        </p:spPr>
        <p:txBody>
          <a:bodyPr>
            <a:noAutofit/>
          </a:bodyPr>
          <a:lstStyle/>
          <a:p>
            <a:r>
              <a:rPr lang="en-US" sz="3600" b="1" dirty="0" err="1" smtClean="0">
                <a:solidFill>
                  <a:srgbClr val="FF0000"/>
                </a:solidFill>
              </a:rPr>
              <a:t>Contd</a:t>
            </a:r>
            <a:r>
              <a:rPr lang="en-US" sz="3600" b="1" dirty="0" smtClean="0">
                <a:solidFill>
                  <a:srgbClr val="FF0000"/>
                </a:solidFill>
              </a:rPr>
              <a:t>…</a:t>
            </a:r>
            <a:endParaRPr lang="en-IN" sz="3600" b="1" dirty="0">
              <a:solidFill>
                <a:srgbClr val="FF0000"/>
              </a:solidFill>
            </a:endParaRPr>
          </a:p>
        </p:txBody>
      </p:sp>
      <p:sp>
        <p:nvSpPr>
          <p:cNvPr id="3" name="Content Placeholder 2"/>
          <p:cNvSpPr>
            <a:spLocks noGrp="1"/>
          </p:cNvSpPr>
          <p:nvPr>
            <p:ph idx="1"/>
          </p:nvPr>
        </p:nvSpPr>
        <p:spPr>
          <a:xfrm>
            <a:off x="0" y="463308"/>
            <a:ext cx="12192000" cy="6394692"/>
          </a:xfrm>
        </p:spPr>
        <p:txBody>
          <a:bodyPr>
            <a:normAutofit fontScale="92500" lnSpcReduction="20000"/>
          </a:bodyPr>
          <a:lstStyle/>
          <a:p>
            <a:pPr algn="just"/>
            <a:r>
              <a:rPr lang="en-IN" sz="1800" dirty="0"/>
              <a:t>In the example described earlier, you could declare the </a:t>
            </a:r>
            <a:r>
              <a:rPr lang="en-IN" sz="1800" i="1" dirty="0"/>
              <a:t>Mammal </a:t>
            </a:r>
            <a:r>
              <a:rPr lang="en-IN" sz="1800" dirty="0"/>
              <a:t>class as shown here. The methods </a:t>
            </a:r>
            <a:r>
              <a:rPr lang="en-IN" sz="1800" i="1" dirty="0"/>
              <a:t>Breathe </a:t>
            </a:r>
            <a:r>
              <a:rPr lang="en-IN" sz="1800" dirty="0"/>
              <a:t>and </a:t>
            </a:r>
            <a:r>
              <a:rPr lang="en-IN" sz="1800" i="1" dirty="0" err="1"/>
              <a:t>SuckleYoung</a:t>
            </a:r>
            <a:r>
              <a:rPr lang="en-IN" sz="1800" i="1" dirty="0"/>
              <a:t> </a:t>
            </a:r>
            <a:r>
              <a:rPr lang="en-IN" sz="1800" dirty="0"/>
              <a:t>are common to all </a:t>
            </a:r>
            <a:r>
              <a:rPr lang="en-IN" sz="1800" dirty="0" smtClean="0"/>
              <a:t>mammals</a:t>
            </a:r>
            <a:r>
              <a:rPr lang="en-IN" sz="1800" dirty="0"/>
              <a:t>. </a:t>
            </a:r>
            <a:endParaRPr lang="en-IN" sz="1800" dirty="0" smtClean="0"/>
          </a:p>
          <a:p>
            <a:pPr marL="0" indent="0">
              <a:spcBef>
                <a:spcPts val="0"/>
              </a:spcBef>
              <a:buNone/>
            </a:pPr>
            <a:r>
              <a:rPr lang="en-IN" sz="1800" dirty="0" smtClean="0">
                <a:solidFill>
                  <a:srgbClr val="FF0000"/>
                </a:solidFill>
              </a:rPr>
              <a:t>                                                     class Mammal </a:t>
            </a:r>
          </a:p>
          <a:p>
            <a:pPr marL="0" indent="0">
              <a:spcBef>
                <a:spcPts val="0"/>
              </a:spcBef>
              <a:buNone/>
            </a:pPr>
            <a:r>
              <a:rPr lang="en-IN" sz="1800" dirty="0" smtClean="0">
                <a:solidFill>
                  <a:srgbClr val="FF0000"/>
                </a:solidFill>
              </a:rPr>
              <a:t>                                                  { </a:t>
            </a:r>
          </a:p>
          <a:p>
            <a:pPr marL="0" indent="0">
              <a:spcBef>
                <a:spcPts val="0"/>
              </a:spcBef>
              <a:buNone/>
            </a:pPr>
            <a:r>
              <a:rPr lang="en-IN" sz="1800" dirty="0" smtClean="0">
                <a:solidFill>
                  <a:srgbClr val="FF0000"/>
                </a:solidFill>
              </a:rPr>
              <a:t>                                                       public void Breathe() </a:t>
            </a:r>
          </a:p>
          <a:p>
            <a:pPr marL="0" indent="0">
              <a:spcBef>
                <a:spcPts val="0"/>
              </a:spcBef>
              <a:buNone/>
            </a:pPr>
            <a:r>
              <a:rPr lang="en-IN" sz="1800" dirty="0" smtClean="0">
                <a:solidFill>
                  <a:srgbClr val="FF0000"/>
                </a:solidFill>
              </a:rPr>
              <a:t>                                                     { </a:t>
            </a:r>
          </a:p>
          <a:p>
            <a:pPr marL="0" indent="0">
              <a:spcBef>
                <a:spcPts val="0"/>
              </a:spcBef>
              <a:buNone/>
            </a:pPr>
            <a:r>
              <a:rPr lang="en-IN" sz="1800" dirty="0" smtClean="0">
                <a:solidFill>
                  <a:srgbClr val="FF0000"/>
                </a:solidFill>
              </a:rPr>
              <a:t>                                                          ………….... </a:t>
            </a:r>
          </a:p>
          <a:p>
            <a:pPr marL="0" indent="0">
              <a:spcBef>
                <a:spcPts val="0"/>
              </a:spcBef>
              <a:buNone/>
            </a:pPr>
            <a:r>
              <a:rPr lang="en-IN" sz="1800" dirty="0" smtClean="0">
                <a:solidFill>
                  <a:srgbClr val="FF0000"/>
                </a:solidFill>
              </a:rPr>
              <a:t>                                                     } </a:t>
            </a:r>
          </a:p>
          <a:p>
            <a:pPr marL="0" indent="0">
              <a:spcBef>
                <a:spcPts val="0"/>
              </a:spcBef>
              <a:buNone/>
            </a:pPr>
            <a:r>
              <a:rPr lang="en-IN" sz="1800" dirty="0" smtClean="0">
                <a:solidFill>
                  <a:srgbClr val="FF0000"/>
                </a:solidFill>
              </a:rPr>
              <a:t>                                                      public void </a:t>
            </a:r>
            <a:r>
              <a:rPr lang="en-IN" sz="1800" dirty="0" err="1" smtClean="0">
                <a:solidFill>
                  <a:srgbClr val="FF0000"/>
                </a:solidFill>
              </a:rPr>
              <a:t>SuckleYoung</a:t>
            </a:r>
            <a:r>
              <a:rPr lang="en-IN" sz="1800" dirty="0" smtClean="0">
                <a:solidFill>
                  <a:srgbClr val="FF0000"/>
                </a:solidFill>
              </a:rPr>
              <a:t>() </a:t>
            </a:r>
          </a:p>
          <a:p>
            <a:pPr marL="0" indent="0">
              <a:spcBef>
                <a:spcPts val="0"/>
              </a:spcBef>
              <a:buNone/>
            </a:pPr>
            <a:r>
              <a:rPr lang="en-IN" sz="1800" dirty="0" smtClean="0">
                <a:solidFill>
                  <a:srgbClr val="FF0000"/>
                </a:solidFill>
              </a:rPr>
              <a:t>                                                    { </a:t>
            </a:r>
          </a:p>
          <a:p>
            <a:pPr marL="0" indent="0">
              <a:spcBef>
                <a:spcPts val="0"/>
              </a:spcBef>
              <a:buNone/>
            </a:pPr>
            <a:r>
              <a:rPr lang="en-IN" sz="1800" dirty="0" smtClean="0">
                <a:solidFill>
                  <a:srgbClr val="FF0000"/>
                </a:solidFill>
              </a:rPr>
              <a:t>                                                         …………...</a:t>
            </a:r>
          </a:p>
          <a:p>
            <a:pPr marL="0" indent="0">
              <a:spcBef>
                <a:spcPts val="0"/>
              </a:spcBef>
              <a:buNone/>
            </a:pPr>
            <a:r>
              <a:rPr lang="en-IN" sz="1800" dirty="0" smtClean="0">
                <a:solidFill>
                  <a:srgbClr val="FF0000"/>
                </a:solidFill>
              </a:rPr>
              <a:t>                                                     }</a:t>
            </a:r>
          </a:p>
          <a:p>
            <a:pPr marL="0" indent="0">
              <a:spcBef>
                <a:spcPts val="0"/>
              </a:spcBef>
              <a:buNone/>
            </a:pPr>
            <a:r>
              <a:rPr lang="en-IN" sz="1800" dirty="0" smtClean="0">
                <a:solidFill>
                  <a:srgbClr val="FF0000"/>
                </a:solidFill>
              </a:rPr>
              <a:t>                                                         …………....</a:t>
            </a:r>
          </a:p>
          <a:p>
            <a:pPr marL="0" indent="0">
              <a:spcBef>
                <a:spcPts val="0"/>
              </a:spcBef>
              <a:buNone/>
            </a:pPr>
            <a:r>
              <a:rPr lang="en-IN" sz="1800" dirty="0" smtClean="0">
                <a:solidFill>
                  <a:srgbClr val="FF0000"/>
                </a:solidFill>
              </a:rPr>
              <a:t>                                                  } </a:t>
            </a:r>
          </a:p>
          <a:p>
            <a:pPr marL="0" indent="0">
              <a:spcBef>
                <a:spcPts val="0"/>
              </a:spcBef>
              <a:buNone/>
            </a:pPr>
            <a:r>
              <a:rPr lang="en-IN" sz="1800" dirty="0"/>
              <a:t>You could then define classes for each different type of mammal, adding more methods as necessary. </a:t>
            </a:r>
            <a:endParaRPr lang="en-IN" sz="1800" dirty="0" smtClean="0"/>
          </a:p>
          <a:p>
            <a:pPr marL="0" indent="0">
              <a:spcBef>
                <a:spcPts val="0"/>
              </a:spcBef>
              <a:buNone/>
            </a:pPr>
            <a:r>
              <a:rPr lang="en-IN" sz="1800" dirty="0"/>
              <a:t> </a:t>
            </a:r>
            <a:r>
              <a:rPr lang="en-IN" sz="1800" dirty="0" smtClean="0"/>
              <a:t>For </a:t>
            </a:r>
            <a:r>
              <a:rPr lang="en-IN" sz="1800" dirty="0"/>
              <a:t>example</a:t>
            </a:r>
            <a:r>
              <a:rPr lang="en-IN" sz="1800" dirty="0" smtClean="0"/>
              <a:t>:                                    </a:t>
            </a:r>
          </a:p>
          <a:p>
            <a:pPr marL="0" indent="0">
              <a:spcBef>
                <a:spcPts val="0"/>
              </a:spcBef>
              <a:buNone/>
            </a:pPr>
            <a:r>
              <a:rPr lang="en-IN" sz="1800" dirty="0">
                <a:solidFill>
                  <a:srgbClr val="FF0000"/>
                </a:solidFill>
              </a:rPr>
              <a:t> </a:t>
            </a:r>
            <a:r>
              <a:rPr lang="en-IN" sz="1800" dirty="0" smtClean="0">
                <a:solidFill>
                  <a:srgbClr val="FF0000"/>
                </a:solidFill>
              </a:rPr>
              <a:t>                                                             class </a:t>
            </a:r>
            <a:r>
              <a:rPr lang="en-IN" sz="1800" dirty="0">
                <a:solidFill>
                  <a:srgbClr val="FF0000"/>
                </a:solidFill>
              </a:rPr>
              <a:t>Horse : </a:t>
            </a:r>
            <a:r>
              <a:rPr lang="en-IN" sz="1800" dirty="0" smtClean="0">
                <a:solidFill>
                  <a:srgbClr val="FF0000"/>
                </a:solidFill>
              </a:rPr>
              <a:t>Mammal</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dirty="0">
                <a:solidFill>
                  <a:srgbClr val="FF0000"/>
                </a:solidFill>
              </a:rPr>
              <a:t> </a:t>
            </a:r>
            <a:r>
              <a:rPr lang="en-IN" sz="1800" dirty="0" smtClean="0">
                <a:solidFill>
                  <a:srgbClr val="FF0000"/>
                </a:solidFill>
              </a:rPr>
              <a:t>                                                            </a:t>
            </a:r>
          </a:p>
          <a:p>
            <a:pPr marL="0" indent="0">
              <a:spcBef>
                <a:spcPts val="0"/>
              </a:spcBef>
              <a:buNone/>
            </a:pPr>
            <a:r>
              <a:rPr lang="en-IN" sz="1800" dirty="0">
                <a:solidFill>
                  <a:srgbClr val="FF0000"/>
                </a:solidFill>
              </a:rPr>
              <a:t> </a:t>
            </a:r>
            <a:r>
              <a:rPr lang="en-IN" sz="1800" dirty="0" smtClean="0">
                <a:solidFill>
                  <a:srgbClr val="FF0000"/>
                </a:solidFill>
              </a:rPr>
              <a:t>                                                               public </a:t>
            </a:r>
            <a:r>
              <a:rPr lang="en-IN" sz="1800" dirty="0">
                <a:solidFill>
                  <a:srgbClr val="FF0000"/>
                </a:solidFill>
              </a:rPr>
              <a:t>void Trot</a:t>
            </a:r>
            <a:r>
              <a:rPr lang="en-IN" sz="1800" dirty="0" smtClean="0">
                <a:solidFill>
                  <a:srgbClr val="FF0000"/>
                </a:solidFill>
              </a:rPr>
              <a:t>( ) </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dirty="0">
                <a:solidFill>
                  <a:srgbClr val="FF0000"/>
                </a:solidFill>
              </a:rPr>
              <a:t> </a:t>
            </a:r>
            <a:r>
              <a:rPr lang="en-IN" sz="1800" dirty="0" smtClean="0">
                <a:solidFill>
                  <a:srgbClr val="FF0000"/>
                </a:solidFill>
              </a:rPr>
              <a:t>                                                            }</a:t>
            </a:r>
          </a:p>
          <a:p>
            <a:pPr marL="0" indent="0">
              <a:spcBef>
                <a:spcPts val="0"/>
              </a:spcBef>
              <a:buNone/>
            </a:pPr>
            <a:r>
              <a:rPr lang="en-IN" sz="1800" dirty="0">
                <a:solidFill>
                  <a:srgbClr val="FF0000"/>
                </a:solidFill>
              </a:rPr>
              <a:t> </a:t>
            </a:r>
            <a:r>
              <a:rPr lang="en-IN" sz="1800" dirty="0" smtClean="0">
                <a:solidFill>
                  <a:srgbClr val="FF0000"/>
                </a:solidFill>
              </a:rPr>
              <a:t>                                                         }</a:t>
            </a:r>
          </a:p>
          <a:p>
            <a:pPr marL="0" indent="0">
              <a:spcBef>
                <a:spcPts val="0"/>
              </a:spcBef>
              <a:buNone/>
            </a:pPr>
            <a:r>
              <a:rPr lang="en-IN" sz="1800" dirty="0">
                <a:solidFill>
                  <a:srgbClr val="FF0000"/>
                </a:solidFill>
              </a:rPr>
              <a:t> </a:t>
            </a:r>
            <a:r>
              <a:rPr lang="en-IN" sz="1800" dirty="0" smtClean="0">
                <a:solidFill>
                  <a:srgbClr val="FF0000"/>
                </a:solidFill>
              </a:rPr>
              <a:t>                                                         </a:t>
            </a:r>
          </a:p>
          <a:p>
            <a:pPr marL="0" indent="0">
              <a:spcBef>
                <a:spcPts val="0"/>
              </a:spcBef>
              <a:buNone/>
            </a:pPr>
            <a:r>
              <a:rPr lang="en-IN" sz="1800" dirty="0">
                <a:solidFill>
                  <a:srgbClr val="FF0000"/>
                </a:solidFill>
              </a:rPr>
              <a:t> </a:t>
            </a:r>
            <a:r>
              <a:rPr lang="en-IN" sz="1800" dirty="0" smtClean="0">
                <a:solidFill>
                  <a:srgbClr val="FF0000"/>
                </a:solidFill>
              </a:rPr>
              <a:t>                                                          class </a:t>
            </a:r>
            <a:r>
              <a:rPr lang="en-IN" sz="1800" dirty="0">
                <a:solidFill>
                  <a:srgbClr val="FF0000"/>
                </a:solidFill>
              </a:rPr>
              <a:t>Whale : </a:t>
            </a:r>
            <a:r>
              <a:rPr lang="en-IN" sz="1800" dirty="0" smtClean="0">
                <a:solidFill>
                  <a:srgbClr val="FF0000"/>
                </a:solidFill>
              </a:rPr>
              <a:t>Mammal</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dirty="0">
                <a:solidFill>
                  <a:srgbClr val="FF0000"/>
                </a:solidFill>
              </a:rPr>
              <a:t> </a:t>
            </a:r>
            <a:r>
              <a:rPr lang="en-IN" sz="1800" dirty="0" smtClean="0">
                <a:solidFill>
                  <a:srgbClr val="FF0000"/>
                </a:solidFill>
              </a:rPr>
              <a:t>                                                            public </a:t>
            </a:r>
            <a:r>
              <a:rPr lang="en-IN" sz="1800" dirty="0">
                <a:solidFill>
                  <a:srgbClr val="FF0000"/>
                </a:solidFill>
              </a:rPr>
              <a:t>void Swim</a:t>
            </a:r>
            <a:r>
              <a:rPr lang="en-IN" sz="1800" dirty="0" smtClean="0">
                <a:solidFill>
                  <a:srgbClr val="FF0000"/>
                </a:solidFill>
              </a:rPr>
              <a:t>( ) </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dirty="0">
                <a:solidFill>
                  <a:srgbClr val="FF0000"/>
                </a:solidFill>
              </a:rPr>
              <a:t> </a:t>
            </a:r>
            <a:r>
              <a:rPr lang="en-IN" sz="1800" dirty="0" smtClean="0">
                <a:solidFill>
                  <a:srgbClr val="FF0000"/>
                </a:solidFill>
              </a:rPr>
              <a:t>                                                           }</a:t>
            </a:r>
          </a:p>
          <a:p>
            <a:pPr marL="0" indent="0">
              <a:spcBef>
                <a:spcPts val="0"/>
              </a:spcBef>
              <a:buNone/>
            </a:pPr>
            <a:r>
              <a:rPr lang="en-IN" sz="1800" dirty="0">
                <a:solidFill>
                  <a:srgbClr val="FF0000"/>
                </a:solidFill>
              </a:rPr>
              <a:t> </a:t>
            </a:r>
            <a:r>
              <a:rPr lang="en-IN" sz="1800" dirty="0" smtClean="0">
                <a:solidFill>
                  <a:srgbClr val="FF0000"/>
                </a:solidFill>
              </a:rPr>
              <a:t>                                                       }</a:t>
            </a:r>
            <a:endParaRPr lang="en-IN" sz="1800" cap="none" dirty="0">
              <a:solidFill>
                <a:srgbClr val="FF0000"/>
              </a:solidFill>
            </a:endParaRPr>
          </a:p>
        </p:txBody>
      </p:sp>
    </p:spTree>
    <p:extLst>
      <p:ext uri="{BB962C8B-B14F-4D97-AF65-F5344CB8AC3E}">
        <p14:creationId xmlns:p14="http://schemas.microsoft.com/office/powerpoint/2010/main" xmlns="" val="313806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8"/>
            <a:ext cx="11526592" cy="463308"/>
          </a:xfrm>
        </p:spPr>
        <p:txBody>
          <a:bodyPr>
            <a:noAutofit/>
          </a:bodyPr>
          <a:lstStyle/>
          <a:p>
            <a:r>
              <a:rPr lang="en-US" sz="3600" b="1" dirty="0" err="1" smtClean="0">
                <a:solidFill>
                  <a:srgbClr val="FF0000"/>
                </a:solidFill>
              </a:rPr>
              <a:t>Contd</a:t>
            </a:r>
            <a:r>
              <a:rPr lang="en-US" sz="3600" b="1" dirty="0" smtClean="0">
                <a:solidFill>
                  <a:srgbClr val="FF0000"/>
                </a:solidFill>
              </a:rPr>
              <a:t>…</a:t>
            </a:r>
            <a:endParaRPr lang="en-IN" sz="3600" b="1" dirty="0">
              <a:solidFill>
                <a:srgbClr val="FF0000"/>
              </a:solidFill>
            </a:endParaRPr>
          </a:p>
        </p:txBody>
      </p:sp>
      <p:sp>
        <p:nvSpPr>
          <p:cNvPr id="3" name="Content Placeholder 2"/>
          <p:cNvSpPr>
            <a:spLocks noGrp="1"/>
          </p:cNvSpPr>
          <p:nvPr>
            <p:ph idx="1"/>
          </p:nvPr>
        </p:nvSpPr>
        <p:spPr>
          <a:xfrm>
            <a:off x="0" y="463308"/>
            <a:ext cx="12192000" cy="6394692"/>
          </a:xfrm>
        </p:spPr>
        <p:txBody>
          <a:bodyPr>
            <a:normAutofit/>
          </a:bodyPr>
          <a:lstStyle/>
          <a:p>
            <a:pPr algn="just"/>
            <a:r>
              <a:rPr lang="en-IN" sz="1800" dirty="0"/>
              <a:t>If you create a </a:t>
            </a:r>
            <a:r>
              <a:rPr lang="en-IN" sz="1800" i="1" dirty="0"/>
              <a:t>Horse </a:t>
            </a:r>
            <a:r>
              <a:rPr lang="en-IN" sz="1800" dirty="0"/>
              <a:t>object in your application, you can call the </a:t>
            </a:r>
            <a:r>
              <a:rPr lang="en-IN" sz="1800" i="1" dirty="0"/>
              <a:t>Trot</a:t>
            </a:r>
            <a:r>
              <a:rPr lang="en-IN" sz="1800" dirty="0"/>
              <a:t>, </a:t>
            </a:r>
            <a:r>
              <a:rPr lang="en-IN" sz="1800" i="1" dirty="0"/>
              <a:t>Breathe</a:t>
            </a:r>
            <a:r>
              <a:rPr lang="en-IN" sz="1800" dirty="0"/>
              <a:t>, and </a:t>
            </a:r>
            <a:r>
              <a:rPr lang="en-IN" sz="1800" i="1" dirty="0" err="1"/>
              <a:t>SuckleYoung</a:t>
            </a:r>
            <a:r>
              <a:rPr lang="en-IN" sz="1800" i="1" dirty="0"/>
              <a:t> </a:t>
            </a:r>
            <a:r>
              <a:rPr lang="en-IN" sz="1800" dirty="0"/>
              <a:t>methods</a:t>
            </a:r>
            <a:r>
              <a:rPr lang="en-IN" sz="1800" dirty="0" smtClean="0"/>
              <a:t>: </a:t>
            </a:r>
          </a:p>
          <a:p>
            <a:pPr marL="0" indent="0" algn="just">
              <a:buNone/>
            </a:pPr>
            <a:r>
              <a:rPr lang="en-IN" sz="1800" dirty="0" smtClean="0">
                <a:solidFill>
                  <a:srgbClr val="FF0000"/>
                </a:solidFill>
              </a:rPr>
              <a:t>                                                        Horse </a:t>
            </a:r>
            <a:r>
              <a:rPr lang="en-IN" sz="1800" dirty="0" err="1">
                <a:solidFill>
                  <a:srgbClr val="FF0000"/>
                </a:solidFill>
              </a:rPr>
              <a:t>myHorse</a:t>
            </a:r>
            <a:r>
              <a:rPr lang="en-IN" sz="1800" dirty="0">
                <a:solidFill>
                  <a:srgbClr val="FF0000"/>
                </a:solidFill>
              </a:rPr>
              <a:t> = new Horse</a:t>
            </a:r>
            <a:r>
              <a:rPr lang="en-IN" sz="1800" dirty="0" smtClean="0">
                <a:solidFill>
                  <a:srgbClr val="FF0000"/>
                </a:solidFill>
              </a:rPr>
              <a:t>();</a:t>
            </a:r>
          </a:p>
          <a:p>
            <a:pPr marL="0" indent="0" algn="just">
              <a:buNone/>
            </a:pPr>
            <a:r>
              <a:rPr lang="en-IN" sz="1800" dirty="0">
                <a:solidFill>
                  <a:srgbClr val="FF0000"/>
                </a:solidFill>
              </a:rPr>
              <a:t> </a:t>
            </a:r>
            <a:r>
              <a:rPr lang="en-IN" sz="1800" dirty="0" smtClean="0">
                <a:solidFill>
                  <a:srgbClr val="FF0000"/>
                </a:solidFill>
              </a:rPr>
              <a:t>                                                       </a:t>
            </a:r>
            <a:r>
              <a:rPr lang="en-IN" sz="1800" dirty="0" err="1" smtClean="0">
                <a:solidFill>
                  <a:srgbClr val="FF0000"/>
                </a:solidFill>
              </a:rPr>
              <a:t>myHorse.Trot</a:t>
            </a:r>
            <a:r>
              <a:rPr lang="en-IN" sz="1800" dirty="0" smtClean="0">
                <a:solidFill>
                  <a:srgbClr val="FF0000"/>
                </a:solidFill>
              </a:rPr>
              <a:t>();</a:t>
            </a:r>
          </a:p>
          <a:p>
            <a:pPr marL="0" indent="0" algn="just">
              <a:buNone/>
            </a:pPr>
            <a:r>
              <a:rPr lang="en-IN" sz="1800" dirty="0">
                <a:solidFill>
                  <a:srgbClr val="FF0000"/>
                </a:solidFill>
              </a:rPr>
              <a:t> </a:t>
            </a:r>
            <a:r>
              <a:rPr lang="en-IN" sz="1800" dirty="0" smtClean="0">
                <a:solidFill>
                  <a:srgbClr val="FF0000"/>
                </a:solidFill>
              </a:rPr>
              <a:t>                                                       </a:t>
            </a:r>
            <a:r>
              <a:rPr lang="en-IN" sz="1800" dirty="0" err="1" smtClean="0">
                <a:solidFill>
                  <a:srgbClr val="FF0000"/>
                </a:solidFill>
              </a:rPr>
              <a:t>myHorse.Breathe</a:t>
            </a:r>
            <a:r>
              <a:rPr lang="en-IN" sz="1800" dirty="0" smtClean="0">
                <a:solidFill>
                  <a:srgbClr val="FF0000"/>
                </a:solidFill>
              </a:rPr>
              <a:t>();</a:t>
            </a:r>
          </a:p>
          <a:p>
            <a:pPr marL="0" indent="0" algn="just">
              <a:buNone/>
            </a:pPr>
            <a:r>
              <a:rPr lang="en-IN" sz="1800" dirty="0">
                <a:solidFill>
                  <a:srgbClr val="FF0000"/>
                </a:solidFill>
              </a:rPr>
              <a:t> </a:t>
            </a:r>
            <a:r>
              <a:rPr lang="en-IN" sz="1800" dirty="0" smtClean="0">
                <a:solidFill>
                  <a:srgbClr val="FF0000"/>
                </a:solidFill>
              </a:rPr>
              <a:t>                                                       </a:t>
            </a:r>
            <a:r>
              <a:rPr lang="en-IN" sz="1800" dirty="0" err="1" smtClean="0">
                <a:solidFill>
                  <a:srgbClr val="FF0000"/>
                </a:solidFill>
              </a:rPr>
              <a:t>myHorse.SuckleYoung</a:t>
            </a:r>
            <a:r>
              <a:rPr lang="en-IN" sz="1800" dirty="0" smtClean="0">
                <a:solidFill>
                  <a:srgbClr val="FF0000"/>
                </a:solidFill>
              </a:rPr>
              <a:t>(); </a:t>
            </a:r>
          </a:p>
          <a:p>
            <a:pPr marL="0" indent="0" algn="just">
              <a:buNone/>
            </a:pPr>
            <a:r>
              <a:rPr lang="en-IN" sz="1800" dirty="0"/>
              <a:t>Similarly, you can create a </a:t>
            </a:r>
            <a:r>
              <a:rPr lang="en-IN" sz="1800" i="1" dirty="0"/>
              <a:t>Whale </a:t>
            </a:r>
            <a:r>
              <a:rPr lang="en-IN" sz="1800" dirty="0"/>
              <a:t>object, but this time you can call the </a:t>
            </a:r>
            <a:r>
              <a:rPr lang="en-IN" sz="1800" i="1" dirty="0"/>
              <a:t>Swim</a:t>
            </a:r>
            <a:r>
              <a:rPr lang="en-IN" sz="1800" dirty="0"/>
              <a:t>, </a:t>
            </a:r>
            <a:r>
              <a:rPr lang="en-IN" sz="1800" i="1" dirty="0"/>
              <a:t>Breathe</a:t>
            </a:r>
            <a:r>
              <a:rPr lang="en-IN" sz="1800" dirty="0"/>
              <a:t>, and </a:t>
            </a:r>
            <a:r>
              <a:rPr lang="en-IN" sz="1800" i="1" dirty="0" err="1"/>
              <a:t>SuckleYoung</a:t>
            </a:r>
            <a:r>
              <a:rPr lang="en-IN" sz="1800" i="1" dirty="0"/>
              <a:t> </a:t>
            </a:r>
            <a:r>
              <a:rPr lang="en-IN" sz="1800" dirty="0"/>
              <a:t>methods; </a:t>
            </a:r>
            <a:r>
              <a:rPr lang="en-IN" sz="1800" i="1" dirty="0"/>
              <a:t>Trot </a:t>
            </a:r>
            <a:r>
              <a:rPr lang="en-IN" sz="1800" dirty="0"/>
              <a:t>is not available as it is only defined in the </a:t>
            </a:r>
            <a:r>
              <a:rPr lang="en-IN" sz="1800" i="1" dirty="0"/>
              <a:t>Horse </a:t>
            </a:r>
            <a:r>
              <a:rPr lang="en-IN" sz="1800" dirty="0"/>
              <a:t>class</a:t>
            </a:r>
            <a:r>
              <a:rPr lang="en-IN" sz="1800" dirty="0" smtClean="0"/>
              <a:t>. </a:t>
            </a:r>
          </a:p>
          <a:p>
            <a:pPr marL="0" indent="0" algn="ctr">
              <a:buNone/>
            </a:pPr>
            <a:r>
              <a:rPr lang="en-IN" sz="2800" dirty="0">
                <a:solidFill>
                  <a:srgbClr val="FF0000"/>
                </a:solidFill>
              </a:rPr>
              <a:t>T</a:t>
            </a:r>
            <a:r>
              <a:rPr lang="en-IN" sz="2800" b="1" dirty="0">
                <a:solidFill>
                  <a:srgbClr val="FF0000"/>
                </a:solidFill>
              </a:rPr>
              <a:t>he </a:t>
            </a:r>
            <a:r>
              <a:rPr lang="en-IN" sz="2800" b="1" dirty="0" err="1">
                <a:solidFill>
                  <a:srgbClr val="FF0000"/>
                </a:solidFill>
              </a:rPr>
              <a:t>System.Object</a:t>
            </a:r>
            <a:r>
              <a:rPr lang="en-IN" sz="2800" b="1" dirty="0">
                <a:solidFill>
                  <a:srgbClr val="FF0000"/>
                </a:solidFill>
              </a:rPr>
              <a:t> Class </a:t>
            </a:r>
            <a:r>
              <a:rPr lang="en-IN" sz="2800" dirty="0" smtClean="0">
                <a:solidFill>
                  <a:srgbClr val="FF0000"/>
                </a:solidFill>
              </a:rPr>
              <a:t>R</a:t>
            </a:r>
            <a:r>
              <a:rPr lang="en-IN" sz="2800" b="1" dirty="0" smtClean="0">
                <a:solidFill>
                  <a:srgbClr val="FF0000"/>
                </a:solidFill>
              </a:rPr>
              <a:t>evisited </a:t>
            </a:r>
          </a:p>
          <a:p>
            <a:pPr algn="just"/>
            <a:r>
              <a:rPr lang="en-IN" sz="1800" dirty="0">
                <a:solidFill>
                  <a:srgbClr val="FF0000"/>
                </a:solidFill>
              </a:rPr>
              <a:t>The </a:t>
            </a:r>
            <a:r>
              <a:rPr lang="en-IN" sz="1800" i="1" dirty="0" err="1">
                <a:solidFill>
                  <a:srgbClr val="FF0000"/>
                </a:solidFill>
              </a:rPr>
              <a:t>System.Object</a:t>
            </a:r>
            <a:r>
              <a:rPr lang="en-IN" sz="1800" i="1" dirty="0">
                <a:solidFill>
                  <a:srgbClr val="FF0000"/>
                </a:solidFill>
              </a:rPr>
              <a:t> </a:t>
            </a:r>
            <a:r>
              <a:rPr lang="en-IN" sz="1800" dirty="0">
                <a:solidFill>
                  <a:srgbClr val="FF0000"/>
                </a:solidFill>
              </a:rPr>
              <a:t>class is the root class of all classes. </a:t>
            </a:r>
            <a:r>
              <a:rPr lang="en-IN" sz="1800" dirty="0"/>
              <a:t>All classes implicitly derive from </a:t>
            </a:r>
            <a:r>
              <a:rPr lang="en-IN" sz="1800" i="1" dirty="0" err="1"/>
              <a:t>System.Object</a:t>
            </a:r>
            <a:r>
              <a:rPr lang="en-IN" sz="1800" dirty="0"/>
              <a:t>. Consequently, the C# compiler silently rewrites the </a:t>
            </a:r>
            <a:r>
              <a:rPr lang="en-IN" sz="1800" i="1" dirty="0"/>
              <a:t>Mammal </a:t>
            </a:r>
            <a:r>
              <a:rPr lang="en-IN" sz="1800" dirty="0"/>
              <a:t>class as the following code (which you can write explicitly if you really want to):</a:t>
            </a:r>
          </a:p>
          <a:p>
            <a:pPr marL="0" indent="0">
              <a:spcBef>
                <a:spcPts val="0"/>
              </a:spcBef>
              <a:buNone/>
            </a:pPr>
            <a:r>
              <a:rPr lang="en-IN" sz="1800" dirty="0" smtClean="0"/>
              <a:t>                                                             </a:t>
            </a:r>
            <a:r>
              <a:rPr lang="en-IN" sz="1800" dirty="0" smtClean="0">
                <a:solidFill>
                  <a:srgbClr val="FF0000"/>
                </a:solidFill>
              </a:rPr>
              <a:t>class </a:t>
            </a:r>
            <a:r>
              <a:rPr lang="en-IN" sz="1800" dirty="0">
                <a:solidFill>
                  <a:srgbClr val="FF0000"/>
                </a:solidFill>
              </a:rPr>
              <a:t>Mammal : </a:t>
            </a:r>
            <a:r>
              <a:rPr lang="en-IN" sz="1800" dirty="0" err="1" smtClean="0">
                <a:solidFill>
                  <a:srgbClr val="FF0000"/>
                </a:solidFill>
              </a:rPr>
              <a:t>System.Object</a:t>
            </a:r>
            <a:endParaRPr lang="en-IN" sz="1800" dirty="0" smtClean="0">
              <a:solidFill>
                <a:srgbClr val="FF0000"/>
              </a:solidFill>
            </a:endParaRP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dirty="0">
                <a:solidFill>
                  <a:srgbClr val="FF0000"/>
                </a:solidFill>
              </a:rPr>
              <a:t> </a:t>
            </a:r>
            <a:r>
              <a:rPr lang="en-IN" sz="1800" dirty="0" smtClean="0">
                <a:solidFill>
                  <a:srgbClr val="FF0000"/>
                </a:solidFill>
              </a:rPr>
              <a:t>                                                                     …………….....</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t>Any methods in the </a:t>
            </a:r>
            <a:r>
              <a:rPr lang="en-IN" sz="1800" i="1" dirty="0" err="1"/>
              <a:t>System.Object</a:t>
            </a:r>
            <a:r>
              <a:rPr lang="en-IN" sz="1800" i="1" dirty="0"/>
              <a:t> </a:t>
            </a:r>
            <a:r>
              <a:rPr lang="en-IN" sz="1800" dirty="0"/>
              <a:t>class are automatically passed down the chain of inheritance to classes that derive from </a:t>
            </a:r>
            <a:r>
              <a:rPr lang="en-IN" sz="1800" i="1" dirty="0"/>
              <a:t>Mammal</a:t>
            </a:r>
            <a:r>
              <a:rPr lang="en-IN" sz="1800" dirty="0"/>
              <a:t>, such as </a:t>
            </a:r>
            <a:r>
              <a:rPr lang="en-IN" sz="1800" i="1" dirty="0"/>
              <a:t>Horse </a:t>
            </a:r>
            <a:r>
              <a:rPr lang="en-IN" sz="1800" dirty="0"/>
              <a:t>and </a:t>
            </a:r>
            <a:r>
              <a:rPr lang="en-IN" sz="1800" i="1" dirty="0"/>
              <a:t>Whale</a:t>
            </a:r>
            <a:r>
              <a:rPr lang="en-IN" sz="1800" dirty="0"/>
              <a:t>. </a:t>
            </a:r>
            <a:endParaRPr lang="en-IN" sz="1800" dirty="0" smtClean="0"/>
          </a:p>
          <a:p>
            <a:pPr marL="0" indent="0">
              <a:spcBef>
                <a:spcPts val="0"/>
              </a:spcBef>
              <a:buNone/>
            </a:pPr>
            <a:endParaRPr lang="en-IN" sz="1800" dirty="0"/>
          </a:p>
          <a:p>
            <a:pPr marL="0" indent="0" algn="just">
              <a:spcBef>
                <a:spcPts val="0"/>
              </a:spcBef>
              <a:buNone/>
            </a:pPr>
            <a:r>
              <a:rPr lang="en-IN" sz="1800" dirty="0" smtClean="0"/>
              <a:t>What </a:t>
            </a:r>
            <a:r>
              <a:rPr lang="en-IN" sz="1800" dirty="0"/>
              <a:t>this means in practical terms is that all classes that you define automatically inherit all the features of the </a:t>
            </a:r>
            <a:r>
              <a:rPr lang="en-IN" sz="1800" i="1" dirty="0" err="1"/>
              <a:t>System.Object</a:t>
            </a:r>
            <a:r>
              <a:rPr lang="en-IN" sz="1800" i="1" dirty="0"/>
              <a:t> </a:t>
            </a:r>
            <a:r>
              <a:rPr lang="en-IN" sz="1800" dirty="0"/>
              <a:t>class. </a:t>
            </a:r>
            <a:endParaRPr lang="en-IN" sz="1800" cap="none" dirty="0">
              <a:solidFill>
                <a:srgbClr val="FF0000"/>
              </a:solidFill>
            </a:endParaRPr>
          </a:p>
        </p:txBody>
      </p:sp>
    </p:spTree>
    <p:extLst>
      <p:ext uri="{BB962C8B-B14F-4D97-AF65-F5344CB8AC3E}">
        <p14:creationId xmlns:p14="http://schemas.microsoft.com/office/powerpoint/2010/main" xmlns="" val="39836196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8"/>
            <a:ext cx="11526592" cy="463308"/>
          </a:xfrm>
        </p:spPr>
        <p:txBody>
          <a:bodyPr>
            <a:noAutofit/>
          </a:bodyPr>
          <a:lstStyle/>
          <a:p>
            <a:r>
              <a:rPr lang="en-IN" sz="3600" b="1" dirty="0">
                <a:solidFill>
                  <a:srgbClr val="FF0000"/>
                </a:solidFill>
              </a:rPr>
              <a:t>Calling Base Class Constructors</a:t>
            </a:r>
          </a:p>
        </p:txBody>
      </p:sp>
      <p:sp>
        <p:nvSpPr>
          <p:cNvPr id="3" name="Content Placeholder 2"/>
          <p:cNvSpPr>
            <a:spLocks noGrp="1"/>
          </p:cNvSpPr>
          <p:nvPr>
            <p:ph idx="1"/>
          </p:nvPr>
        </p:nvSpPr>
        <p:spPr>
          <a:xfrm>
            <a:off x="0" y="463308"/>
            <a:ext cx="12192000" cy="6394692"/>
          </a:xfrm>
        </p:spPr>
        <p:txBody>
          <a:bodyPr>
            <a:normAutofit/>
          </a:bodyPr>
          <a:lstStyle/>
          <a:p>
            <a:pPr algn="just"/>
            <a:r>
              <a:rPr lang="en-IN" sz="1800" dirty="0"/>
              <a:t>In addition to the methods that it inherits, a derived class automatically contains all the fields from the base class. These fields usually require initialization when an object is created. </a:t>
            </a:r>
            <a:endParaRPr lang="en-IN" sz="1800" dirty="0" smtClean="0"/>
          </a:p>
          <a:p>
            <a:pPr algn="just"/>
            <a:r>
              <a:rPr lang="en-IN" sz="1800" dirty="0" smtClean="0"/>
              <a:t>You </a:t>
            </a:r>
            <a:r>
              <a:rPr lang="en-IN" sz="1800" dirty="0"/>
              <a:t>typically perform this kind of initialization in a constructor. Remember that all classes have at least one constructor. (If you don’t provide one, the compiler generates a </a:t>
            </a:r>
            <a:r>
              <a:rPr lang="en-IN" sz="1800" dirty="0" smtClean="0"/>
              <a:t>default </a:t>
            </a:r>
            <a:r>
              <a:rPr lang="en-IN" sz="1800" dirty="0"/>
              <a:t>constructor for you.) </a:t>
            </a:r>
            <a:endParaRPr lang="en-IN" sz="1800" dirty="0" smtClean="0"/>
          </a:p>
          <a:p>
            <a:pPr algn="just"/>
            <a:r>
              <a:rPr lang="en-IN" sz="1800" dirty="0">
                <a:solidFill>
                  <a:srgbClr val="FF0000"/>
                </a:solidFill>
              </a:rPr>
              <a:t>It is good practice for a constructor in a derived class to call the constructor for its base class as part of the initialization, which enables the base class constructor to perform any additional initialization that it requires. </a:t>
            </a:r>
            <a:endParaRPr lang="en-IN" sz="1800" dirty="0" smtClean="0">
              <a:solidFill>
                <a:srgbClr val="FF0000"/>
              </a:solidFill>
            </a:endParaRPr>
          </a:p>
          <a:p>
            <a:pPr algn="just"/>
            <a:r>
              <a:rPr lang="en-IN" sz="1800" dirty="0" smtClean="0"/>
              <a:t>You </a:t>
            </a:r>
            <a:r>
              <a:rPr lang="en-IN" sz="1800" dirty="0"/>
              <a:t>can specify the </a:t>
            </a:r>
            <a:r>
              <a:rPr lang="en-IN" sz="1800" i="1" dirty="0">
                <a:solidFill>
                  <a:srgbClr val="FF0000"/>
                </a:solidFill>
              </a:rPr>
              <a:t>base </a:t>
            </a:r>
            <a:r>
              <a:rPr lang="en-IN" sz="1800" dirty="0">
                <a:solidFill>
                  <a:srgbClr val="FF0000"/>
                </a:solidFill>
              </a:rPr>
              <a:t>keyword </a:t>
            </a:r>
            <a:r>
              <a:rPr lang="en-IN" sz="1800" dirty="0"/>
              <a:t>to call a base class constructor when you define a constructor for an inheriting class, as shown in this example:</a:t>
            </a:r>
            <a:endParaRPr lang="en-IN" sz="1800" cap="none" dirty="0">
              <a:solidFill>
                <a:srgbClr val="FF0000"/>
              </a:solidFill>
            </a:endParaRPr>
          </a:p>
        </p:txBody>
      </p:sp>
      <p:pic>
        <p:nvPicPr>
          <p:cNvPr id="4" name="Picture 3"/>
          <p:cNvPicPr>
            <a:picLocks noChangeAspect="1"/>
          </p:cNvPicPr>
          <p:nvPr/>
        </p:nvPicPr>
        <p:blipFill>
          <a:blip r:embed="rId2"/>
          <a:stretch>
            <a:fillRect/>
          </a:stretch>
        </p:blipFill>
        <p:spPr>
          <a:xfrm>
            <a:off x="2485622" y="3232598"/>
            <a:ext cx="7006107" cy="3515932"/>
          </a:xfrm>
          <a:prstGeom prst="rect">
            <a:avLst/>
          </a:prstGeom>
        </p:spPr>
      </p:pic>
    </p:spTree>
    <p:extLst>
      <p:ext uri="{BB962C8B-B14F-4D97-AF65-F5344CB8AC3E}">
        <p14:creationId xmlns:p14="http://schemas.microsoft.com/office/powerpoint/2010/main" xmlns="" val="24968673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8"/>
            <a:ext cx="11526592" cy="463308"/>
          </a:xfrm>
        </p:spPr>
        <p:txBody>
          <a:bodyPr>
            <a:noAutofit/>
          </a:bodyPr>
          <a:lstStyle/>
          <a:p>
            <a:r>
              <a:rPr lang="en-IN" sz="3600" b="1" dirty="0" err="1" smtClean="0">
                <a:solidFill>
                  <a:srgbClr val="FF0000"/>
                </a:solidFill>
              </a:rPr>
              <a:t>Contd</a:t>
            </a:r>
            <a:r>
              <a:rPr lang="en-IN" sz="3600" b="1" dirty="0" smtClean="0">
                <a:solidFill>
                  <a:srgbClr val="FF0000"/>
                </a:solidFill>
              </a:rPr>
              <a:t>…</a:t>
            </a:r>
            <a:endParaRPr lang="en-IN" sz="3600" b="1" dirty="0">
              <a:solidFill>
                <a:srgbClr val="FF0000"/>
              </a:solidFill>
            </a:endParaRPr>
          </a:p>
        </p:txBody>
      </p:sp>
      <p:sp>
        <p:nvSpPr>
          <p:cNvPr id="3" name="Content Placeholder 2"/>
          <p:cNvSpPr>
            <a:spLocks noGrp="1"/>
          </p:cNvSpPr>
          <p:nvPr>
            <p:ph idx="1"/>
          </p:nvPr>
        </p:nvSpPr>
        <p:spPr>
          <a:xfrm>
            <a:off x="0" y="463308"/>
            <a:ext cx="12192000" cy="6394692"/>
          </a:xfrm>
        </p:spPr>
        <p:txBody>
          <a:bodyPr>
            <a:normAutofit/>
          </a:bodyPr>
          <a:lstStyle/>
          <a:p>
            <a:pPr algn="just"/>
            <a:r>
              <a:rPr lang="en-IN" sz="1800" dirty="0"/>
              <a:t>If you don’t explicitly call a base class constructor in a derived class constructor, the compiler attempts to silently insert a call to the base class’s default constructor before executing the code in the derived class constructor. Taking the earlier example, the compiler rewrites this</a:t>
            </a:r>
            <a:r>
              <a:rPr lang="en-IN" sz="1800" dirty="0" smtClean="0"/>
              <a:t>: </a:t>
            </a:r>
          </a:p>
          <a:p>
            <a:pPr marL="0" indent="0" algn="just">
              <a:spcBef>
                <a:spcPts val="0"/>
              </a:spcBef>
              <a:buNone/>
            </a:pPr>
            <a:r>
              <a:rPr lang="en-IN" sz="1800" dirty="0" smtClean="0">
                <a:solidFill>
                  <a:srgbClr val="FF0000"/>
                </a:solidFill>
              </a:rPr>
              <a:t>                                   class </a:t>
            </a:r>
            <a:r>
              <a:rPr lang="en-IN" sz="1800" dirty="0">
                <a:solidFill>
                  <a:srgbClr val="FF0000"/>
                </a:solidFill>
              </a:rPr>
              <a:t>Horse : </a:t>
            </a:r>
            <a:r>
              <a:rPr lang="en-IN" sz="1800" dirty="0" smtClean="0">
                <a:solidFill>
                  <a:srgbClr val="FF0000"/>
                </a:solidFill>
              </a:rPr>
              <a:t>Mammal</a:t>
            </a:r>
          </a:p>
          <a:p>
            <a:pPr marL="0" indent="0" algn="just">
              <a:spcBef>
                <a:spcPts val="0"/>
              </a:spcBef>
              <a:buNone/>
            </a:pPr>
            <a:r>
              <a:rPr lang="en-IN" sz="1800" dirty="0" smtClean="0">
                <a:solidFill>
                  <a:srgbClr val="FF0000"/>
                </a:solidFill>
              </a:rPr>
              <a:t>                                { </a:t>
            </a:r>
          </a:p>
          <a:p>
            <a:pPr marL="0" indent="0" algn="just">
              <a:spcBef>
                <a:spcPts val="0"/>
              </a:spcBef>
              <a:buNone/>
            </a:pPr>
            <a:r>
              <a:rPr lang="en-IN" sz="1800" dirty="0" smtClean="0">
                <a:solidFill>
                  <a:srgbClr val="FF0000"/>
                </a:solidFill>
              </a:rPr>
              <a:t>                                    public </a:t>
            </a:r>
            <a:r>
              <a:rPr lang="en-IN" sz="1800" dirty="0">
                <a:solidFill>
                  <a:srgbClr val="FF0000"/>
                </a:solidFill>
              </a:rPr>
              <a:t>Horse(string name</a:t>
            </a:r>
            <a:r>
              <a:rPr lang="en-IN" sz="1800" dirty="0" smtClean="0">
                <a:solidFill>
                  <a:srgbClr val="FF0000"/>
                </a:solidFill>
              </a:rPr>
              <a:t>)           </a:t>
            </a:r>
            <a:r>
              <a:rPr lang="en-IN" sz="1800" dirty="0" smtClean="0"/>
              <a:t>as this:                                    </a:t>
            </a:r>
            <a:endParaRPr lang="en-IN" sz="1800" dirty="0" smtClean="0">
              <a:solidFill>
                <a:srgbClr val="FF0000"/>
              </a:solidFill>
            </a:endParaRP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solidFill>
                  <a:srgbClr val="FF0000"/>
                </a:solidFill>
              </a:rPr>
              <a:t> </a:t>
            </a:r>
            <a:r>
              <a:rPr lang="en-IN" sz="1800" dirty="0" smtClean="0">
                <a:solidFill>
                  <a:srgbClr val="FF0000"/>
                </a:solidFill>
              </a:rPr>
              <a:t>                                        ……….....</a:t>
            </a:r>
          </a:p>
          <a:p>
            <a:pPr marL="0" indent="0" algn="just">
              <a:spcBef>
                <a:spcPts val="0"/>
              </a:spcBef>
              <a:buNone/>
            </a:pPr>
            <a:r>
              <a:rPr lang="en-IN" sz="1800" dirty="0">
                <a:solidFill>
                  <a:srgbClr val="FF0000"/>
                </a:solidFill>
              </a:rPr>
              <a:t> </a:t>
            </a:r>
            <a:r>
              <a:rPr lang="en-IN" sz="1800" dirty="0" smtClean="0">
                <a:solidFill>
                  <a:srgbClr val="FF0000"/>
                </a:solidFill>
              </a:rPr>
              <a:t>                                  </a:t>
            </a:r>
            <a:r>
              <a:rPr lang="en-IN" sz="1800" dirty="0">
                <a:solidFill>
                  <a:srgbClr val="FF0000"/>
                </a:solidFill>
              </a:rPr>
              <a:t>} </a:t>
            </a:r>
            <a:endParaRPr lang="en-IN" sz="1800" dirty="0" smtClean="0">
              <a:solidFill>
                <a:srgbClr val="FF0000"/>
              </a:solidFill>
            </a:endParaRPr>
          </a:p>
          <a:p>
            <a:pPr marL="0" indent="0" algn="just">
              <a:spcBef>
                <a:spcPts val="0"/>
              </a:spcBef>
              <a:buNone/>
            </a:pPr>
            <a:r>
              <a:rPr lang="en-IN" sz="1800" dirty="0">
                <a:solidFill>
                  <a:srgbClr val="FF0000"/>
                </a:solidFill>
              </a:rPr>
              <a:t> </a:t>
            </a:r>
            <a:r>
              <a:rPr lang="en-IN" sz="1800" dirty="0" smtClean="0">
                <a:solidFill>
                  <a:srgbClr val="FF0000"/>
                </a:solidFill>
              </a:rPr>
              <a:t>                                         ………</a:t>
            </a:r>
          </a:p>
          <a:p>
            <a:pPr marL="0" indent="0" algn="just">
              <a:spcBef>
                <a:spcPts val="0"/>
              </a:spcBef>
              <a:buNone/>
            </a:pPr>
            <a:r>
              <a:rPr lang="en-IN" sz="1800" dirty="0">
                <a:solidFill>
                  <a:srgbClr val="FF0000"/>
                </a:solidFill>
              </a:rPr>
              <a:t> </a:t>
            </a:r>
            <a:r>
              <a:rPr lang="en-IN" sz="1800" dirty="0" smtClean="0">
                <a:solidFill>
                  <a:srgbClr val="FF0000"/>
                </a:solidFill>
              </a:rPr>
              <a:t>                                }</a:t>
            </a:r>
          </a:p>
          <a:p>
            <a:pPr marL="0" indent="0" algn="just">
              <a:spcBef>
                <a:spcPts val="0"/>
              </a:spcBef>
              <a:buNone/>
            </a:pPr>
            <a:endParaRPr lang="en-US" sz="1800" cap="none" dirty="0">
              <a:solidFill>
                <a:srgbClr val="FF0000"/>
              </a:solidFill>
            </a:endParaRPr>
          </a:p>
          <a:p>
            <a:pPr marL="0" indent="0" algn="just">
              <a:spcBef>
                <a:spcPts val="0"/>
              </a:spcBef>
              <a:buNone/>
            </a:pPr>
            <a:endParaRPr lang="en-US" sz="1800" dirty="0" smtClean="0">
              <a:solidFill>
                <a:srgbClr val="FF0000"/>
              </a:solidFill>
            </a:endParaRPr>
          </a:p>
          <a:p>
            <a:pPr marL="0" indent="0" algn="just">
              <a:spcBef>
                <a:spcPts val="0"/>
              </a:spcBef>
              <a:buNone/>
            </a:pPr>
            <a:endParaRPr lang="en-US" sz="1800" cap="none" dirty="0">
              <a:solidFill>
                <a:srgbClr val="FF0000"/>
              </a:solidFill>
            </a:endParaRPr>
          </a:p>
          <a:p>
            <a:pPr marL="0" indent="0" algn="just">
              <a:spcBef>
                <a:spcPts val="0"/>
              </a:spcBef>
              <a:buNone/>
            </a:pPr>
            <a:endParaRPr lang="en-IN" sz="1800" dirty="0" smtClean="0"/>
          </a:p>
          <a:p>
            <a:pPr marL="0" indent="0" algn="just">
              <a:spcBef>
                <a:spcPts val="0"/>
              </a:spcBef>
              <a:buNone/>
            </a:pPr>
            <a:r>
              <a:rPr lang="en-IN" sz="1800" dirty="0" smtClean="0"/>
              <a:t>This </a:t>
            </a:r>
            <a:r>
              <a:rPr lang="en-IN" sz="1800" dirty="0"/>
              <a:t>works if </a:t>
            </a:r>
            <a:r>
              <a:rPr lang="en-IN" sz="1800" i="1" dirty="0"/>
              <a:t>Mammal </a:t>
            </a:r>
            <a:r>
              <a:rPr lang="en-IN" sz="1800" dirty="0"/>
              <a:t>has a public default constructor. </a:t>
            </a:r>
            <a:endParaRPr lang="en-IN" sz="1800" dirty="0" smtClean="0"/>
          </a:p>
          <a:p>
            <a:pPr marL="0" indent="0" algn="just">
              <a:spcBef>
                <a:spcPts val="0"/>
              </a:spcBef>
              <a:buNone/>
            </a:pPr>
            <a:endParaRPr lang="en-IN" sz="1800" dirty="0"/>
          </a:p>
          <a:p>
            <a:pPr marL="0" indent="0" algn="just">
              <a:spcBef>
                <a:spcPts val="0"/>
              </a:spcBef>
              <a:buNone/>
            </a:pPr>
            <a:r>
              <a:rPr lang="en-IN" sz="1800" dirty="0" smtClean="0"/>
              <a:t>However</a:t>
            </a:r>
            <a:r>
              <a:rPr lang="en-IN" sz="1800" dirty="0"/>
              <a:t>, not all classes have a public default constructor (for example, remember that the compiler generates only a default constructor if you don’t write any </a:t>
            </a:r>
            <a:r>
              <a:rPr lang="en-IN" sz="1800" dirty="0" err="1"/>
              <a:t>nondefault</a:t>
            </a:r>
            <a:r>
              <a:rPr lang="en-IN" sz="1800" dirty="0"/>
              <a:t> constructors), in which case forgetting to call the correct base class constructor results in a compile-time error.</a:t>
            </a:r>
            <a:endParaRPr lang="en-IN" sz="1800" cap="none" dirty="0">
              <a:solidFill>
                <a:srgbClr val="FF0000"/>
              </a:solidFill>
            </a:endParaRPr>
          </a:p>
        </p:txBody>
      </p:sp>
      <p:sp>
        <p:nvSpPr>
          <p:cNvPr id="5" name="Rectangle 4"/>
          <p:cNvSpPr/>
          <p:nvPr/>
        </p:nvSpPr>
        <p:spPr>
          <a:xfrm>
            <a:off x="6683188" y="1210235"/>
            <a:ext cx="4843404" cy="248770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IN" dirty="0" smtClean="0">
                <a:solidFill>
                  <a:srgbClr val="FF0000"/>
                </a:solidFill>
              </a:rPr>
              <a:t>     class Horse : Mammal</a:t>
            </a:r>
          </a:p>
          <a:p>
            <a:r>
              <a:rPr lang="en-IN" dirty="0" smtClean="0">
                <a:solidFill>
                  <a:srgbClr val="FF0000"/>
                </a:solidFill>
              </a:rPr>
              <a:t>   { </a:t>
            </a:r>
          </a:p>
          <a:p>
            <a:r>
              <a:rPr lang="en-IN" dirty="0" smtClean="0">
                <a:solidFill>
                  <a:srgbClr val="FF0000"/>
                </a:solidFill>
              </a:rPr>
              <a:t>      public </a:t>
            </a:r>
            <a:r>
              <a:rPr lang="en-IN" dirty="0">
                <a:solidFill>
                  <a:srgbClr val="FF0000"/>
                </a:solidFill>
              </a:rPr>
              <a:t>Horse(string name</a:t>
            </a:r>
            <a:r>
              <a:rPr lang="en-IN" dirty="0" smtClean="0">
                <a:solidFill>
                  <a:srgbClr val="FF0000"/>
                </a:solidFill>
              </a:rPr>
              <a:t>)</a:t>
            </a:r>
          </a:p>
          <a:p>
            <a:r>
              <a:rPr lang="en-IN" dirty="0">
                <a:solidFill>
                  <a:srgbClr val="FF0000"/>
                </a:solidFill>
              </a:rPr>
              <a:t> </a:t>
            </a:r>
            <a:r>
              <a:rPr lang="en-IN" dirty="0" smtClean="0">
                <a:solidFill>
                  <a:srgbClr val="FF0000"/>
                </a:solidFill>
              </a:rPr>
              <a:t>                   </a:t>
            </a:r>
            <a:r>
              <a:rPr lang="en-IN" dirty="0">
                <a:solidFill>
                  <a:srgbClr val="FF0000"/>
                </a:solidFill>
              </a:rPr>
              <a:t>: base</a:t>
            </a:r>
            <a:r>
              <a:rPr lang="en-IN" dirty="0" smtClean="0">
                <a:solidFill>
                  <a:srgbClr val="FF0000"/>
                </a:solidFill>
              </a:rPr>
              <a:t>()</a:t>
            </a:r>
          </a:p>
          <a:p>
            <a:r>
              <a:rPr lang="en-IN" dirty="0" smtClean="0">
                <a:solidFill>
                  <a:srgbClr val="FF0000"/>
                </a:solidFill>
              </a:rPr>
              <a:t>                      { </a:t>
            </a:r>
          </a:p>
          <a:p>
            <a:r>
              <a:rPr lang="en-IN" dirty="0">
                <a:solidFill>
                  <a:srgbClr val="FF0000"/>
                </a:solidFill>
              </a:rPr>
              <a:t> </a:t>
            </a:r>
            <a:r>
              <a:rPr lang="en-IN" dirty="0" smtClean="0">
                <a:solidFill>
                  <a:srgbClr val="FF0000"/>
                </a:solidFill>
              </a:rPr>
              <a:t>                         …..... </a:t>
            </a:r>
          </a:p>
          <a:p>
            <a:r>
              <a:rPr lang="en-IN" dirty="0">
                <a:solidFill>
                  <a:srgbClr val="FF0000"/>
                </a:solidFill>
              </a:rPr>
              <a:t> </a:t>
            </a:r>
            <a:r>
              <a:rPr lang="en-IN" dirty="0" smtClean="0">
                <a:solidFill>
                  <a:srgbClr val="FF0000"/>
                </a:solidFill>
              </a:rPr>
              <a:t>                      } </a:t>
            </a:r>
          </a:p>
          <a:p>
            <a:r>
              <a:rPr lang="en-IN" dirty="0">
                <a:solidFill>
                  <a:srgbClr val="FF0000"/>
                </a:solidFill>
              </a:rPr>
              <a:t> </a:t>
            </a:r>
            <a:r>
              <a:rPr lang="en-IN" dirty="0" smtClean="0">
                <a:solidFill>
                  <a:srgbClr val="FF0000"/>
                </a:solidFill>
              </a:rPr>
              <a:t>                        ………...</a:t>
            </a:r>
          </a:p>
          <a:p>
            <a:r>
              <a:rPr lang="en-IN" dirty="0">
                <a:solidFill>
                  <a:srgbClr val="FF0000"/>
                </a:solidFill>
              </a:rPr>
              <a:t> </a:t>
            </a:r>
            <a:r>
              <a:rPr lang="en-IN" dirty="0" smtClean="0">
                <a:solidFill>
                  <a:srgbClr val="FF0000"/>
                </a:solidFill>
              </a:rPr>
              <a:t> }</a:t>
            </a:r>
            <a:endParaRPr lang="en-IN" dirty="0">
              <a:solidFill>
                <a:srgbClr val="FF0000"/>
              </a:solidFill>
            </a:endParaRPr>
          </a:p>
        </p:txBody>
      </p:sp>
    </p:spTree>
    <p:extLst>
      <p:ext uri="{BB962C8B-B14F-4D97-AF65-F5344CB8AC3E}">
        <p14:creationId xmlns:p14="http://schemas.microsoft.com/office/powerpoint/2010/main" xmlns="" val="17908668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8"/>
            <a:ext cx="11526592" cy="463308"/>
          </a:xfrm>
        </p:spPr>
        <p:txBody>
          <a:bodyPr>
            <a:noAutofit/>
          </a:bodyPr>
          <a:lstStyle/>
          <a:p>
            <a:r>
              <a:rPr lang="en-IN" sz="3600" b="1" dirty="0">
                <a:solidFill>
                  <a:srgbClr val="FF0000"/>
                </a:solidFill>
              </a:rPr>
              <a:t>Assigning Classes</a:t>
            </a:r>
          </a:p>
        </p:txBody>
      </p:sp>
      <p:sp>
        <p:nvSpPr>
          <p:cNvPr id="3" name="Content Placeholder 2"/>
          <p:cNvSpPr>
            <a:spLocks noGrp="1"/>
          </p:cNvSpPr>
          <p:nvPr>
            <p:ph idx="1"/>
          </p:nvPr>
        </p:nvSpPr>
        <p:spPr>
          <a:xfrm>
            <a:off x="0" y="463308"/>
            <a:ext cx="12192000" cy="6394692"/>
          </a:xfrm>
        </p:spPr>
        <p:txBody>
          <a:bodyPr>
            <a:normAutofit fontScale="92500" lnSpcReduction="20000"/>
          </a:bodyPr>
          <a:lstStyle/>
          <a:p>
            <a:pPr algn="just"/>
            <a:r>
              <a:rPr lang="en-IN" sz="1800" dirty="0" smtClean="0"/>
              <a:t>In previous examples in this book, you have seen how to declare a variable by using a class type, and then how to use the </a:t>
            </a:r>
            <a:r>
              <a:rPr lang="en-IN" sz="1800" i="1" dirty="0" smtClean="0"/>
              <a:t>new </a:t>
            </a:r>
            <a:r>
              <a:rPr lang="en-IN" sz="1800" dirty="0" smtClean="0"/>
              <a:t>keyword to create an object. </a:t>
            </a:r>
          </a:p>
          <a:p>
            <a:pPr algn="just"/>
            <a:r>
              <a:rPr lang="en-IN" sz="1800" dirty="0" smtClean="0"/>
              <a:t>You have also seen how the type-checking rules of C# prevent you from assigning an object of one type to a variable declared as a different type. </a:t>
            </a:r>
          </a:p>
          <a:p>
            <a:pPr algn="just"/>
            <a:r>
              <a:rPr lang="en-IN" sz="1800" dirty="0" smtClean="0"/>
              <a:t>For example, given the definitions of the </a:t>
            </a:r>
            <a:r>
              <a:rPr lang="en-IN" sz="1800" i="1" dirty="0" smtClean="0"/>
              <a:t>Mammal, Horse</a:t>
            </a:r>
            <a:r>
              <a:rPr lang="en-IN" sz="1800" dirty="0" smtClean="0"/>
              <a:t>, and </a:t>
            </a:r>
            <a:r>
              <a:rPr lang="en-IN" sz="1800" i="1" dirty="0" smtClean="0"/>
              <a:t>Whale </a:t>
            </a:r>
            <a:r>
              <a:rPr lang="en-IN" sz="1800" dirty="0" smtClean="0"/>
              <a:t>classes shown here, the code that follows these definitions is illegal:</a:t>
            </a:r>
          </a:p>
          <a:p>
            <a:pPr algn="just"/>
            <a:endParaRPr lang="en-US" sz="1800" dirty="0"/>
          </a:p>
          <a:p>
            <a:pPr algn="just"/>
            <a:endParaRPr lang="en-US" sz="1800" dirty="0" smtClean="0"/>
          </a:p>
          <a:p>
            <a:pPr algn="just"/>
            <a:endParaRPr lang="en-US" sz="1800" dirty="0"/>
          </a:p>
          <a:p>
            <a:pPr algn="just"/>
            <a:endParaRPr lang="en-US" sz="1800" dirty="0" smtClean="0"/>
          </a:p>
          <a:p>
            <a:pPr algn="just"/>
            <a:endParaRPr lang="en-US" sz="1800" dirty="0"/>
          </a:p>
          <a:p>
            <a:pPr algn="just"/>
            <a:endParaRPr lang="en-US" sz="1800" dirty="0" smtClean="0"/>
          </a:p>
          <a:p>
            <a:pPr algn="just"/>
            <a:endParaRPr lang="en-US" sz="1800" dirty="0"/>
          </a:p>
          <a:p>
            <a:pPr algn="just"/>
            <a:endParaRPr lang="en-US" sz="1800" dirty="0" smtClean="0"/>
          </a:p>
          <a:p>
            <a:pPr marL="0" indent="0" algn="just">
              <a:buNone/>
            </a:pPr>
            <a:endParaRPr lang="en-IN" sz="1800" dirty="0" smtClean="0"/>
          </a:p>
          <a:p>
            <a:pPr marL="0" indent="0" algn="just">
              <a:buNone/>
            </a:pPr>
            <a:endParaRPr lang="en-IN" sz="1800" dirty="0"/>
          </a:p>
          <a:p>
            <a:pPr marL="0" indent="0" algn="just">
              <a:buNone/>
            </a:pPr>
            <a:r>
              <a:rPr lang="en-IN" sz="1800" dirty="0" smtClean="0"/>
              <a:t>However</a:t>
            </a:r>
            <a:r>
              <a:rPr lang="en-IN" sz="1800" dirty="0"/>
              <a:t>, it is possible to refer to an object from a variable of a different type as long as the type used is a class that is higher up the inheritance hierarchy. So the following statements are legal</a:t>
            </a:r>
            <a:r>
              <a:rPr lang="en-IN" sz="1800" dirty="0" smtClean="0"/>
              <a:t>: </a:t>
            </a:r>
          </a:p>
          <a:p>
            <a:pPr marL="0" indent="0" algn="just">
              <a:buNone/>
            </a:pPr>
            <a:r>
              <a:rPr lang="en-IN" sz="1800" dirty="0" smtClean="0">
                <a:solidFill>
                  <a:srgbClr val="FF0000"/>
                </a:solidFill>
              </a:rPr>
              <a:t>                                                                 Horse </a:t>
            </a:r>
            <a:r>
              <a:rPr lang="en-IN" sz="1800" dirty="0" err="1">
                <a:solidFill>
                  <a:srgbClr val="FF0000"/>
                </a:solidFill>
              </a:rPr>
              <a:t>myHorse</a:t>
            </a:r>
            <a:r>
              <a:rPr lang="en-IN" sz="1800" dirty="0">
                <a:solidFill>
                  <a:srgbClr val="FF0000"/>
                </a:solidFill>
              </a:rPr>
              <a:t> = new Horse</a:t>
            </a:r>
            <a:r>
              <a:rPr lang="en-IN" sz="1800" dirty="0" smtClean="0">
                <a:solidFill>
                  <a:srgbClr val="FF0000"/>
                </a:solidFill>
              </a:rPr>
              <a:t>(...);</a:t>
            </a:r>
          </a:p>
          <a:p>
            <a:pPr marL="0" indent="0" algn="just">
              <a:buNone/>
            </a:pPr>
            <a:r>
              <a:rPr lang="en-IN" sz="1800" dirty="0">
                <a:solidFill>
                  <a:srgbClr val="FF0000"/>
                </a:solidFill>
              </a:rPr>
              <a:t> </a:t>
            </a:r>
            <a:r>
              <a:rPr lang="en-IN" sz="1800" dirty="0" smtClean="0">
                <a:solidFill>
                  <a:srgbClr val="FF0000"/>
                </a:solidFill>
              </a:rPr>
              <a:t>                                                                 Mammal </a:t>
            </a:r>
            <a:r>
              <a:rPr lang="en-IN" sz="1800" dirty="0" err="1">
                <a:solidFill>
                  <a:srgbClr val="FF0000"/>
                </a:solidFill>
              </a:rPr>
              <a:t>myMammal</a:t>
            </a:r>
            <a:r>
              <a:rPr lang="en-IN" sz="1800" dirty="0">
                <a:solidFill>
                  <a:srgbClr val="FF0000"/>
                </a:solidFill>
              </a:rPr>
              <a:t> = </a:t>
            </a:r>
            <a:r>
              <a:rPr lang="en-IN" sz="1800" dirty="0" err="1">
                <a:solidFill>
                  <a:srgbClr val="FF0000"/>
                </a:solidFill>
              </a:rPr>
              <a:t>myHorse</a:t>
            </a:r>
            <a:r>
              <a:rPr lang="en-IN" sz="1800" dirty="0">
                <a:solidFill>
                  <a:srgbClr val="FF0000"/>
                </a:solidFill>
              </a:rPr>
              <a:t>; // legal, Mammal is the base class of Horse</a:t>
            </a:r>
            <a:endParaRPr lang="en-IN" sz="1800" dirty="0" smtClean="0">
              <a:solidFill>
                <a:srgbClr val="FF0000"/>
              </a:solidFill>
            </a:endParaRPr>
          </a:p>
          <a:p>
            <a:pPr algn="just"/>
            <a:endParaRPr lang="en-IN" sz="1800" cap="none" dirty="0">
              <a:solidFill>
                <a:srgbClr val="FF0000"/>
              </a:solidFill>
            </a:endParaRPr>
          </a:p>
        </p:txBody>
      </p:sp>
      <p:pic>
        <p:nvPicPr>
          <p:cNvPr id="4" name="Picture 3"/>
          <p:cNvPicPr>
            <a:picLocks noChangeAspect="1"/>
          </p:cNvPicPr>
          <p:nvPr/>
        </p:nvPicPr>
        <p:blipFill>
          <a:blip r:embed="rId2"/>
          <a:stretch>
            <a:fillRect/>
          </a:stretch>
        </p:blipFill>
        <p:spPr>
          <a:xfrm>
            <a:off x="3116688" y="2102311"/>
            <a:ext cx="8165205" cy="3142444"/>
          </a:xfrm>
          <a:prstGeom prst="rect">
            <a:avLst/>
          </a:prstGeom>
        </p:spPr>
      </p:pic>
    </p:spTree>
    <p:extLst>
      <p:ext uri="{BB962C8B-B14F-4D97-AF65-F5344CB8AC3E}">
        <p14:creationId xmlns:p14="http://schemas.microsoft.com/office/powerpoint/2010/main" xmlns="" val="22220483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8"/>
            <a:ext cx="11526592" cy="463308"/>
          </a:xfrm>
        </p:spPr>
        <p:txBody>
          <a:bodyPr>
            <a:noAutofit/>
          </a:bodyPr>
          <a:lstStyle/>
          <a:p>
            <a:r>
              <a:rPr lang="en-US" sz="3600" b="1" dirty="0" err="1" smtClean="0">
                <a:solidFill>
                  <a:srgbClr val="FF0000"/>
                </a:solidFill>
              </a:rPr>
              <a:t>Contd</a:t>
            </a:r>
            <a:r>
              <a:rPr lang="en-US" sz="3600" b="1" dirty="0" smtClean="0">
                <a:solidFill>
                  <a:srgbClr val="FF0000"/>
                </a:solidFill>
              </a:rPr>
              <a:t>…</a:t>
            </a:r>
            <a:endParaRPr lang="en-IN" sz="3600" b="1" dirty="0">
              <a:solidFill>
                <a:srgbClr val="FF0000"/>
              </a:solidFill>
            </a:endParaRPr>
          </a:p>
        </p:txBody>
      </p:sp>
      <p:sp>
        <p:nvSpPr>
          <p:cNvPr id="3" name="Content Placeholder 2"/>
          <p:cNvSpPr>
            <a:spLocks noGrp="1"/>
          </p:cNvSpPr>
          <p:nvPr>
            <p:ph idx="1"/>
          </p:nvPr>
        </p:nvSpPr>
        <p:spPr>
          <a:xfrm>
            <a:off x="0" y="463308"/>
            <a:ext cx="12192000" cy="6394692"/>
          </a:xfrm>
        </p:spPr>
        <p:txBody>
          <a:bodyPr>
            <a:normAutofit/>
          </a:bodyPr>
          <a:lstStyle/>
          <a:p>
            <a:pPr algn="just"/>
            <a:r>
              <a:rPr lang="en-IN" sz="1800" dirty="0"/>
              <a:t>If you think about it in logical terms, all </a:t>
            </a:r>
            <a:r>
              <a:rPr lang="en-IN" sz="1800" i="1" dirty="0"/>
              <a:t>Horse</a:t>
            </a:r>
            <a:r>
              <a:rPr lang="en-IN" sz="1800" dirty="0"/>
              <a:t>s are </a:t>
            </a:r>
            <a:r>
              <a:rPr lang="en-IN" sz="1800" i="1" dirty="0"/>
              <a:t>Mammal</a:t>
            </a:r>
            <a:r>
              <a:rPr lang="en-IN" sz="1800" dirty="0"/>
              <a:t>s, so you can safely assign an object of type </a:t>
            </a:r>
            <a:r>
              <a:rPr lang="en-IN" sz="1800" i="1" dirty="0"/>
              <a:t>Horse </a:t>
            </a:r>
            <a:r>
              <a:rPr lang="en-IN" sz="1800" dirty="0"/>
              <a:t>to a variable of type </a:t>
            </a:r>
            <a:r>
              <a:rPr lang="en-IN" sz="1800" i="1" dirty="0"/>
              <a:t>Mammal</a:t>
            </a:r>
            <a:r>
              <a:rPr lang="en-IN" sz="1800" dirty="0"/>
              <a:t>. </a:t>
            </a:r>
            <a:endParaRPr lang="en-IN" sz="1800" dirty="0" smtClean="0"/>
          </a:p>
          <a:p>
            <a:pPr algn="just"/>
            <a:r>
              <a:rPr lang="en-IN" sz="1800" dirty="0" smtClean="0"/>
              <a:t>The </a:t>
            </a:r>
            <a:r>
              <a:rPr lang="en-IN" sz="1800" dirty="0"/>
              <a:t>inheritance hierarchy means that you can think of a </a:t>
            </a:r>
            <a:r>
              <a:rPr lang="en-IN" sz="1800" i="1" dirty="0"/>
              <a:t>Horse </a:t>
            </a:r>
            <a:r>
              <a:rPr lang="en-IN" sz="1800" dirty="0"/>
              <a:t>simply as a special type of </a:t>
            </a:r>
            <a:r>
              <a:rPr lang="en-IN" sz="1800" i="1" dirty="0"/>
              <a:t>Mammal</a:t>
            </a:r>
            <a:r>
              <a:rPr lang="en-IN" sz="1800" dirty="0"/>
              <a:t>; it has everything that a </a:t>
            </a:r>
            <a:r>
              <a:rPr lang="en-IN" sz="1800" i="1" dirty="0"/>
              <a:t>Mammal </a:t>
            </a:r>
            <a:r>
              <a:rPr lang="en-IN" sz="1800" dirty="0"/>
              <a:t>has with a few extra bits defined by any methods and fields you added to the </a:t>
            </a:r>
            <a:r>
              <a:rPr lang="en-IN" sz="1800" i="1" dirty="0"/>
              <a:t>Horse </a:t>
            </a:r>
            <a:r>
              <a:rPr lang="en-IN" sz="1800" dirty="0"/>
              <a:t>class. </a:t>
            </a:r>
            <a:endParaRPr lang="en-IN" sz="1800" dirty="0" smtClean="0"/>
          </a:p>
          <a:p>
            <a:pPr algn="just"/>
            <a:r>
              <a:rPr lang="en-IN" sz="1800" dirty="0" smtClean="0"/>
              <a:t>You </a:t>
            </a:r>
            <a:r>
              <a:rPr lang="en-IN" sz="1800" dirty="0"/>
              <a:t>can also make a </a:t>
            </a:r>
            <a:r>
              <a:rPr lang="en-IN" sz="1800" i="1" dirty="0"/>
              <a:t>Mammal </a:t>
            </a:r>
            <a:r>
              <a:rPr lang="en-IN" sz="1800" dirty="0"/>
              <a:t>variable refer to a </a:t>
            </a:r>
            <a:r>
              <a:rPr lang="en-IN" sz="1800" i="1" dirty="0"/>
              <a:t>Whale </a:t>
            </a:r>
            <a:r>
              <a:rPr lang="en-IN" sz="1800" dirty="0"/>
              <a:t>object. There is one significant limitation, however—when referring to a </a:t>
            </a:r>
            <a:r>
              <a:rPr lang="en-IN" sz="1800" i="1" dirty="0"/>
              <a:t>Horse </a:t>
            </a:r>
            <a:r>
              <a:rPr lang="en-IN" sz="1800" dirty="0"/>
              <a:t>or </a:t>
            </a:r>
            <a:r>
              <a:rPr lang="en-IN" sz="1800" i="1" dirty="0"/>
              <a:t>Whale </a:t>
            </a:r>
            <a:r>
              <a:rPr lang="en-IN" sz="1800" dirty="0"/>
              <a:t>object by using a </a:t>
            </a:r>
            <a:r>
              <a:rPr lang="en-IN" sz="1800" i="1" dirty="0"/>
              <a:t>Mammal </a:t>
            </a:r>
            <a:r>
              <a:rPr lang="en-IN" sz="1800" dirty="0"/>
              <a:t>variable, you can access only methods and fields that are defined by the </a:t>
            </a:r>
            <a:r>
              <a:rPr lang="en-IN" sz="1800" i="1" dirty="0"/>
              <a:t>Mammal </a:t>
            </a:r>
            <a:r>
              <a:rPr lang="en-IN" sz="1800" dirty="0"/>
              <a:t>class. </a:t>
            </a:r>
            <a:endParaRPr lang="en-IN" sz="1800" dirty="0" smtClean="0"/>
          </a:p>
          <a:p>
            <a:pPr algn="just"/>
            <a:r>
              <a:rPr lang="en-IN" sz="1800" dirty="0" smtClean="0"/>
              <a:t>Any </a:t>
            </a:r>
            <a:r>
              <a:rPr lang="en-IN" sz="1800" dirty="0"/>
              <a:t>additional methods defined by the </a:t>
            </a:r>
            <a:r>
              <a:rPr lang="en-IN" sz="1800" i="1" dirty="0"/>
              <a:t>Horse </a:t>
            </a:r>
            <a:r>
              <a:rPr lang="en-IN" sz="1800" dirty="0"/>
              <a:t>or </a:t>
            </a:r>
            <a:r>
              <a:rPr lang="en-IN" sz="1800" i="1" dirty="0"/>
              <a:t>Whale </a:t>
            </a:r>
            <a:r>
              <a:rPr lang="en-IN" sz="1800" dirty="0"/>
              <a:t>class are not visible through the </a:t>
            </a:r>
            <a:r>
              <a:rPr lang="en-IN" sz="1800" i="1" dirty="0"/>
              <a:t>Mammal </a:t>
            </a:r>
            <a:r>
              <a:rPr lang="en-IN" sz="1800" dirty="0"/>
              <a:t>class</a:t>
            </a:r>
            <a:r>
              <a:rPr lang="en-IN" sz="1800" dirty="0" smtClean="0"/>
              <a:t>: </a:t>
            </a:r>
          </a:p>
          <a:p>
            <a:pPr marL="0" indent="0" algn="just">
              <a:spcBef>
                <a:spcPts val="0"/>
              </a:spcBef>
              <a:buNone/>
            </a:pPr>
            <a:r>
              <a:rPr lang="en-IN" sz="1800" dirty="0" smtClean="0"/>
              <a:t>                                                            </a:t>
            </a:r>
            <a:r>
              <a:rPr lang="en-IN" sz="1800" dirty="0" smtClean="0">
                <a:solidFill>
                  <a:srgbClr val="FF0000"/>
                </a:solidFill>
              </a:rPr>
              <a:t>Horse </a:t>
            </a:r>
            <a:r>
              <a:rPr lang="en-IN" sz="1800" dirty="0" err="1">
                <a:solidFill>
                  <a:srgbClr val="FF0000"/>
                </a:solidFill>
              </a:rPr>
              <a:t>myHorse</a:t>
            </a:r>
            <a:r>
              <a:rPr lang="en-IN" sz="1800" dirty="0">
                <a:solidFill>
                  <a:srgbClr val="FF0000"/>
                </a:solidFill>
              </a:rPr>
              <a:t> = new Horse</a:t>
            </a:r>
            <a:r>
              <a:rPr lang="en-IN" sz="1800" dirty="0" smtClean="0">
                <a:solidFill>
                  <a:srgbClr val="FF0000"/>
                </a:solidFill>
              </a:rPr>
              <a:t>(...);</a:t>
            </a:r>
          </a:p>
          <a:p>
            <a:pPr marL="0" indent="0" algn="just">
              <a:spcBef>
                <a:spcPts val="0"/>
              </a:spcBef>
              <a:buNone/>
            </a:pPr>
            <a:r>
              <a:rPr lang="en-IN" sz="1800" dirty="0">
                <a:solidFill>
                  <a:srgbClr val="FF0000"/>
                </a:solidFill>
              </a:rPr>
              <a:t> </a:t>
            </a:r>
            <a:r>
              <a:rPr lang="en-IN" sz="1800" dirty="0" smtClean="0">
                <a:solidFill>
                  <a:srgbClr val="FF0000"/>
                </a:solidFill>
              </a:rPr>
              <a:t>                                                           Mammal </a:t>
            </a:r>
            <a:r>
              <a:rPr lang="en-IN" sz="1800" dirty="0" err="1">
                <a:solidFill>
                  <a:srgbClr val="FF0000"/>
                </a:solidFill>
              </a:rPr>
              <a:t>myMammal</a:t>
            </a:r>
            <a:r>
              <a:rPr lang="en-IN" sz="1800" dirty="0">
                <a:solidFill>
                  <a:srgbClr val="FF0000"/>
                </a:solidFill>
              </a:rPr>
              <a:t> = </a:t>
            </a:r>
            <a:r>
              <a:rPr lang="en-IN" sz="1800" dirty="0" err="1">
                <a:solidFill>
                  <a:srgbClr val="FF0000"/>
                </a:solidFill>
              </a:rPr>
              <a:t>myHorse</a:t>
            </a:r>
            <a:r>
              <a:rPr lang="en-IN" sz="1800" dirty="0" smtClean="0">
                <a:solidFill>
                  <a:srgbClr val="FF0000"/>
                </a:solidFill>
              </a:rPr>
              <a:t>;</a:t>
            </a:r>
          </a:p>
          <a:p>
            <a:pPr marL="0" indent="0" algn="just">
              <a:spcBef>
                <a:spcPts val="0"/>
              </a:spcBef>
              <a:buNone/>
            </a:pPr>
            <a:r>
              <a:rPr lang="en-IN" sz="1800" dirty="0">
                <a:solidFill>
                  <a:srgbClr val="FF0000"/>
                </a:solidFill>
              </a:rPr>
              <a:t> </a:t>
            </a:r>
            <a:r>
              <a:rPr lang="en-IN" sz="1800" dirty="0" smtClean="0">
                <a:solidFill>
                  <a:srgbClr val="FF0000"/>
                </a:solidFill>
              </a:rPr>
              <a:t>                                                           </a:t>
            </a:r>
            <a:r>
              <a:rPr lang="en-IN" sz="1800" dirty="0" err="1" smtClean="0">
                <a:solidFill>
                  <a:srgbClr val="FF0000"/>
                </a:solidFill>
              </a:rPr>
              <a:t>myMammal.Breathe</a:t>
            </a:r>
            <a:r>
              <a:rPr lang="en-IN" sz="1800" dirty="0">
                <a:solidFill>
                  <a:srgbClr val="FF0000"/>
                </a:solidFill>
              </a:rPr>
              <a:t>(); </a:t>
            </a:r>
            <a:r>
              <a:rPr lang="en-IN" sz="1800" dirty="0" smtClean="0">
                <a:solidFill>
                  <a:srgbClr val="FF0000"/>
                </a:solidFill>
              </a:rPr>
              <a:t>    // </a:t>
            </a:r>
            <a:r>
              <a:rPr lang="en-IN" sz="1800" dirty="0">
                <a:solidFill>
                  <a:srgbClr val="FF0000"/>
                </a:solidFill>
              </a:rPr>
              <a:t>OK - Breathe is part of the Mammal </a:t>
            </a:r>
            <a:r>
              <a:rPr lang="en-IN" sz="1800" dirty="0" err="1" smtClean="0">
                <a:solidFill>
                  <a:srgbClr val="FF0000"/>
                </a:solidFill>
              </a:rPr>
              <a:t>classmy</a:t>
            </a:r>
            <a:endParaRPr lang="en-IN" sz="1800" dirty="0" smtClean="0">
              <a:solidFill>
                <a:srgbClr val="FF0000"/>
              </a:solidFill>
            </a:endParaRPr>
          </a:p>
          <a:p>
            <a:pPr marL="0" indent="0" algn="just">
              <a:spcBef>
                <a:spcPts val="0"/>
              </a:spcBef>
              <a:buNone/>
            </a:pPr>
            <a:r>
              <a:rPr lang="en-IN" sz="1800" dirty="0">
                <a:solidFill>
                  <a:srgbClr val="FF0000"/>
                </a:solidFill>
              </a:rPr>
              <a:t> </a:t>
            </a:r>
            <a:r>
              <a:rPr lang="en-IN" sz="1800" dirty="0" smtClean="0">
                <a:solidFill>
                  <a:srgbClr val="FF0000"/>
                </a:solidFill>
              </a:rPr>
              <a:t>                                                           </a:t>
            </a:r>
            <a:r>
              <a:rPr lang="en-IN" sz="1800" dirty="0" err="1" smtClean="0">
                <a:solidFill>
                  <a:srgbClr val="FF0000"/>
                </a:solidFill>
              </a:rPr>
              <a:t>Mammal.Trot</a:t>
            </a:r>
            <a:r>
              <a:rPr lang="en-IN" sz="1800" dirty="0">
                <a:solidFill>
                  <a:srgbClr val="FF0000"/>
                </a:solidFill>
              </a:rPr>
              <a:t>(); </a:t>
            </a:r>
            <a:r>
              <a:rPr lang="en-IN" sz="1800" dirty="0" smtClean="0">
                <a:solidFill>
                  <a:srgbClr val="FF0000"/>
                </a:solidFill>
              </a:rPr>
              <a:t>                // </a:t>
            </a:r>
            <a:r>
              <a:rPr lang="en-IN" sz="1800" dirty="0">
                <a:solidFill>
                  <a:srgbClr val="FF0000"/>
                </a:solidFill>
              </a:rPr>
              <a:t>error - Trot is not part of the Mammal </a:t>
            </a:r>
            <a:r>
              <a:rPr lang="en-IN" sz="1800" dirty="0" smtClean="0">
                <a:solidFill>
                  <a:srgbClr val="FF0000"/>
                </a:solidFill>
              </a:rPr>
              <a:t>class </a:t>
            </a:r>
          </a:p>
          <a:p>
            <a:pPr marL="0" indent="0" algn="just">
              <a:spcBef>
                <a:spcPts val="0"/>
              </a:spcBef>
              <a:buNone/>
            </a:pPr>
            <a:endParaRPr lang="en-IN" sz="1800" dirty="0" smtClean="0"/>
          </a:p>
          <a:p>
            <a:pPr marL="0" indent="0" algn="just">
              <a:spcBef>
                <a:spcPts val="0"/>
              </a:spcBef>
              <a:buNone/>
            </a:pPr>
            <a:r>
              <a:rPr lang="en-IN" sz="1800" dirty="0" smtClean="0"/>
              <a:t>Be </a:t>
            </a:r>
            <a:r>
              <a:rPr lang="en-IN" sz="1800" dirty="0"/>
              <a:t>warned that the converse situation is not true. You cannot unreservedly assign a </a:t>
            </a:r>
            <a:r>
              <a:rPr lang="en-IN" sz="1800" i="1" dirty="0"/>
              <a:t>Mammal </a:t>
            </a:r>
            <a:r>
              <a:rPr lang="en-IN" sz="1800" dirty="0"/>
              <a:t>object to a </a:t>
            </a:r>
            <a:r>
              <a:rPr lang="en-IN" sz="1800" i="1" dirty="0"/>
              <a:t>Horse </a:t>
            </a:r>
            <a:r>
              <a:rPr lang="en-IN" sz="1800" dirty="0"/>
              <a:t>variable</a:t>
            </a:r>
            <a:r>
              <a:rPr lang="en-IN" sz="1800" dirty="0" smtClean="0"/>
              <a:t>:  </a:t>
            </a:r>
          </a:p>
          <a:p>
            <a:pPr marL="0" indent="0" algn="just">
              <a:spcBef>
                <a:spcPts val="0"/>
              </a:spcBef>
              <a:buNone/>
            </a:pPr>
            <a:r>
              <a:rPr lang="en-IN" sz="1800" dirty="0" smtClean="0">
                <a:solidFill>
                  <a:srgbClr val="FF0000"/>
                </a:solidFill>
              </a:rPr>
              <a:t>                                                    Mammal </a:t>
            </a:r>
            <a:r>
              <a:rPr lang="en-IN" sz="1800" dirty="0" err="1">
                <a:solidFill>
                  <a:srgbClr val="FF0000"/>
                </a:solidFill>
              </a:rPr>
              <a:t>myMammal</a:t>
            </a:r>
            <a:r>
              <a:rPr lang="en-IN" sz="1800" dirty="0">
                <a:solidFill>
                  <a:srgbClr val="FF0000"/>
                </a:solidFill>
              </a:rPr>
              <a:t> = new Mammal</a:t>
            </a:r>
            <a:r>
              <a:rPr lang="en-IN" sz="1800" dirty="0" smtClean="0">
                <a:solidFill>
                  <a:srgbClr val="FF0000"/>
                </a:solidFill>
              </a:rPr>
              <a:t>(...);</a:t>
            </a:r>
          </a:p>
          <a:p>
            <a:pPr marL="0" indent="0" algn="just">
              <a:spcBef>
                <a:spcPts val="0"/>
              </a:spcBef>
              <a:buNone/>
            </a:pPr>
            <a:r>
              <a:rPr lang="en-IN" sz="1800" dirty="0">
                <a:solidFill>
                  <a:srgbClr val="FF0000"/>
                </a:solidFill>
              </a:rPr>
              <a:t> </a:t>
            </a:r>
            <a:r>
              <a:rPr lang="en-IN" sz="1800" dirty="0" smtClean="0">
                <a:solidFill>
                  <a:srgbClr val="FF0000"/>
                </a:solidFill>
              </a:rPr>
              <a:t>                                                   Horse </a:t>
            </a:r>
            <a:r>
              <a:rPr lang="en-IN" sz="1800" dirty="0" err="1">
                <a:solidFill>
                  <a:srgbClr val="FF0000"/>
                </a:solidFill>
              </a:rPr>
              <a:t>myHorse</a:t>
            </a:r>
            <a:r>
              <a:rPr lang="en-IN" sz="1800" dirty="0">
                <a:solidFill>
                  <a:srgbClr val="FF0000"/>
                </a:solidFill>
              </a:rPr>
              <a:t> = </a:t>
            </a:r>
            <a:r>
              <a:rPr lang="en-IN" sz="1800" dirty="0" err="1">
                <a:solidFill>
                  <a:srgbClr val="FF0000"/>
                </a:solidFill>
              </a:rPr>
              <a:t>myMammal</a:t>
            </a:r>
            <a:r>
              <a:rPr lang="en-IN" sz="1800" dirty="0">
                <a:solidFill>
                  <a:srgbClr val="FF0000"/>
                </a:solidFill>
              </a:rPr>
              <a:t>; </a:t>
            </a:r>
            <a:r>
              <a:rPr lang="en-IN" sz="1800" dirty="0" smtClean="0">
                <a:solidFill>
                  <a:srgbClr val="FF0000"/>
                </a:solidFill>
              </a:rPr>
              <a:t>                               // error</a:t>
            </a:r>
          </a:p>
          <a:p>
            <a:pPr marL="0" indent="0" algn="just">
              <a:spcBef>
                <a:spcPts val="0"/>
              </a:spcBef>
              <a:buNone/>
            </a:pPr>
            <a:endParaRPr lang="en-IN" sz="1800" dirty="0" smtClean="0"/>
          </a:p>
          <a:p>
            <a:pPr marL="0" indent="0" algn="just">
              <a:spcBef>
                <a:spcPts val="0"/>
              </a:spcBef>
              <a:buNone/>
            </a:pPr>
            <a:r>
              <a:rPr lang="en-IN" sz="1800" dirty="0" smtClean="0"/>
              <a:t>This </a:t>
            </a:r>
            <a:r>
              <a:rPr lang="en-IN" sz="1800" dirty="0"/>
              <a:t>looks like a strange restriction, but remember that not all </a:t>
            </a:r>
            <a:r>
              <a:rPr lang="en-IN" sz="1800" i="1" dirty="0"/>
              <a:t>Mammal </a:t>
            </a:r>
            <a:r>
              <a:rPr lang="en-IN" sz="1800" dirty="0"/>
              <a:t>objects are </a:t>
            </a:r>
            <a:r>
              <a:rPr lang="en-IN" sz="1800" i="1" dirty="0"/>
              <a:t>Horse</a:t>
            </a:r>
            <a:r>
              <a:rPr lang="en-IN" sz="1800" dirty="0"/>
              <a:t>s—some might be </a:t>
            </a:r>
            <a:r>
              <a:rPr lang="en-IN" sz="1800" i="1" dirty="0"/>
              <a:t>Whale</a:t>
            </a:r>
            <a:r>
              <a:rPr lang="en-IN" sz="1800" dirty="0"/>
              <a:t>s. You can assign a </a:t>
            </a:r>
            <a:r>
              <a:rPr lang="en-IN" sz="1800" i="1" dirty="0"/>
              <a:t>Mammal </a:t>
            </a:r>
            <a:r>
              <a:rPr lang="en-IN" sz="1800" dirty="0"/>
              <a:t>object to a </a:t>
            </a:r>
            <a:r>
              <a:rPr lang="en-IN" sz="1800" i="1" dirty="0"/>
              <a:t>Horse </a:t>
            </a:r>
            <a:r>
              <a:rPr lang="en-IN" sz="1800" dirty="0"/>
              <a:t>variable as long as you check that the </a:t>
            </a:r>
            <a:r>
              <a:rPr lang="en-IN" sz="1800" i="1" dirty="0"/>
              <a:t>Mammal </a:t>
            </a:r>
            <a:r>
              <a:rPr lang="en-IN" sz="1800" dirty="0"/>
              <a:t>is really a </a:t>
            </a:r>
            <a:r>
              <a:rPr lang="en-IN" sz="1800" i="1" dirty="0"/>
              <a:t>Horse </a:t>
            </a:r>
            <a:r>
              <a:rPr lang="en-IN" sz="1800" dirty="0"/>
              <a:t>first, by using the </a:t>
            </a:r>
            <a:r>
              <a:rPr lang="en-IN" sz="1800" i="1" dirty="0"/>
              <a:t>as </a:t>
            </a:r>
            <a:r>
              <a:rPr lang="en-IN" sz="1800" dirty="0"/>
              <a:t>or </a:t>
            </a:r>
            <a:r>
              <a:rPr lang="en-IN" sz="1800" i="1" dirty="0"/>
              <a:t>is </a:t>
            </a:r>
            <a:r>
              <a:rPr lang="en-IN" sz="1800" dirty="0"/>
              <a:t>operator, or by using a </a:t>
            </a:r>
            <a:r>
              <a:rPr lang="en-IN" sz="1800" dirty="0" smtClean="0"/>
              <a:t>cast.</a:t>
            </a:r>
            <a:endParaRPr lang="en-IN" sz="1800" cap="none" dirty="0">
              <a:solidFill>
                <a:srgbClr val="FF0000"/>
              </a:solidFill>
            </a:endParaRPr>
          </a:p>
        </p:txBody>
      </p:sp>
    </p:spTree>
    <p:extLst>
      <p:ext uri="{BB962C8B-B14F-4D97-AF65-F5344CB8AC3E}">
        <p14:creationId xmlns:p14="http://schemas.microsoft.com/office/powerpoint/2010/main" xmlns="" val="2066843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26592" cy="463308"/>
          </a:xfrm>
        </p:spPr>
        <p:txBody>
          <a:bodyPr>
            <a:noAutofit/>
          </a:bodyPr>
          <a:lstStyle/>
          <a:p>
            <a:pPr algn="l"/>
            <a:r>
              <a:rPr lang="en-IN" sz="3600" b="1" dirty="0" err="1" smtClean="0">
                <a:solidFill>
                  <a:srgbClr val="C00000"/>
                </a:solidFill>
              </a:rPr>
              <a:t>Contd</a:t>
            </a:r>
            <a:r>
              <a:rPr lang="en-IN" sz="3600" b="1" dirty="0" smtClean="0">
                <a:solidFill>
                  <a:srgbClr val="C00000"/>
                </a:solidFill>
              </a:rPr>
              <a:t>… </a:t>
            </a:r>
            <a:endParaRPr lang="en-IN" sz="3600" dirty="0">
              <a:solidFill>
                <a:srgbClr val="C00000"/>
              </a:solidFill>
            </a:endParaRPr>
          </a:p>
        </p:txBody>
      </p:sp>
      <p:sp>
        <p:nvSpPr>
          <p:cNvPr id="3" name="Content Placeholder 2"/>
          <p:cNvSpPr>
            <a:spLocks noGrp="1"/>
          </p:cNvSpPr>
          <p:nvPr>
            <p:ph idx="1"/>
          </p:nvPr>
        </p:nvSpPr>
        <p:spPr>
          <a:xfrm>
            <a:off x="0" y="463308"/>
            <a:ext cx="12192000" cy="6394692"/>
          </a:xfrm>
        </p:spPr>
        <p:txBody>
          <a:bodyPr>
            <a:normAutofit/>
          </a:bodyPr>
          <a:lstStyle/>
          <a:p>
            <a:pPr algn="just"/>
            <a:r>
              <a:rPr lang="en-IN" sz="1800" dirty="0"/>
              <a:t>And wouldn’t the massive duplication of all these overloaded methods worry you? It should. Fortunately, there is a way to write a method that takes a variable number of arguments (a </a:t>
            </a:r>
            <a:r>
              <a:rPr lang="en-IN" sz="1800" i="1" dirty="0" err="1"/>
              <a:t>variadic</a:t>
            </a:r>
            <a:r>
              <a:rPr lang="en-IN" sz="1800" i="1" dirty="0"/>
              <a:t> method</a:t>
            </a:r>
            <a:r>
              <a:rPr lang="en-IN" sz="1800" dirty="0"/>
              <a:t>): you can use a parameter array (a parameter declared with the </a:t>
            </a:r>
            <a:r>
              <a:rPr lang="en-IN" sz="1800" i="1" dirty="0" err="1"/>
              <a:t>params</a:t>
            </a:r>
            <a:r>
              <a:rPr lang="en-IN" sz="1800" i="1" dirty="0"/>
              <a:t> </a:t>
            </a:r>
            <a:r>
              <a:rPr lang="en-IN" sz="1800" dirty="0"/>
              <a:t>keyword). </a:t>
            </a:r>
          </a:p>
          <a:p>
            <a:pPr algn="just"/>
            <a:r>
              <a:rPr lang="en-IN" sz="1800" dirty="0"/>
              <a:t>To understand how </a:t>
            </a:r>
            <a:r>
              <a:rPr lang="en-IN" sz="1800" i="1" dirty="0" err="1"/>
              <a:t>params</a:t>
            </a:r>
            <a:r>
              <a:rPr lang="en-IN" sz="1800" i="1" dirty="0"/>
              <a:t> </a:t>
            </a:r>
            <a:r>
              <a:rPr lang="en-IN" sz="1800" dirty="0"/>
              <a:t>arrays solve this problem, it helps to first understand the uses and shortcomings of ordinary arrays. </a:t>
            </a:r>
            <a:r>
              <a:rPr lang="en-IN" sz="1800" dirty="0" smtClean="0"/>
              <a:t> </a:t>
            </a:r>
          </a:p>
          <a:p>
            <a:pPr marL="0" indent="0" algn="just">
              <a:buNone/>
            </a:pPr>
            <a:endParaRPr lang="en-US" sz="1800" cap="none" dirty="0">
              <a:solidFill>
                <a:srgbClr val="C00000"/>
              </a:solidFill>
            </a:endParaRPr>
          </a:p>
          <a:p>
            <a:pPr marL="0" indent="0">
              <a:buNone/>
            </a:pPr>
            <a:endParaRPr lang="en-IN" sz="4000" cap="none" dirty="0">
              <a:solidFill>
                <a:srgbClr val="C00000"/>
              </a:solidFill>
            </a:endParaRPr>
          </a:p>
        </p:txBody>
      </p:sp>
    </p:spTree>
    <p:extLst>
      <p:ext uri="{BB962C8B-B14F-4D97-AF65-F5344CB8AC3E}">
        <p14:creationId xmlns:p14="http://schemas.microsoft.com/office/powerpoint/2010/main" xmlns="" val="38311636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8"/>
            <a:ext cx="11526592" cy="463308"/>
          </a:xfrm>
        </p:spPr>
        <p:txBody>
          <a:bodyPr>
            <a:noAutofit/>
          </a:bodyPr>
          <a:lstStyle/>
          <a:p>
            <a:r>
              <a:rPr lang="en-US" sz="3600" b="1" dirty="0" err="1" smtClean="0">
                <a:solidFill>
                  <a:srgbClr val="FF0000"/>
                </a:solidFill>
              </a:rPr>
              <a:t>Contd</a:t>
            </a:r>
            <a:r>
              <a:rPr lang="en-US" sz="3600" b="1" dirty="0" smtClean="0">
                <a:solidFill>
                  <a:srgbClr val="FF0000"/>
                </a:solidFill>
              </a:rPr>
              <a:t>…</a:t>
            </a:r>
            <a:endParaRPr lang="en-IN" sz="3600" b="1" dirty="0">
              <a:solidFill>
                <a:srgbClr val="FF0000"/>
              </a:solidFill>
            </a:endParaRPr>
          </a:p>
        </p:txBody>
      </p:sp>
      <p:sp>
        <p:nvSpPr>
          <p:cNvPr id="3" name="Content Placeholder 2"/>
          <p:cNvSpPr>
            <a:spLocks noGrp="1"/>
          </p:cNvSpPr>
          <p:nvPr>
            <p:ph idx="1"/>
          </p:nvPr>
        </p:nvSpPr>
        <p:spPr>
          <a:xfrm>
            <a:off x="0" y="463308"/>
            <a:ext cx="12192000" cy="6394692"/>
          </a:xfrm>
        </p:spPr>
        <p:txBody>
          <a:bodyPr>
            <a:normAutofit/>
          </a:bodyPr>
          <a:lstStyle/>
          <a:p>
            <a:pPr algn="just"/>
            <a:r>
              <a:rPr lang="en-IN" sz="1800" dirty="0"/>
              <a:t>The following code </a:t>
            </a:r>
            <a:r>
              <a:rPr lang="en-IN" sz="1800" dirty="0" smtClean="0"/>
              <a:t>example uses the </a:t>
            </a:r>
            <a:r>
              <a:rPr lang="en-IN" sz="1800" i="1" dirty="0" smtClean="0"/>
              <a:t>as </a:t>
            </a:r>
            <a:r>
              <a:rPr lang="en-IN" sz="1800" dirty="0" smtClean="0"/>
              <a:t>operator to check that </a:t>
            </a:r>
            <a:r>
              <a:rPr lang="en-IN" sz="1800" i="1" dirty="0" err="1" smtClean="0"/>
              <a:t>myMammal</a:t>
            </a:r>
            <a:r>
              <a:rPr lang="en-IN" sz="1800" i="1" dirty="0" smtClean="0"/>
              <a:t> </a:t>
            </a:r>
            <a:r>
              <a:rPr lang="en-IN" sz="1800" dirty="0" smtClean="0"/>
              <a:t>refers to a </a:t>
            </a:r>
            <a:r>
              <a:rPr lang="en-IN" sz="1800" i="1" dirty="0" smtClean="0"/>
              <a:t>Horse</a:t>
            </a:r>
            <a:r>
              <a:rPr lang="en-IN" sz="1800" dirty="0" smtClean="0"/>
              <a:t>, and if it does, the assignment to </a:t>
            </a:r>
            <a:r>
              <a:rPr lang="en-IN" sz="1800" i="1" dirty="0" err="1" smtClean="0"/>
              <a:t>myHorseAgain</a:t>
            </a:r>
            <a:r>
              <a:rPr lang="en-IN" sz="1800" i="1" dirty="0" smtClean="0"/>
              <a:t> </a:t>
            </a:r>
            <a:r>
              <a:rPr lang="en-IN" sz="1800" dirty="0" smtClean="0"/>
              <a:t>results in </a:t>
            </a:r>
            <a:r>
              <a:rPr lang="en-IN" sz="1800" i="1" dirty="0" err="1" smtClean="0"/>
              <a:t>myHorseAgain</a:t>
            </a:r>
            <a:r>
              <a:rPr lang="en-IN" sz="1800" i="1" dirty="0" smtClean="0"/>
              <a:t> </a:t>
            </a:r>
            <a:r>
              <a:rPr lang="en-IN" sz="1800" dirty="0" smtClean="0"/>
              <a:t>referring to the same </a:t>
            </a:r>
            <a:r>
              <a:rPr lang="en-IN" sz="1800" i="1" dirty="0" smtClean="0"/>
              <a:t>Horse </a:t>
            </a:r>
            <a:r>
              <a:rPr lang="en-IN" sz="1800" dirty="0" smtClean="0"/>
              <a:t>object. </a:t>
            </a:r>
          </a:p>
          <a:p>
            <a:pPr algn="just"/>
            <a:r>
              <a:rPr lang="en-IN" sz="1800" dirty="0" smtClean="0"/>
              <a:t>If </a:t>
            </a:r>
            <a:r>
              <a:rPr lang="en-IN" sz="1800" i="1" dirty="0" err="1" smtClean="0"/>
              <a:t>myMammal</a:t>
            </a:r>
            <a:r>
              <a:rPr lang="en-IN" sz="1800" i="1" dirty="0" smtClean="0"/>
              <a:t> </a:t>
            </a:r>
            <a:r>
              <a:rPr lang="en-IN" sz="1800" dirty="0" smtClean="0"/>
              <a:t>refers to some other type of </a:t>
            </a:r>
            <a:r>
              <a:rPr lang="en-IN" sz="1800" i="1" dirty="0" smtClean="0"/>
              <a:t>Mammal</a:t>
            </a:r>
            <a:r>
              <a:rPr lang="en-IN" sz="1800" dirty="0" smtClean="0"/>
              <a:t>, the </a:t>
            </a:r>
            <a:r>
              <a:rPr lang="en-IN" sz="1800" i="1" dirty="0" smtClean="0"/>
              <a:t>as </a:t>
            </a:r>
            <a:r>
              <a:rPr lang="en-IN" sz="1800" dirty="0" smtClean="0"/>
              <a:t>operator returns </a:t>
            </a:r>
            <a:r>
              <a:rPr lang="en-IN" sz="1800" i="1" dirty="0" smtClean="0"/>
              <a:t>null </a:t>
            </a:r>
            <a:r>
              <a:rPr lang="en-IN" sz="1800" dirty="0" smtClean="0"/>
              <a:t>instead.</a:t>
            </a:r>
          </a:p>
          <a:p>
            <a:pPr marL="0" indent="0" algn="just">
              <a:spcBef>
                <a:spcPts val="0"/>
              </a:spcBef>
              <a:buNone/>
            </a:pPr>
            <a:r>
              <a:rPr lang="en-IN" sz="1800" dirty="0" smtClean="0">
                <a:solidFill>
                  <a:srgbClr val="FF0000"/>
                </a:solidFill>
              </a:rPr>
              <a:t>                                                      </a:t>
            </a:r>
          </a:p>
          <a:p>
            <a:pPr marL="0" indent="0" algn="just">
              <a:spcBef>
                <a:spcPts val="0"/>
              </a:spcBef>
              <a:buNone/>
            </a:pPr>
            <a:r>
              <a:rPr lang="en-IN" sz="1800" dirty="0">
                <a:solidFill>
                  <a:srgbClr val="FF0000"/>
                </a:solidFill>
              </a:rPr>
              <a:t> </a:t>
            </a:r>
            <a:r>
              <a:rPr lang="en-IN" sz="1800" dirty="0" smtClean="0">
                <a:solidFill>
                  <a:srgbClr val="FF0000"/>
                </a:solidFill>
              </a:rPr>
              <a:t>                                                     Horse </a:t>
            </a:r>
            <a:r>
              <a:rPr lang="en-IN" sz="1800" dirty="0" err="1" smtClean="0">
                <a:solidFill>
                  <a:srgbClr val="FF0000"/>
                </a:solidFill>
              </a:rPr>
              <a:t>myHorse</a:t>
            </a:r>
            <a:r>
              <a:rPr lang="en-IN" sz="1800" dirty="0" smtClean="0">
                <a:solidFill>
                  <a:srgbClr val="FF0000"/>
                </a:solidFill>
              </a:rPr>
              <a:t> = new Horse(...);</a:t>
            </a:r>
          </a:p>
          <a:p>
            <a:pPr marL="0" indent="0" algn="just">
              <a:spcBef>
                <a:spcPts val="0"/>
              </a:spcBef>
              <a:buNone/>
            </a:pPr>
            <a:r>
              <a:rPr lang="en-IN" sz="1800" dirty="0">
                <a:solidFill>
                  <a:srgbClr val="FF0000"/>
                </a:solidFill>
              </a:rPr>
              <a:t> </a:t>
            </a:r>
            <a:r>
              <a:rPr lang="en-IN" sz="1800" dirty="0" smtClean="0">
                <a:solidFill>
                  <a:srgbClr val="FF0000"/>
                </a:solidFill>
              </a:rPr>
              <a:t>                                                     Mammal </a:t>
            </a:r>
            <a:r>
              <a:rPr lang="en-IN" sz="1800" dirty="0" err="1" smtClean="0">
                <a:solidFill>
                  <a:srgbClr val="FF0000"/>
                </a:solidFill>
              </a:rPr>
              <a:t>myMammal</a:t>
            </a:r>
            <a:r>
              <a:rPr lang="en-IN" sz="1800" dirty="0" smtClean="0">
                <a:solidFill>
                  <a:srgbClr val="FF0000"/>
                </a:solidFill>
              </a:rPr>
              <a:t> = </a:t>
            </a:r>
            <a:r>
              <a:rPr lang="en-IN" sz="1800" dirty="0" err="1" smtClean="0">
                <a:solidFill>
                  <a:srgbClr val="FF0000"/>
                </a:solidFill>
              </a:rPr>
              <a:t>myHorse</a:t>
            </a:r>
            <a:r>
              <a:rPr lang="en-IN" sz="1800" dirty="0" smtClean="0">
                <a:solidFill>
                  <a:srgbClr val="FF0000"/>
                </a:solidFill>
              </a:rPr>
              <a:t>;        // </a:t>
            </a:r>
            <a:r>
              <a:rPr lang="en-IN" sz="1800" dirty="0" err="1" smtClean="0">
                <a:solidFill>
                  <a:srgbClr val="FF0000"/>
                </a:solidFill>
              </a:rPr>
              <a:t>myMammal</a:t>
            </a:r>
            <a:r>
              <a:rPr lang="en-IN" sz="1800" dirty="0" smtClean="0">
                <a:solidFill>
                  <a:srgbClr val="FF0000"/>
                </a:solidFill>
              </a:rPr>
              <a:t> refers to a Horse</a:t>
            </a:r>
          </a:p>
          <a:p>
            <a:pPr marL="0" indent="0">
              <a:spcBef>
                <a:spcPts val="0"/>
              </a:spcBef>
              <a:buNone/>
            </a:pPr>
            <a:r>
              <a:rPr lang="en-US" sz="1800" cap="none" dirty="0" smtClean="0">
                <a:solidFill>
                  <a:srgbClr val="FF0000"/>
                </a:solidFill>
              </a:rPr>
              <a:t>                                                             …………………………..</a:t>
            </a:r>
          </a:p>
          <a:p>
            <a:pPr marL="0" indent="0">
              <a:spcBef>
                <a:spcPts val="0"/>
              </a:spcBef>
              <a:buNone/>
            </a:pPr>
            <a:r>
              <a:rPr lang="en-US" sz="1800" dirty="0" smtClean="0">
                <a:solidFill>
                  <a:srgbClr val="FF0000"/>
                </a:solidFill>
              </a:rPr>
              <a:t>                                                      </a:t>
            </a:r>
            <a:r>
              <a:rPr lang="en-IN" sz="1800" dirty="0" smtClean="0">
                <a:solidFill>
                  <a:srgbClr val="FF0000"/>
                </a:solidFill>
              </a:rPr>
              <a:t>Horse </a:t>
            </a:r>
            <a:r>
              <a:rPr lang="en-IN" sz="1800" dirty="0" err="1" smtClean="0">
                <a:solidFill>
                  <a:srgbClr val="FF0000"/>
                </a:solidFill>
              </a:rPr>
              <a:t>myHorseAgain</a:t>
            </a:r>
            <a:r>
              <a:rPr lang="en-IN" sz="1800" dirty="0" smtClean="0">
                <a:solidFill>
                  <a:srgbClr val="FF0000"/>
                </a:solidFill>
              </a:rPr>
              <a:t> = </a:t>
            </a:r>
            <a:r>
              <a:rPr lang="en-IN" sz="1800" dirty="0" err="1" smtClean="0">
                <a:solidFill>
                  <a:srgbClr val="FF0000"/>
                </a:solidFill>
              </a:rPr>
              <a:t>myMammal</a:t>
            </a:r>
            <a:r>
              <a:rPr lang="en-IN" sz="1800" dirty="0" smtClean="0">
                <a:solidFill>
                  <a:srgbClr val="FF0000"/>
                </a:solidFill>
              </a:rPr>
              <a:t> as Horse;    // OK - </a:t>
            </a:r>
            <a:r>
              <a:rPr lang="en-IN" sz="1800" dirty="0" err="1" smtClean="0">
                <a:solidFill>
                  <a:srgbClr val="FF0000"/>
                </a:solidFill>
              </a:rPr>
              <a:t>myMammal</a:t>
            </a:r>
            <a:r>
              <a:rPr lang="en-IN" sz="1800" dirty="0" smtClean="0">
                <a:solidFill>
                  <a:srgbClr val="FF0000"/>
                </a:solidFill>
              </a:rPr>
              <a:t> was a Horse...</a:t>
            </a:r>
          </a:p>
          <a:p>
            <a:pPr marL="0" indent="0">
              <a:spcBef>
                <a:spcPts val="0"/>
              </a:spcBef>
              <a:buNone/>
            </a:pPr>
            <a:r>
              <a:rPr lang="en-IN" sz="1800" dirty="0" smtClean="0">
                <a:solidFill>
                  <a:srgbClr val="FF0000"/>
                </a:solidFill>
              </a:rPr>
              <a:t>                                                      Whale </a:t>
            </a:r>
            <a:r>
              <a:rPr lang="en-IN" sz="1800" dirty="0" err="1" smtClean="0">
                <a:solidFill>
                  <a:srgbClr val="FF0000"/>
                </a:solidFill>
              </a:rPr>
              <a:t>myWhale</a:t>
            </a:r>
            <a:r>
              <a:rPr lang="en-IN" sz="1800" dirty="0" smtClean="0">
                <a:solidFill>
                  <a:srgbClr val="FF0000"/>
                </a:solidFill>
              </a:rPr>
              <a:t> = new Whale(...);</a:t>
            </a:r>
          </a:p>
          <a:p>
            <a:pPr marL="0" indent="0">
              <a:spcBef>
                <a:spcPts val="0"/>
              </a:spcBef>
              <a:buNone/>
            </a:pPr>
            <a:r>
              <a:rPr lang="en-IN" sz="1800" dirty="0">
                <a:solidFill>
                  <a:srgbClr val="FF0000"/>
                </a:solidFill>
              </a:rPr>
              <a:t> </a:t>
            </a:r>
            <a:r>
              <a:rPr lang="en-IN" sz="1800" dirty="0" smtClean="0">
                <a:solidFill>
                  <a:srgbClr val="FF0000"/>
                </a:solidFill>
              </a:rPr>
              <a:t>                                                     </a:t>
            </a:r>
            <a:r>
              <a:rPr lang="en-IN" sz="1800" dirty="0" err="1" smtClean="0">
                <a:solidFill>
                  <a:srgbClr val="FF0000"/>
                </a:solidFill>
              </a:rPr>
              <a:t>myMammal</a:t>
            </a:r>
            <a:r>
              <a:rPr lang="en-IN" sz="1800" dirty="0" smtClean="0">
                <a:solidFill>
                  <a:srgbClr val="FF0000"/>
                </a:solidFill>
              </a:rPr>
              <a:t> = </a:t>
            </a:r>
            <a:r>
              <a:rPr lang="en-IN" sz="1800" dirty="0" err="1" smtClean="0">
                <a:solidFill>
                  <a:srgbClr val="FF0000"/>
                </a:solidFill>
              </a:rPr>
              <a:t>myWhale</a:t>
            </a:r>
            <a:r>
              <a:rPr lang="en-IN" sz="1800" dirty="0" smtClean="0">
                <a:solidFill>
                  <a:srgbClr val="FF0000"/>
                </a:solidFill>
              </a:rPr>
              <a:t>;</a:t>
            </a:r>
          </a:p>
          <a:p>
            <a:pPr marL="0" indent="0">
              <a:spcBef>
                <a:spcPts val="0"/>
              </a:spcBef>
              <a:buNone/>
            </a:pPr>
            <a:r>
              <a:rPr lang="en-IN" sz="1800" dirty="0">
                <a:solidFill>
                  <a:srgbClr val="FF0000"/>
                </a:solidFill>
              </a:rPr>
              <a:t> </a:t>
            </a:r>
            <a:r>
              <a:rPr lang="en-IN" sz="1800" dirty="0" smtClean="0">
                <a:solidFill>
                  <a:srgbClr val="FF0000"/>
                </a:solidFill>
              </a:rPr>
              <a:t>                                                            ……………....</a:t>
            </a:r>
          </a:p>
          <a:p>
            <a:pPr marL="0" indent="0">
              <a:spcBef>
                <a:spcPts val="0"/>
              </a:spcBef>
              <a:buNone/>
            </a:pPr>
            <a:r>
              <a:rPr lang="en-IN" sz="1800" dirty="0">
                <a:solidFill>
                  <a:srgbClr val="FF0000"/>
                </a:solidFill>
              </a:rPr>
              <a:t> </a:t>
            </a:r>
            <a:r>
              <a:rPr lang="en-IN" sz="1800" dirty="0" smtClean="0">
                <a:solidFill>
                  <a:srgbClr val="FF0000"/>
                </a:solidFill>
              </a:rPr>
              <a:t>                                                     </a:t>
            </a:r>
            <a:r>
              <a:rPr lang="en-IN" sz="1800" dirty="0" err="1" smtClean="0">
                <a:solidFill>
                  <a:srgbClr val="FF0000"/>
                </a:solidFill>
              </a:rPr>
              <a:t>myHorseAgain</a:t>
            </a:r>
            <a:r>
              <a:rPr lang="en-IN" sz="1800" dirty="0" smtClean="0">
                <a:solidFill>
                  <a:srgbClr val="FF0000"/>
                </a:solidFill>
              </a:rPr>
              <a:t> = </a:t>
            </a:r>
            <a:r>
              <a:rPr lang="en-IN" sz="1800" dirty="0" err="1" smtClean="0">
                <a:solidFill>
                  <a:srgbClr val="FF0000"/>
                </a:solidFill>
              </a:rPr>
              <a:t>myMammal</a:t>
            </a:r>
            <a:r>
              <a:rPr lang="en-IN" sz="1800" dirty="0" smtClean="0">
                <a:solidFill>
                  <a:srgbClr val="FF0000"/>
                </a:solidFill>
              </a:rPr>
              <a:t> as Horse;     // returns null - </a:t>
            </a:r>
            <a:r>
              <a:rPr lang="en-IN" sz="1800" dirty="0" err="1" smtClean="0">
                <a:solidFill>
                  <a:srgbClr val="FF0000"/>
                </a:solidFill>
              </a:rPr>
              <a:t>myMammal</a:t>
            </a:r>
            <a:r>
              <a:rPr lang="en-IN" sz="1800" dirty="0" smtClean="0">
                <a:solidFill>
                  <a:srgbClr val="FF0000"/>
                </a:solidFill>
              </a:rPr>
              <a:t> was a Whale</a:t>
            </a:r>
          </a:p>
          <a:p>
            <a:pPr marL="0" indent="0">
              <a:spcBef>
                <a:spcPts val="0"/>
              </a:spcBef>
              <a:buNone/>
            </a:pPr>
            <a:endParaRPr lang="en-IN" sz="1800" cap="none" dirty="0">
              <a:solidFill>
                <a:srgbClr val="FF0000"/>
              </a:solidFill>
            </a:endParaRPr>
          </a:p>
        </p:txBody>
      </p:sp>
    </p:spTree>
    <p:extLst>
      <p:ext uri="{BB962C8B-B14F-4D97-AF65-F5344CB8AC3E}">
        <p14:creationId xmlns:p14="http://schemas.microsoft.com/office/powerpoint/2010/main" xmlns="" val="26673103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8"/>
            <a:ext cx="11526592" cy="463308"/>
          </a:xfrm>
        </p:spPr>
        <p:txBody>
          <a:bodyPr>
            <a:noAutofit/>
          </a:bodyPr>
          <a:lstStyle/>
          <a:p>
            <a:r>
              <a:rPr lang="en-IN" sz="3600" b="1" dirty="0">
                <a:solidFill>
                  <a:srgbClr val="FF0000"/>
                </a:solidFill>
              </a:rPr>
              <a:t>Declaring new Methods</a:t>
            </a:r>
          </a:p>
        </p:txBody>
      </p:sp>
      <p:sp>
        <p:nvSpPr>
          <p:cNvPr id="3" name="Content Placeholder 2"/>
          <p:cNvSpPr>
            <a:spLocks noGrp="1"/>
          </p:cNvSpPr>
          <p:nvPr>
            <p:ph idx="1"/>
          </p:nvPr>
        </p:nvSpPr>
        <p:spPr>
          <a:xfrm>
            <a:off x="0" y="463308"/>
            <a:ext cx="12192000" cy="6394692"/>
          </a:xfrm>
        </p:spPr>
        <p:txBody>
          <a:bodyPr>
            <a:normAutofit/>
          </a:bodyPr>
          <a:lstStyle/>
          <a:p>
            <a:pPr marL="0" indent="0" algn="just">
              <a:spcBef>
                <a:spcPts val="0"/>
              </a:spcBef>
              <a:buNone/>
            </a:pPr>
            <a:r>
              <a:rPr lang="en-IN" sz="1800" dirty="0"/>
              <a:t>One of the hardest tasks in the realm of computer programming is thinking up unique and meaningful names for identifiers. </a:t>
            </a:r>
            <a:endParaRPr lang="en-IN" sz="1800" dirty="0" smtClean="0"/>
          </a:p>
          <a:p>
            <a:pPr marL="0" indent="0" algn="just">
              <a:spcBef>
                <a:spcPts val="0"/>
              </a:spcBef>
              <a:buNone/>
            </a:pPr>
            <a:endParaRPr lang="en-IN" sz="1800" dirty="0"/>
          </a:p>
          <a:p>
            <a:pPr marL="0" indent="0" algn="just">
              <a:spcBef>
                <a:spcPts val="0"/>
              </a:spcBef>
              <a:buNone/>
            </a:pPr>
            <a:r>
              <a:rPr lang="en-IN" sz="1800" dirty="0" smtClean="0"/>
              <a:t>If </a:t>
            </a:r>
            <a:r>
              <a:rPr lang="en-IN" sz="1800" dirty="0"/>
              <a:t>you are defining a method for a class and that class is part of an inheritance hierarchy, sooner or later you are going to try to reuse a name that is already in use by one of the classes higher up the hierarchy. </a:t>
            </a:r>
            <a:endParaRPr lang="en-IN" sz="1800" dirty="0" smtClean="0"/>
          </a:p>
          <a:p>
            <a:pPr marL="0" indent="0" algn="just">
              <a:spcBef>
                <a:spcPts val="0"/>
              </a:spcBef>
              <a:buNone/>
            </a:pPr>
            <a:endParaRPr lang="en-IN" sz="1800" dirty="0"/>
          </a:p>
          <a:p>
            <a:pPr marL="0" indent="0" algn="just">
              <a:spcBef>
                <a:spcPts val="0"/>
              </a:spcBef>
              <a:buNone/>
            </a:pPr>
            <a:r>
              <a:rPr lang="en-IN" sz="1800" dirty="0" smtClean="0"/>
              <a:t>If </a:t>
            </a:r>
            <a:r>
              <a:rPr lang="en-IN" sz="1800" dirty="0"/>
              <a:t>a base class and a derived class happen to declare two methods that have the same signature, you will receive a warning when you compile the application</a:t>
            </a:r>
            <a:r>
              <a:rPr lang="en-IN" sz="1800" dirty="0" smtClean="0"/>
              <a:t>.  </a:t>
            </a:r>
          </a:p>
          <a:p>
            <a:pPr marL="0" indent="0" algn="just">
              <a:spcBef>
                <a:spcPts val="0"/>
              </a:spcBef>
              <a:buNone/>
            </a:pPr>
            <a:endParaRPr lang="en-US" sz="1800" cap="none" dirty="0">
              <a:solidFill>
                <a:srgbClr val="FF0000"/>
              </a:solidFill>
            </a:endParaRPr>
          </a:p>
          <a:p>
            <a:pPr marL="0" indent="0" algn="just">
              <a:spcBef>
                <a:spcPts val="0"/>
              </a:spcBef>
              <a:buNone/>
            </a:pPr>
            <a:r>
              <a:rPr lang="en-IN" sz="1800" dirty="0"/>
              <a:t>A method in a derived class masks (or hides) a method in a base class that has the same signature. </a:t>
            </a:r>
            <a:endParaRPr lang="en-IN" sz="1800" dirty="0" smtClean="0"/>
          </a:p>
          <a:p>
            <a:pPr marL="0" indent="0" algn="just">
              <a:spcBef>
                <a:spcPts val="0"/>
              </a:spcBef>
              <a:buNone/>
            </a:pPr>
            <a:endParaRPr lang="en-IN" sz="1800" dirty="0"/>
          </a:p>
          <a:p>
            <a:pPr marL="0" indent="0" algn="just">
              <a:spcBef>
                <a:spcPts val="0"/>
              </a:spcBef>
              <a:buNone/>
            </a:pPr>
            <a:r>
              <a:rPr lang="en-IN" sz="1800" dirty="0" smtClean="0"/>
              <a:t>For </a:t>
            </a:r>
            <a:r>
              <a:rPr lang="en-IN" sz="1800" dirty="0"/>
              <a:t>example, if you compile the following code, the compiler generates a warning message telling you that </a:t>
            </a:r>
            <a:r>
              <a:rPr lang="en-IN" sz="1800" i="1" dirty="0" err="1"/>
              <a:t>Horse.Talk</a:t>
            </a:r>
            <a:r>
              <a:rPr lang="en-IN" sz="1800" i="1" dirty="0"/>
              <a:t> </a:t>
            </a:r>
            <a:r>
              <a:rPr lang="en-IN" sz="1800" dirty="0"/>
              <a:t>hides the inherited method </a:t>
            </a:r>
            <a:r>
              <a:rPr lang="en-IN" sz="1800" i="1" dirty="0" err="1"/>
              <a:t>Mammal.Talk</a:t>
            </a:r>
            <a:r>
              <a:rPr lang="en-IN" sz="1800" dirty="0" smtClean="0"/>
              <a:t>:  </a:t>
            </a:r>
          </a:p>
          <a:p>
            <a:pPr marL="0" indent="0" algn="just">
              <a:spcBef>
                <a:spcPts val="0"/>
              </a:spcBef>
              <a:buNone/>
            </a:pPr>
            <a:endParaRPr lang="en-IN" sz="1800" cap="none" dirty="0">
              <a:solidFill>
                <a:srgbClr val="FF0000"/>
              </a:solidFill>
            </a:endParaRPr>
          </a:p>
        </p:txBody>
      </p:sp>
      <p:pic>
        <p:nvPicPr>
          <p:cNvPr id="4" name="Picture 3"/>
          <p:cNvPicPr>
            <a:picLocks noChangeAspect="1"/>
          </p:cNvPicPr>
          <p:nvPr/>
        </p:nvPicPr>
        <p:blipFill>
          <a:blip r:embed="rId2"/>
          <a:stretch>
            <a:fillRect/>
          </a:stretch>
        </p:blipFill>
        <p:spPr>
          <a:xfrm>
            <a:off x="2485623" y="3863931"/>
            <a:ext cx="8126569" cy="2762250"/>
          </a:xfrm>
          <a:prstGeom prst="rect">
            <a:avLst/>
          </a:prstGeom>
        </p:spPr>
      </p:pic>
    </p:spTree>
    <p:extLst>
      <p:ext uri="{BB962C8B-B14F-4D97-AF65-F5344CB8AC3E}">
        <p14:creationId xmlns:p14="http://schemas.microsoft.com/office/powerpoint/2010/main" xmlns="" val="31375089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8"/>
            <a:ext cx="11526592" cy="463308"/>
          </a:xfrm>
        </p:spPr>
        <p:txBody>
          <a:bodyPr>
            <a:noAutofit/>
          </a:bodyPr>
          <a:lstStyle/>
          <a:p>
            <a:r>
              <a:rPr lang="en-US" sz="3600" b="1" dirty="0" err="1" smtClean="0">
                <a:solidFill>
                  <a:srgbClr val="FF0000"/>
                </a:solidFill>
              </a:rPr>
              <a:t>Contd</a:t>
            </a:r>
            <a:r>
              <a:rPr lang="en-US" sz="3600" b="1" dirty="0" smtClean="0">
                <a:solidFill>
                  <a:srgbClr val="FF0000"/>
                </a:solidFill>
              </a:rPr>
              <a:t>…</a:t>
            </a:r>
            <a:endParaRPr lang="en-IN" sz="3600" b="1" dirty="0">
              <a:solidFill>
                <a:srgbClr val="FF0000"/>
              </a:solidFill>
            </a:endParaRPr>
          </a:p>
        </p:txBody>
      </p:sp>
      <p:sp>
        <p:nvSpPr>
          <p:cNvPr id="3" name="Content Placeholder 2"/>
          <p:cNvSpPr>
            <a:spLocks noGrp="1"/>
          </p:cNvSpPr>
          <p:nvPr>
            <p:ph idx="1"/>
          </p:nvPr>
        </p:nvSpPr>
        <p:spPr>
          <a:xfrm>
            <a:off x="0" y="463308"/>
            <a:ext cx="12192000" cy="6394692"/>
          </a:xfrm>
        </p:spPr>
        <p:txBody>
          <a:bodyPr>
            <a:normAutofit/>
          </a:bodyPr>
          <a:lstStyle/>
          <a:p>
            <a:pPr marL="0" indent="0" algn="just">
              <a:spcBef>
                <a:spcPts val="0"/>
              </a:spcBef>
              <a:buNone/>
            </a:pPr>
            <a:r>
              <a:rPr lang="en-IN" sz="1800" dirty="0"/>
              <a:t>Although your code will compile and run, you should take this warning seriously. If another class derives from </a:t>
            </a:r>
            <a:r>
              <a:rPr lang="en-IN" sz="1800" i="1" dirty="0"/>
              <a:t>Horse </a:t>
            </a:r>
            <a:r>
              <a:rPr lang="en-IN" sz="1800" dirty="0"/>
              <a:t>and calls the </a:t>
            </a:r>
            <a:r>
              <a:rPr lang="en-IN" sz="1800" i="1" dirty="0"/>
              <a:t>Talk </a:t>
            </a:r>
            <a:r>
              <a:rPr lang="en-IN" sz="1800" dirty="0"/>
              <a:t>method, it might be expecting the method implemented in the </a:t>
            </a:r>
            <a:r>
              <a:rPr lang="en-IN" sz="1800" i="1" dirty="0"/>
              <a:t>Mammal </a:t>
            </a:r>
            <a:r>
              <a:rPr lang="en-IN" sz="1800" dirty="0"/>
              <a:t>class to be called. </a:t>
            </a:r>
            <a:endParaRPr lang="en-IN" sz="1800" dirty="0" smtClean="0"/>
          </a:p>
          <a:p>
            <a:pPr marL="0" indent="0" algn="just">
              <a:spcBef>
                <a:spcPts val="0"/>
              </a:spcBef>
              <a:buNone/>
            </a:pPr>
            <a:endParaRPr lang="en-IN" sz="1800" dirty="0"/>
          </a:p>
          <a:p>
            <a:pPr marL="0" indent="0" algn="just">
              <a:spcBef>
                <a:spcPts val="0"/>
              </a:spcBef>
              <a:buNone/>
            </a:pPr>
            <a:r>
              <a:rPr lang="en-IN" sz="1800" dirty="0" smtClean="0"/>
              <a:t>However</a:t>
            </a:r>
            <a:r>
              <a:rPr lang="en-IN" sz="1800" dirty="0"/>
              <a:t>, the </a:t>
            </a:r>
            <a:r>
              <a:rPr lang="en-IN" sz="1800" i="1" dirty="0"/>
              <a:t>Talk </a:t>
            </a:r>
            <a:r>
              <a:rPr lang="en-IN" sz="1800" dirty="0"/>
              <a:t>method in the </a:t>
            </a:r>
            <a:r>
              <a:rPr lang="en-IN" sz="1800" i="1" dirty="0"/>
              <a:t>Horse </a:t>
            </a:r>
            <a:r>
              <a:rPr lang="en-IN" sz="1800" dirty="0"/>
              <a:t>class hides the </a:t>
            </a:r>
            <a:r>
              <a:rPr lang="en-IN" sz="1800" i="1" dirty="0"/>
              <a:t>Talk </a:t>
            </a:r>
            <a:r>
              <a:rPr lang="en-IN" sz="1800" dirty="0"/>
              <a:t>method in the </a:t>
            </a:r>
            <a:r>
              <a:rPr lang="en-IN" sz="1800" i="1" dirty="0"/>
              <a:t>Mammal </a:t>
            </a:r>
            <a:r>
              <a:rPr lang="en-IN" sz="1800" dirty="0"/>
              <a:t>class, and the </a:t>
            </a:r>
            <a:r>
              <a:rPr lang="en-IN" sz="1800" i="1" dirty="0" err="1"/>
              <a:t>Horse.Talk</a:t>
            </a:r>
            <a:r>
              <a:rPr lang="en-IN" sz="1800" i="1" dirty="0"/>
              <a:t> </a:t>
            </a:r>
            <a:r>
              <a:rPr lang="en-IN" sz="1800" dirty="0"/>
              <a:t>method will be called instead. </a:t>
            </a:r>
            <a:endParaRPr lang="en-IN" sz="1800" dirty="0" smtClean="0"/>
          </a:p>
          <a:p>
            <a:pPr marL="0" indent="0" algn="just">
              <a:spcBef>
                <a:spcPts val="0"/>
              </a:spcBef>
              <a:buNone/>
            </a:pPr>
            <a:endParaRPr lang="en-IN" sz="1800" dirty="0"/>
          </a:p>
          <a:p>
            <a:pPr marL="0" indent="0" algn="just">
              <a:spcBef>
                <a:spcPts val="0"/>
              </a:spcBef>
              <a:buNone/>
            </a:pPr>
            <a:r>
              <a:rPr lang="en-IN" sz="1800" dirty="0" smtClean="0"/>
              <a:t>Most </a:t>
            </a:r>
            <a:r>
              <a:rPr lang="en-IN" sz="1800" dirty="0"/>
              <a:t>of the time, such a coincidence is at best a source of confusion, and you should consider renaming methods to avoid clashes. </a:t>
            </a:r>
            <a:endParaRPr lang="en-IN" sz="1800" dirty="0" smtClean="0"/>
          </a:p>
          <a:p>
            <a:pPr marL="0" indent="0" algn="just">
              <a:spcBef>
                <a:spcPts val="0"/>
              </a:spcBef>
              <a:buNone/>
            </a:pPr>
            <a:endParaRPr lang="en-IN" sz="1800" dirty="0"/>
          </a:p>
          <a:p>
            <a:pPr marL="0" indent="0" algn="just">
              <a:spcBef>
                <a:spcPts val="0"/>
              </a:spcBef>
              <a:buNone/>
            </a:pPr>
            <a:r>
              <a:rPr lang="en-IN" sz="1800" dirty="0" smtClean="0"/>
              <a:t>However</a:t>
            </a:r>
            <a:r>
              <a:rPr lang="en-IN" sz="1800" dirty="0"/>
              <a:t>, if you’re sure that you want the two methods to have the same signature, thus hiding the </a:t>
            </a:r>
            <a:r>
              <a:rPr lang="en-IN" sz="1800" i="1" dirty="0" err="1"/>
              <a:t>Mammal.Talk</a:t>
            </a:r>
            <a:r>
              <a:rPr lang="en-IN" sz="1800" i="1" dirty="0"/>
              <a:t> </a:t>
            </a:r>
            <a:r>
              <a:rPr lang="en-IN" sz="1800" dirty="0"/>
              <a:t>method, you can </a:t>
            </a:r>
            <a:r>
              <a:rPr lang="en-IN" sz="1800" dirty="0" smtClean="0"/>
              <a:t>silence </a:t>
            </a:r>
            <a:r>
              <a:rPr lang="en-IN" sz="1800" dirty="0"/>
              <a:t>the warning by using the </a:t>
            </a:r>
            <a:r>
              <a:rPr lang="en-IN" sz="1800" i="1" dirty="0">
                <a:solidFill>
                  <a:srgbClr val="FF0000"/>
                </a:solidFill>
              </a:rPr>
              <a:t>new </a:t>
            </a:r>
            <a:r>
              <a:rPr lang="en-IN" sz="1800" dirty="0">
                <a:solidFill>
                  <a:srgbClr val="FF0000"/>
                </a:solidFill>
              </a:rPr>
              <a:t>keyword </a:t>
            </a:r>
            <a:r>
              <a:rPr lang="en-IN" sz="1800" dirty="0"/>
              <a:t>as follows</a:t>
            </a:r>
            <a:r>
              <a:rPr lang="en-IN" sz="1800" dirty="0" smtClean="0"/>
              <a:t>: </a:t>
            </a:r>
          </a:p>
          <a:p>
            <a:pPr marL="0" indent="0" algn="just">
              <a:spcBef>
                <a:spcPts val="0"/>
              </a:spcBef>
              <a:buNone/>
            </a:pPr>
            <a:endParaRPr lang="en-IN" sz="1800" cap="none" dirty="0">
              <a:solidFill>
                <a:srgbClr val="FF0000"/>
              </a:solidFill>
            </a:endParaRPr>
          </a:p>
        </p:txBody>
      </p:sp>
      <p:pic>
        <p:nvPicPr>
          <p:cNvPr id="5" name="Picture 4"/>
          <p:cNvPicPr>
            <a:picLocks noChangeAspect="1"/>
          </p:cNvPicPr>
          <p:nvPr/>
        </p:nvPicPr>
        <p:blipFill>
          <a:blip r:embed="rId2"/>
          <a:stretch>
            <a:fillRect/>
          </a:stretch>
        </p:blipFill>
        <p:spPr>
          <a:xfrm>
            <a:off x="3090931" y="3340953"/>
            <a:ext cx="7392473" cy="3194744"/>
          </a:xfrm>
          <a:prstGeom prst="rect">
            <a:avLst/>
          </a:prstGeom>
        </p:spPr>
      </p:pic>
    </p:spTree>
    <p:extLst>
      <p:ext uri="{BB962C8B-B14F-4D97-AF65-F5344CB8AC3E}">
        <p14:creationId xmlns:p14="http://schemas.microsoft.com/office/powerpoint/2010/main" xmlns="" val="26938857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8"/>
            <a:ext cx="11526592" cy="463308"/>
          </a:xfrm>
        </p:spPr>
        <p:txBody>
          <a:bodyPr>
            <a:noAutofit/>
          </a:bodyPr>
          <a:lstStyle/>
          <a:p>
            <a:r>
              <a:rPr lang="en-US" sz="3600" b="1" dirty="0" err="1" smtClean="0">
                <a:solidFill>
                  <a:srgbClr val="FF0000"/>
                </a:solidFill>
              </a:rPr>
              <a:t>Contd</a:t>
            </a:r>
            <a:r>
              <a:rPr lang="en-US" sz="3600" b="1" dirty="0" smtClean="0">
                <a:solidFill>
                  <a:srgbClr val="FF0000"/>
                </a:solidFill>
              </a:rPr>
              <a:t>…</a:t>
            </a:r>
            <a:endParaRPr lang="en-IN" sz="3600" b="1" dirty="0">
              <a:solidFill>
                <a:srgbClr val="FF0000"/>
              </a:solidFill>
            </a:endParaRPr>
          </a:p>
        </p:txBody>
      </p:sp>
      <p:sp>
        <p:nvSpPr>
          <p:cNvPr id="3" name="Content Placeholder 2"/>
          <p:cNvSpPr>
            <a:spLocks noGrp="1"/>
          </p:cNvSpPr>
          <p:nvPr>
            <p:ph idx="1"/>
          </p:nvPr>
        </p:nvSpPr>
        <p:spPr>
          <a:xfrm>
            <a:off x="0" y="463308"/>
            <a:ext cx="12192000" cy="6394692"/>
          </a:xfrm>
        </p:spPr>
        <p:txBody>
          <a:bodyPr>
            <a:normAutofit/>
          </a:bodyPr>
          <a:lstStyle/>
          <a:p>
            <a:pPr marL="0" indent="0" algn="just">
              <a:spcBef>
                <a:spcPts val="0"/>
              </a:spcBef>
              <a:buNone/>
            </a:pPr>
            <a:r>
              <a:rPr lang="en-IN" sz="1800" dirty="0">
                <a:solidFill>
                  <a:srgbClr val="FF0000"/>
                </a:solidFill>
              </a:rPr>
              <a:t>Using the </a:t>
            </a:r>
            <a:r>
              <a:rPr lang="en-IN" sz="1800" i="1" dirty="0">
                <a:solidFill>
                  <a:srgbClr val="FF0000"/>
                </a:solidFill>
              </a:rPr>
              <a:t>new </a:t>
            </a:r>
            <a:r>
              <a:rPr lang="en-IN" sz="1800" dirty="0">
                <a:solidFill>
                  <a:srgbClr val="FF0000"/>
                </a:solidFill>
              </a:rPr>
              <a:t>keyword like this does not change the fact that the two methods are completely unrelated and that hiding still occurs. </a:t>
            </a:r>
            <a:endParaRPr lang="en-IN" sz="1800" dirty="0" smtClean="0">
              <a:solidFill>
                <a:srgbClr val="FF0000"/>
              </a:solidFill>
            </a:endParaRPr>
          </a:p>
          <a:p>
            <a:pPr marL="0" indent="0" algn="just">
              <a:spcBef>
                <a:spcPts val="0"/>
              </a:spcBef>
              <a:buNone/>
            </a:pPr>
            <a:endParaRPr lang="en-IN" sz="1800" dirty="0"/>
          </a:p>
          <a:p>
            <a:pPr marL="0" indent="0" algn="just">
              <a:spcBef>
                <a:spcPts val="0"/>
              </a:spcBef>
              <a:buNone/>
            </a:pPr>
            <a:r>
              <a:rPr lang="en-IN" sz="1800" dirty="0" smtClean="0"/>
              <a:t>It </a:t>
            </a:r>
            <a:r>
              <a:rPr lang="en-IN" sz="1800" dirty="0"/>
              <a:t>just turns the warning off. In effect, the </a:t>
            </a:r>
            <a:r>
              <a:rPr lang="en-IN" sz="1800" i="1" dirty="0"/>
              <a:t>new </a:t>
            </a:r>
            <a:r>
              <a:rPr lang="en-IN" sz="1800" dirty="0"/>
              <a:t>keyword says, “I know what I’m doing, so stop showing me these warnings</a:t>
            </a:r>
            <a:r>
              <a:rPr lang="en-IN" sz="1800" dirty="0" smtClean="0"/>
              <a:t>.” </a:t>
            </a:r>
          </a:p>
          <a:p>
            <a:pPr marL="0" indent="0" algn="just">
              <a:spcBef>
                <a:spcPts val="0"/>
              </a:spcBef>
              <a:buNone/>
            </a:pPr>
            <a:endParaRPr lang="en-US" sz="1800" cap="none" dirty="0">
              <a:solidFill>
                <a:srgbClr val="FF0000"/>
              </a:solidFill>
            </a:endParaRPr>
          </a:p>
          <a:p>
            <a:pPr marL="0" indent="0" algn="ctr">
              <a:spcBef>
                <a:spcPts val="0"/>
              </a:spcBef>
              <a:buNone/>
            </a:pPr>
            <a:r>
              <a:rPr lang="en-IN" sz="2800" b="1" dirty="0">
                <a:solidFill>
                  <a:srgbClr val="FF0000"/>
                </a:solidFill>
              </a:rPr>
              <a:t>Declaring virtual </a:t>
            </a:r>
            <a:r>
              <a:rPr lang="en-IN" sz="2800" b="1" dirty="0" smtClean="0">
                <a:solidFill>
                  <a:srgbClr val="FF0000"/>
                </a:solidFill>
              </a:rPr>
              <a:t>Methods </a:t>
            </a:r>
          </a:p>
          <a:p>
            <a:pPr marL="0" indent="0" algn="just">
              <a:spcBef>
                <a:spcPts val="0"/>
              </a:spcBef>
              <a:buNone/>
            </a:pPr>
            <a:endParaRPr lang="en-IN" sz="1800" smtClean="0"/>
          </a:p>
          <a:p>
            <a:pPr marL="0" indent="0" algn="just">
              <a:spcBef>
                <a:spcPts val="0"/>
              </a:spcBef>
              <a:buNone/>
            </a:pPr>
            <a:r>
              <a:rPr lang="en-IN" sz="1800" smtClean="0"/>
              <a:t>Sometimes </a:t>
            </a:r>
            <a:r>
              <a:rPr lang="en-IN" sz="1800" dirty="0"/>
              <a:t>you do want to hide the way in which a method is implemented in a base class. As an example, consider the </a:t>
            </a:r>
            <a:r>
              <a:rPr lang="en-IN" sz="1800" i="1" dirty="0" err="1"/>
              <a:t>ToString</a:t>
            </a:r>
            <a:r>
              <a:rPr lang="en-IN" sz="1800" i="1" dirty="0"/>
              <a:t> </a:t>
            </a:r>
            <a:r>
              <a:rPr lang="en-IN" sz="1800" dirty="0"/>
              <a:t>method in </a:t>
            </a:r>
            <a:r>
              <a:rPr lang="en-IN" sz="1800" i="1" dirty="0" err="1"/>
              <a:t>System.Object</a:t>
            </a:r>
            <a:r>
              <a:rPr lang="en-IN" sz="1800" dirty="0"/>
              <a:t>. </a:t>
            </a:r>
            <a:endParaRPr lang="en-IN" sz="1800" dirty="0" smtClean="0"/>
          </a:p>
          <a:p>
            <a:pPr marL="0" indent="0" algn="just">
              <a:spcBef>
                <a:spcPts val="0"/>
              </a:spcBef>
              <a:buNone/>
            </a:pPr>
            <a:endParaRPr lang="en-IN" sz="1800" dirty="0"/>
          </a:p>
          <a:p>
            <a:pPr marL="0" indent="0" algn="just">
              <a:spcBef>
                <a:spcPts val="0"/>
              </a:spcBef>
              <a:buNone/>
            </a:pPr>
            <a:r>
              <a:rPr lang="en-IN" sz="1800" dirty="0" smtClean="0"/>
              <a:t>The </a:t>
            </a:r>
            <a:r>
              <a:rPr lang="en-IN" sz="1800" dirty="0"/>
              <a:t>purpose of </a:t>
            </a:r>
            <a:r>
              <a:rPr lang="en-IN" sz="1800" i="1" dirty="0" err="1"/>
              <a:t>ToString</a:t>
            </a:r>
            <a:r>
              <a:rPr lang="en-IN" sz="1800" i="1" dirty="0"/>
              <a:t> </a:t>
            </a:r>
            <a:r>
              <a:rPr lang="en-IN" sz="1800" dirty="0"/>
              <a:t>is to convert an </a:t>
            </a:r>
            <a:r>
              <a:rPr lang="en-IN" sz="1800" dirty="0">
                <a:solidFill>
                  <a:srgbClr val="FF0000"/>
                </a:solidFill>
              </a:rPr>
              <a:t>object to its string representation</a:t>
            </a:r>
            <a:r>
              <a:rPr lang="en-IN" sz="1800" dirty="0"/>
              <a:t>. Because this method is very useful, it is a member of the </a:t>
            </a:r>
            <a:r>
              <a:rPr lang="en-IN" sz="1800" i="1" dirty="0" err="1"/>
              <a:t>System.Object</a:t>
            </a:r>
            <a:r>
              <a:rPr lang="en-IN" sz="1800" i="1" dirty="0"/>
              <a:t> </a:t>
            </a:r>
            <a:r>
              <a:rPr lang="en-IN" sz="1800" dirty="0"/>
              <a:t>class, thereby automatically providing all classes with a </a:t>
            </a:r>
            <a:r>
              <a:rPr lang="en-IN" sz="1800" i="1" dirty="0" err="1"/>
              <a:t>ToString</a:t>
            </a:r>
            <a:r>
              <a:rPr lang="en-IN" sz="1800" i="1" dirty="0"/>
              <a:t> </a:t>
            </a:r>
            <a:r>
              <a:rPr lang="en-IN" sz="1800" dirty="0"/>
              <a:t>method. </a:t>
            </a:r>
            <a:endParaRPr lang="en-IN" sz="1800" dirty="0" smtClean="0"/>
          </a:p>
          <a:p>
            <a:pPr marL="0" indent="0" algn="just">
              <a:spcBef>
                <a:spcPts val="0"/>
              </a:spcBef>
              <a:buNone/>
            </a:pPr>
            <a:endParaRPr lang="en-IN" sz="1800" dirty="0"/>
          </a:p>
          <a:p>
            <a:pPr marL="0" indent="0" algn="just">
              <a:spcBef>
                <a:spcPts val="0"/>
              </a:spcBef>
              <a:buNone/>
            </a:pPr>
            <a:r>
              <a:rPr lang="en-IN" sz="1800" dirty="0" smtClean="0"/>
              <a:t>However</a:t>
            </a:r>
            <a:r>
              <a:rPr lang="en-IN" sz="1800" dirty="0"/>
              <a:t>, how does the version of </a:t>
            </a:r>
            <a:r>
              <a:rPr lang="en-IN" sz="1800" i="1" dirty="0" err="1"/>
              <a:t>ToString</a:t>
            </a:r>
            <a:r>
              <a:rPr lang="en-IN" sz="1800" i="1" dirty="0"/>
              <a:t> </a:t>
            </a:r>
            <a:r>
              <a:rPr lang="en-IN" sz="1800" dirty="0"/>
              <a:t>implemented by </a:t>
            </a:r>
            <a:r>
              <a:rPr lang="en-IN" sz="1800" i="1" dirty="0" err="1"/>
              <a:t>System.Object</a:t>
            </a:r>
            <a:r>
              <a:rPr lang="en-IN" sz="1800" i="1" dirty="0"/>
              <a:t> </a:t>
            </a:r>
            <a:r>
              <a:rPr lang="en-IN" sz="1800" dirty="0"/>
              <a:t>know how to convert an instance of a derived class to a string? A derived class might contain any number of fields with interesting values that should be part of the string. </a:t>
            </a:r>
            <a:endParaRPr lang="en-IN" sz="1800" dirty="0" smtClean="0"/>
          </a:p>
          <a:p>
            <a:pPr marL="0" indent="0" algn="just">
              <a:spcBef>
                <a:spcPts val="0"/>
              </a:spcBef>
              <a:buNone/>
            </a:pPr>
            <a:endParaRPr lang="en-IN" sz="1800" dirty="0"/>
          </a:p>
          <a:p>
            <a:pPr marL="0" indent="0" algn="just">
              <a:spcBef>
                <a:spcPts val="0"/>
              </a:spcBef>
              <a:buNone/>
            </a:pPr>
            <a:r>
              <a:rPr lang="en-IN" sz="1800" dirty="0" smtClean="0"/>
              <a:t>The </a:t>
            </a:r>
            <a:r>
              <a:rPr lang="en-IN" sz="1800" dirty="0"/>
              <a:t>answer is that the implementation of </a:t>
            </a:r>
            <a:r>
              <a:rPr lang="en-IN" sz="1800" i="1" dirty="0" err="1"/>
              <a:t>ToString</a:t>
            </a:r>
            <a:r>
              <a:rPr lang="en-IN" sz="1800" i="1" dirty="0"/>
              <a:t> </a:t>
            </a:r>
            <a:r>
              <a:rPr lang="en-IN" sz="1800" dirty="0"/>
              <a:t>in </a:t>
            </a:r>
            <a:r>
              <a:rPr lang="en-IN" sz="1800" i="1" dirty="0" err="1"/>
              <a:t>System.Object</a:t>
            </a:r>
            <a:r>
              <a:rPr lang="en-IN" sz="1800" i="1" dirty="0"/>
              <a:t> </a:t>
            </a:r>
            <a:r>
              <a:rPr lang="en-IN" sz="1800" dirty="0"/>
              <a:t>is actually a bit simplistic. All it can do is convert an object to a string that contains the name of its type, such as “Mammal” or “Horse.” </a:t>
            </a:r>
            <a:endParaRPr lang="en-IN" sz="1800" dirty="0" smtClean="0"/>
          </a:p>
          <a:p>
            <a:pPr marL="0" indent="0" algn="just">
              <a:spcBef>
                <a:spcPts val="0"/>
              </a:spcBef>
              <a:buNone/>
            </a:pPr>
            <a:endParaRPr lang="en-IN" sz="1800" dirty="0"/>
          </a:p>
          <a:p>
            <a:pPr marL="0" indent="0" algn="just">
              <a:spcBef>
                <a:spcPts val="0"/>
              </a:spcBef>
              <a:buNone/>
            </a:pPr>
            <a:r>
              <a:rPr lang="en-IN" sz="1800" dirty="0" smtClean="0"/>
              <a:t>This </a:t>
            </a:r>
            <a:r>
              <a:rPr lang="en-IN" sz="1800" dirty="0"/>
              <a:t>is not very useful after all. So why provide a method that is so useless? The answer to this second question requires a bit of detailed thought.</a:t>
            </a:r>
            <a:endParaRPr lang="en-IN" sz="1800" cap="none" dirty="0">
              <a:solidFill>
                <a:srgbClr val="FF0000"/>
              </a:solidFill>
            </a:endParaRPr>
          </a:p>
        </p:txBody>
      </p:sp>
    </p:spTree>
    <p:extLst>
      <p:ext uri="{BB962C8B-B14F-4D97-AF65-F5344CB8AC3E}">
        <p14:creationId xmlns:p14="http://schemas.microsoft.com/office/powerpoint/2010/main" xmlns="" val="39359665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8"/>
            <a:ext cx="11526592" cy="463308"/>
          </a:xfrm>
        </p:spPr>
        <p:txBody>
          <a:bodyPr>
            <a:noAutofit/>
          </a:bodyPr>
          <a:lstStyle/>
          <a:p>
            <a:r>
              <a:rPr lang="en-US" sz="3600" b="1" dirty="0" err="1" smtClean="0">
                <a:solidFill>
                  <a:srgbClr val="FF0000"/>
                </a:solidFill>
              </a:rPr>
              <a:t>Contd</a:t>
            </a:r>
            <a:r>
              <a:rPr lang="en-US" sz="3600" b="1" dirty="0" smtClean="0">
                <a:solidFill>
                  <a:srgbClr val="FF0000"/>
                </a:solidFill>
              </a:rPr>
              <a:t>…</a:t>
            </a:r>
            <a:endParaRPr lang="en-IN" sz="3600" b="1" dirty="0">
              <a:solidFill>
                <a:srgbClr val="FF0000"/>
              </a:solidFill>
            </a:endParaRPr>
          </a:p>
        </p:txBody>
      </p:sp>
      <p:sp>
        <p:nvSpPr>
          <p:cNvPr id="3" name="Content Placeholder 2"/>
          <p:cNvSpPr>
            <a:spLocks noGrp="1"/>
          </p:cNvSpPr>
          <p:nvPr>
            <p:ph idx="1"/>
          </p:nvPr>
        </p:nvSpPr>
        <p:spPr>
          <a:xfrm>
            <a:off x="0" y="463308"/>
            <a:ext cx="12192000" cy="6394692"/>
          </a:xfrm>
        </p:spPr>
        <p:txBody>
          <a:bodyPr>
            <a:normAutofit/>
          </a:bodyPr>
          <a:lstStyle/>
          <a:p>
            <a:pPr marL="0" indent="0" algn="just">
              <a:spcBef>
                <a:spcPts val="0"/>
              </a:spcBef>
              <a:buNone/>
            </a:pPr>
            <a:r>
              <a:rPr lang="en-IN" sz="1800" dirty="0"/>
              <a:t>Obviously, </a:t>
            </a:r>
            <a:r>
              <a:rPr lang="en-IN" sz="1800" i="1" dirty="0" err="1"/>
              <a:t>ToString</a:t>
            </a:r>
            <a:r>
              <a:rPr lang="en-IN" sz="1800" i="1" dirty="0"/>
              <a:t> </a:t>
            </a:r>
            <a:r>
              <a:rPr lang="en-IN" sz="1800" dirty="0"/>
              <a:t>is a fine idea in concept, and all classes should provide a method that can be used to convert objects to strings for display or debugging purposes. </a:t>
            </a:r>
            <a:endParaRPr lang="en-IN" sz="1800" dirty="0" smtClean="0"/>
          </a:p>
          <a:p>
            <a:pPr marL="0" indent="0" algn="just">
              <a:spcBef>
                <a:spcPts val="0"/>
              </a:spcBef>
              <a:buNone/>
            </a:pPr>
            <a:endParaRPr lang="en-IN" sz="1800" dirty="0"/>
          </a:p>
          <a:p>
            <a:pPr marL="0" indent="0" algn="just">
              <a:spcBef>
                <a:spcPts val="0"/>
              </a:spcBef>
              <a:buNone/>
            </a:pPr>
            <a:r>
              <a:rPr lang="en-IN" sz="1800" dirty="0" smtClean="0"/>
              <a:t>It </a:t>
            </a:r>
            <a:r>
              <a:rPr lang="en-IN" sz="1800" dirty="0"/>
              <a:t>is only the implementation that requires attention. In fact, you are not expected to call the </a:t>
            </a:r>
            <a:r>
              <a:rPr lang="en-IN" sz="1800" i="1" dirty="0" err="1"/>
              <a:t>ToString</a:t>
            </a:r>
            <a:r>
              <a:rPr lang="en-IN" sz="1800" i="1" dirty="0"/>
              <a:t> </a:t>
            </a:r>
            <a:r>
              <a:rPr lang="en-IN" sz="1800" dirty="0"/>
              <a:t>method defined by </a:t>
            </a:r>
            <a:r>
              <a:rPr lang="en-IN" sz="1800" i="1" dirty="0" err="1"/>
              <a:t>System.Object</a:t>
            </a:r>
            <a:r>
              <a:rPr lang="en-IN" sz="1800" dirty="0"/>
              <a:t>—it is simply a placeholder. </a:t>
            </a:r>
            <a:endParaRPr lang="en-IN" sz="1800" dirty="0" smtClean="0"/>
          </a:p>
          <a:p>
            <a:pPr marL="0" indent="0" algn="just">
              <a:spcBef>
                <a:spcPts val="0"/>
              </a:spcBef>
              <a:buNone/>
            </a:pPr>
            <a:endParaRPr lang="en-IN" sz="1800" dirty="0"/>
          </a:p>
          <a:p>
            <a:pPr marL="0" indent="0" algn="just">
              <a:spcBef>
                <a:spcPts val="0"/>
              </a:spcBef>
              <a:buNone/>
            </a:pPr>
            <a:r>
              <a:rPr lang="en-IN" sz="1800" dirty="0" smtClean="0"/>
              <a:t>Instead</a:t>
            </a:r>
            <a:r>
              <a:rPr lang="en-IN" sz="1800" dirty="0"/>
              <a:t>, you may find it more useful to provide your own version of the </a:t>
            </a:r>
            <a:r>
              <a:rPr lang="en-IN" sz="1800" i="1" dirty="0" err="1"/>
              <a:t>ToString</a:t>
            </a:r>
            <a:r>
              <a:rPr lang="en-IN" sz="1800" i="1" dirty="0"/>
              <a:t> </a:t>
            </a:r>
            <a:r>
              <a:rPr lang="en-IN" sz="1800" dirty="0"/>
              <a:t>method in each class you define, overriding the default implementation in </a:t>
            </a:r>
            <a:r>
              <a:rPr lang="en-IN" sz="1800" i="1" dirty="0" err="1"/>
              <a:t>System.Object</a:t>
            </a:r>
            <a:r>
              <a:rPr lang="en-IN" sz="1800" dirty="0"/>
              <a:t>. </a:t>
            </a:r>
            <a:endParaRPr lang="en-IN" sz="1800" dirty="0" smtClean="0"/>
          </a:p>
          <a:p>
            <a:pPr marL="0" indent="0" algn="just">
              <a:spcBef>
                <a:spcPts val="0"/>
              </a:spcBef>
              <a:buNone/>
            </a:pPr>
            <a:endParaRPr lang="en-IN" sz="1800" dirty="0"/>
          </a:p>
          <a:p>
            <a:pPr marL="0" indent="0" algn="just">
              <a:spcBef>
                <a:spcPts val="0"/>
              </a:spcBef>
              <a:buNone/>
            </a:pPr>
            <a:r>
              <a:rPr lang="en-IN" sz="1800" dirty="0" smtClean="0"/>
              <a:t>The </a:t>
            </a:r>
            <a:r>
              <a:rPr lang="en-IN" sz="1800" dirty="0"/>
              <a:t>version in </a:t>
            </a:r>
            <a:r>
              <a:rPr lang="en-IN" sz="1800" i="1" dirty="0" err="1"/>
              <a:t>System.Object</a:t>
            </a:r>
            <a:r>
              <a:rPr lang="en-IN" sz="1800" i="1" dirty="0"/>
              <a:t> </a:t>
            </a:r>
            <a:r>
              <a:rPr lang="en-IN" sz="1800" dirty="0"/>
              <a:t>is there only as a safety net, in case a class does not implement or require its own specific version of the </a:t>
            </a:r>
            <a:r>
              <a:rPr lang="en-IN" sz="1800" i="1" dirty="0" err="1" smtClean="0"/>
              <a:t>ToString</a:t>
            </a:r>
            <a:r>
              <a:rPr lang="en-IN" sz="1800" i="1" dirty="0" smtClean="0"/>
              <a:t> </a:t>
            </a:r>
            <a:r>
              <a:rPr lang="en-IN" sz="1800" dirty="0"/>
              <a:t>method. </a:t>
            </a:r>
            <a:r>
              <a:rPr lang="en-IN" sz="1800" dirty="0" smtClean="0"/>
              <a:t> </a:t>
            </a:r>
          </a:p>
          <a:p>
            <a:pPr marL="0" indent="0" algn="just">
              <a:spcBef>
                <a:spcPts val="0"/>
              </a:spcBef>
              <a:buNone/>
            </a:pPr>
            <a:endParaRPr lang="en-US" sz="1800" cap="none" dirty="0">
              <a:solidFill>
                <a:srgbClr val="FF0000"/>
              </a:solidFill>
            </a:endParaRPr>
          </a:p>
          <a:p>
            <a:pPr marL="0" indent="0" algn="just">
              <a:spcBef>
                <a:spcPts val="0"/>
              </a:spcBef>
              <a:buNone/>
            </a:pPr>
            <a:r>
              <a:rPr lang="en-IN" sz="1800" dirty="0"/>
              <a:t>A method that is intended to be overridden is called a </a:t>
            </a:r>
            <a:r>
              <a:rPr lang="en-IN" sz="1800" i="1" dirty="0"/>
              <a:t>virtual </a:t>
            </a:r>
            <a:r>
              <a:rPr lang="en-IN" sz="1800" dirty="0"/>
              <a:t>method. You should be clear on the difference between </a:t>
            </a:r>
            <a:r>
              <a:rPr lang="en-IN" sz="1800" i="1" dirty="0"/>
              <a:t>overriding </a:t>
            </a:r>
            <a:r>
              <a:rPr lang="en-IN" sz="1800" dirty="0"/>
              <a:t>a method and </a:t>
            </a:r>
            <a:r>
              <a:rPr lang="en-IN" sz="1800" i="1" dirty="0"/>
              <a:t>hiding </a:t>
            </a:r>
            <a:r>
              <a:rPr lang="en-IN" sz="1800" dirty="0"/>
              <a:t>a method. </a:t>
            </a:r>
            <a:endParaRPr lang="en-IN" sz="1800" dirty="0" smtClean="0"/>
          </a:p>
          <a:p>
            <a:pPr marL="0" indent="0" algn="just">
              <a:spcBef>
                <a:spcPts val="0"/>
              </a:spcBef>
              <a:buNone/>
            </a:pPr>
            <a:endParaRPr lang="en-IN" sz="1800" dirty="0"/>
          </a:p>
          <a:p>
            <a:pPr marL="0" indent="0" algn="just">
              <a:spcBef>
                <a:spcPts val="0"/>
              </a:spcBef>
              <a:buNone/>
            </a:pPr>
            <a:r>
              <a:rPr lang="en-IN" sz="1800" dirty="0" smtClean="0"/>
              <a:t>Overriding </a:t>
            </a:r>
            <a:r>
              <a:rPr lang="en-IN" sz="1800" dirty="0"/>
              <a:t>a method is a mechanism for providing different implementations of the same method—the methods are all related because they are intended to perform the same task, but in a class-specific manner. </a:t>
            </a:r>
            <a:endParaRPr lang="en-IN" sz="1800" dirty="0" smtClean="0"/>
          </a:p>
          <a:p>
            <a:pPr marL="0" indent="0" algn="just">
              <a:spcBef>
                <a:spcPts val="0"/>
              </a:spcBef>
              <a:buNone/>
            </a:pPr>
            <a:endParaRPr lang="en-IN" sz="1800" dirty="0"/>
          </a:p>
          <a:p>
            <a:pPr marL="0" indent="0" algn="just">
              <a:spcBef>
                <a:spcPts val="0"/>
              </a:spcBef>
              <a:buNone/>
            </a:pPr>
            <a:r>
              <a:rPr lang="en-IN" sz="1800" dirty="0" smtClean="0"/>
              <a:t>Hiding </a:t>
            </a:r>
            <a:r>
              <a:rPr lang="en-IN" sz="1800" dirty="0"/>
              <a:t>a method is a means of replacing one method with another—the methods are usually unrelated and might perform totally different tasks. </a:t>
            </a:r>
            <a:endParaRPr lang="en-IN" sz="1800" dirty="0" smtClean="0"/>
          </a:p>
          <a:p>
            <a:pPr marL="0" indent="0" algn="just">
              <a:spcBef>
                <a:spcPts val="0"/>
              </a:spcBef>
              <a:buNone/>
            </a:pPr>
            <a:endParaRPr lang="en-IN" sz="1800" dirty="0"/>
          </a:p>
          <a:p>
            <a:pPr marL="0" indent="0" algn="just">
              <a:spcBef>
                <a:spcPts val="0"/>
              </a:spcBef>
              <a:buNone/>
            </a:pPr>
            <a:r>
              <a:rPr lang="en-IN" sz="1800" dirty="0" smtClean="0"/>
              <a:t>Overriding </a:t>
            </a:r>
            <a:r>
              <a:rPr lang="en-IN" sz="1800" dirty="0"/>
              <a:t>a method is a useful programming concept; hiding a method is often an error.</a:t>
            </a:r>
            <a:endParaRPr lang="en-IN" sz="1800" cap="none" dirty="0">
              <a:solidFill>
                <a:srgbClr val="FF0000"/>
              </a:solidFill>
            </a:endParaRPr>
          </a:p>
        </p:txBody>
      </p:sp>
    </p:spTree>
    <p:extLst>
      <p:ext uri="{BB962C8B-B14F-4D97-AF65-F5344CB8AC3E}">
        <p14:creationId xmlns:p14="http://schemas.microsoft.com/office/powerpoint/2010/main" xmlns="" val="36747604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8"/>
            <a:ext cx="11526592" cy="463308"/>
          </a:xfrm>
        </p:spPr>
        <p:txBody>
          <a:bodyPr>
            <a:noAutofit/>
          </a:bodyPr>
          <a:lstStyle/>
          <a:p>
            <a:r>
              <a:rPr lang="en-US" sz="3600" b="1" dirty="0" err="1" smtClean="0">
                <a:solidFill>
                  <a:srgbClr val="FF0000"/>
                </a:solidFill>
              </a:rPr>
              <a:t>Contd</a:t>
            </a:r>
            <a:r>
              <a:rPr lang="en-US" sz="3600" b="1" dirty="0" smtClean="0">
                <a:solidFill>
                  <a:srgbClr val="FF0000"/>
                </a:solidFill>
              </a:rPr>
              <a:t>…</a:t>
            </a:r>
            <a:endParaRPr lang="en-IN" sz="3600" b="1" dirty="0">
              <a:solidFill>
                <a:srgbClr val="FF0000"/>
              </a:solidFill>
            </a:endParaRPr>
          </a:p>
        </p:txBody>
      </p:sp>
      <p:sp>
        <p:nvSpPr>
          <p:cNvPr id="3" name="Content Placeholder 2"/>
          <p:cNvSpPr>
            <a:spLocks noGrp="1"/>
          </p:cNvSpPr>
          <p:nvPr>
            <p:ph idx="1"/>
          </p:nvPr>
        </p:nvSpPr>
        <p:spPr>
          <a:xfrm>
            <a:off x="0" y="463308"/>
            <a:ext cx="12192000" cy="6394692"/>
          </a:xfrm>
        </p:spPr>
        <p:txBody>
          <a:bodyPr>
            <a:normAutofit/>
          </a:bodyPr>
          <a:lstStyle/>
          <a:p>
            <a:pPr marL="0" indent="0" algn="just">
              <a:spcBef>
                <a:spcPts val="0"/>
              </a:spcBef>
              <a:buNone/>
            </a:pPr>
            <a:r>
              <a:rPr lang="en-IN" sz="1800" dirty="0"/>
              <a:t>You can mark a method as a virtual method by using the </a:t>
            </a:r>
            <a:r>
              <a:rPr lang="en-IN" sz="1800" i="1" dirty="0">
                <a:solidFill>
                  <a:srgbClr val="FF0000"/>
                </a:solidFill>
              </a:rPr>
              <a:t>virtual </a:t>
            </a:r>
            <a:r>
              <a:rPr lang="en-IN" sz="1800" dirty="0">
                <a:solidFill>
                  <a:srgbClr val="FF0000"/>
                </a:solidFill>
              </a:rPr>
              <a:t>keyword</a:t>
            </a:r>
            <a:r>
              <a:rPr lang="en-IN" sz="1800" dirty="0"/>
              <a:t>. For example, the </a:t>
            </a:r>
            <a:r>
              <a:rPr lang="en-IN" sz="1800" i="1" dirty="0" err="1"/>
              <a:t>ToString</a:t>
            </a:r>
            <a:r>
              <a:rPr lang="en-IN" sz="1800" i="1" dirty="0"/>
              <a:t> </a:t>
            </a:r>
            <a:r>
              <a:rPr lang="en-IN" sz="1800" dirty="0"/>
              <a:t>method in the </a:t>
            </a:r>
            <a:r>
              <a:rPr lang="en-IN" sz="1800" i="1" dirty="0" err="1"/>
              <a:t>System.Object</a:t>
            </a:r>
            <a:r>
              <a:rPr lang="en-IN" sz="1800" i="1" dirty="0"/>
              <a:t> </a:t>
            </a:r>
            <a:r>
              <a:rPr lang="en-IN" sz="1800" dirty="0"/>
              <a:t>class is defined like this</a:t>
            </a:r>
            <a:r>
              <a:rPr lang="en-IN" sz="1800" dirty="0" smtClean="0"/>
              <a:t>: </a:t>
            </a:r>
          </a:p>
          <a:p>
            <a:pPr marL="0" indent="0" algn="just">
              <a:spcBef>
                <a:spcPts val="0"/>
              </a:spcBef>
              <a:buNone/>
            </a:pPr>
            <a:endParaRPr lang="en-US" sz="1800" cap="none" dirty="0">
              <a:solidFill>
                <a:srgbClr val="FF0000"/>
              </a:solidFill>
            </a:endParaRPr>
          </a:p>
          <a:p>
            <a:pPr marL="0" indent="0" algn="just">
              <a:spcBef>
                <a:spcPts val="0"/>
              </a:spcBef>
              <a:buNone/>
            </a:pPr>
            <a:r>
              <a:rPr lang="en-IN" sz="1800" dirty="0" smtClean="0">
                <a:solidFill>
                  <a:srgbClr val="FF0000"/>
                </a:solidFill>
              </a:rPr>
              <a:t>                                                              namespace System</a:t>
            </a: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solidFill>
                  <a:srgbClr val="FF0000"/>
                </a:solidFill>
              </a:rPr>
              <a:t> </a:t>
            </a:r>
            <a:r>
              <a:rPr lang="en-IN" sz="1800" dirty="0" smtClean="0">
                <a:solidFill>
                  <a:srgbClr val="FF0000"/>
                </a:solidFill>
              </a:rPr>
              <a:t>                                                             class </a:t>
            </a:r>
            <a:r>
              <a:rPr lang="en-IN" sz="1800" dirty="0">
                <a:solidFill>
                  <a:srgbClr val="FF0000"/>
                </a:solidFill>
              </a:rPr>
              <a:t>Object </a:t>
            </a:r>
            <a:endParaRPr lang="en-IN" sz="1800" dirty="0" smtClean="0">
              <a:solidFill>
                <a:srgbClr val="FF0000"/>
              </a:solidFill>
            </a:endParaRPr>
          </a:p>
          <a:p>
            <a:pPr marL="0" indent="0" algn="just">
              <a:spcBef>
                <a:spcPts val="0"/>
              </a:spcBef>
              <a:buNone/>
            </a:pPr>
            <a:r>
              <a:rPr lang="en-IN" sz="1800" dirty="0">
                <a:solidFill>
                  <a:srgbClr val="FF0000"/>
                </a:solidFill>
              </a:rPr>
              <a:t> </a:t>
            </a:r>
            <a:r>
              <a:rPr lang="en-IN" sz="1800" dirty="0" smtClean="0">
                <a:solidFill>
                  <a:srgbClr val="FF0000"/>
                </a:solidFill>
              </a:rPr>
              <a:t>                                                           {</a:t>
            </a:r>
          </a:p>
          <a:p>
            <a:pPr marL="0" indent="0" algn="just">
              <a:spcBef>
                <a:spcPts val="0"/>
              </a:spcBef>
              <a:buNone/>
            </a:pPr>
            <a:r>
              <a:rPr lang="en-IN" sz="1800" dirty="0">
                <a:solidFill>
                  <a:srgbClr val="FF0000"/>
                </a:solidFill>
              </a:rPr>
              <a:t> </a:t>
            </a:r>
            <a:r>
              <a:rPr lang="en-IN" sz="1800" dirty="0" smtClean="0">
                <a:solidFill>
                  <a:srgbClr val="FF0000"/>
                </a:solidFill>
              </a:rPr>
              <a:t>                                                               </a:t>
            </a:r>
            <a:r>
              <a:rPr lang="en-IN" sz="1800" dirty="0">
                <a:solidFill>
                  <a:srgbClr val="FF0000"/>
                </a:solidFill>
              </a:rPr>
              <a:t>public virtual string </a:t>
            </a:r>
            <a:r>
              <a:rPr lang="en-IN" sz="1800" dirty="0" err="1">
                <a:solidFill>
                  <a:srgbClr val="FF0000"/>
                </a:solidFill>
              </a:rPr>
              <a:t>ToString</a:t>
            </a:r>
            <a:r>
              <a:rPr lang="en-IN" sz="1800" dirty="0" smtClean="0">
                <a:solidFill>
                  <a:srgbClr val="FF0000"/>
                </a:solidFill>
              </a:rPr>
              <a:t>( ) </a:t>
            </a: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solidFill>
                  <a:srgbClr val="FF0000"/>
                </a:solidFill>
              </a:rPr>
              <a:t> </a:t>
            </a:r>
            <a:r>
              <a:rPr lang="en-IN" sz="1800" dirty="0" smtClean="0">
                <a:solidFill>
                  <a:srgbClr val="FF0000"/>
                </a:solidFill>
              </a:rPr>
              <a:t>                                                                ……………………………….....</a:t>
            </a:r>
          </a:p>
          <a:p>
            <a:pPr marL="0" indent="0" algn="just">
              <a:spcBef>
                <a:spcPts val="0"/>
              </a:spcBef>
              <a:buNone/>
            </a:pPr>
            <a:r>
              <a:rPr lang="en-IN" sz="1800" dirty="0">
                <a:solidFill>
                  <a:srgbClr val="FF0000"/>
                </a:solidFill>
              </a:rPr>
              <a:t> </a:t>
            </a:r>
            <a:r>
              <a:rPr lang="en-IN" sz="1800" dirty="0" smtClean="0">
                <a:solidFill>
                  <a:srgbClr val="FF0000"/>
                </a:solidFill>
              </a:rPr>
              <a:t>                                                              </a:t>
            </a:r>
            <a:r>
              <a:rPr lang="en-IN" sz="1800" dirty="0">
                <a:solidFill>
                  <a:srgbClr val="FF0000"/>
                </a:solidFill>
              </a:rPr>
              <a:t>} </a:t>
            </a:r>
            <a:endParaRPr lang="en-IN" sz="1800" dirty="0" smtClean="0">
              <a:solidFill>
                <a:srgbClr val="FF0000"/>
              </a:solidFill>
            </a:endParaRPr>
          </a:p>
          <a:p>
            <a:pPr marL="0" indent="0" algn="just">
              <a:spcBef>
                <a:spcPts val="0"/>
              </a:spcBef>
              <a:buNone/>
            </a:pPr>
            <a:r>
              <a:rPr lang="en-IN" sz="1800" dirty="0">
                <a:solidFill>
                  <a:srgbClr val="FF0000"/>
                </a:solidFill>
              </a:rPr>
              <a:t> </a:t>
            </a:r>
            <a:r>
              <a:rPr lang="en-IN" sz="1800" dirty="0" smtClean="0">
                <a:solidFill>
                  <a:srgbClr val="FF0000"/>
                </a:solidFill>
              </a:rPr>
              <a:t>                                                                ……………………....</a:t>
            </a:r>
          </a:p>
          <a:p>
            <a:pPr marL="0" indent="0" algn="just">
              <a:spcBef>
                <a:spcPts val="0"/>
              </a:spcBef>
              <a:buNone/>
            </a:pPr>
            <a:r>
              <a:rPr lang="en-IN" sz="1800" dirty="0">
                <a:solidFill>
                  <a:srgbClr val="FF0000"/>
                </a:solidFill>
              </a:rPr>
              <a:t> </a:t>
            </a:r>
            <a:r>
              <a:rPr lang="en-IN" sz="1800" dirty="0" smtClean="0">
                <a:solidFill>
                  <a:srgbClr val="FF0000"/>
                </a:solidFill>
              </a:rPr>
              <a:t>                                                          } </a:t>
            </a:r>
            <a:endParaRPr lang="en-IN" sz="1800" cap="none" dirty="0">
              <a:solidFill>
                <a:srgbClr val="FF0000"/>
              </a:solidFill>
            </a:endParaRPr>
          </a:p>
        </p:txBody>
      </p:sp>
    </p:spTree>
    <p:extLst>
      <p:ext uri="{BB962C8B-B14F-4D97-AF65-F5344CB8AC3E}">
        <p14:creationId xmlns:p14="http://schemas.microsoft.com/office/powerpoint/2010/main" xmlns="" val="7407835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8"/>
            <a:ext cx="11526592" cy="463308"/>
          </a:xfrm>
        </p:spPr>
        <p:txBody>
          <a:bodyPr>
            <a:noAutofit/>
          </a:bodyPr>
          <a:lstStyle/>
          <a:p>
            <a:r>
              <a:rPr lang="en-IN" sz="3600" b="1" dirty="0">
                <a:solidFill>
                  <a:srgbClr val="FF0000"/>
                </a:solidFill>
              </a:rPr>
              <a:t>Declaring override Methods</a:t>
            </a:r>
          </a:p>
        </p:txBody>
      </p:sp>
      <p:sp>
        <p:nvSpPr>
          <p:cNvPr id="3" name="Content Placeholder 2"/>
          <p:cNvSpPr>
            <a:spLocks noGrp="1"/>
          </p:cNvSpPr>
          <p:nvPr>
            <p:ph idx="1"/>
          </p:nvPr>
        </p:nvSpPr>
        <p:spPr>
          <a:xfrm>
            <a:off x="0" y="463308"/>
            <a:ext cx="12192000" cy="6394692"/>
          </a:xfrm>
        </p:spPr>
        <p:txBody>
          <a:bodyPr>
            <a:normAutofit/>
          </a:bodyPr>
          <a:lstStyle/>
          <a:p>
            <a:r>
              <a:rPr lang="en-IN" sz="1800" dirty="0"/>
              <a:t>If a base class declares that a method is </a:t>
            </a:r>
            <a:r>
              <a:rPr lang="en-IN" sz="1800" i="1" dirty="0"/>
              <a:t>virtual</a:t>
            </a:r>
            <a:r>
              <a:rPr lang="en-IN" sz="1800" dirty="0"/>
              <a:t>, a derived class can use the </a:t>
            </a:r>
            <a:r>
              <a:rPr lang="en-IN" sz="1800" i="1" dirty="0">
                <a:solidFill>
                  <a:srgbClr val="FF0000"/>
                </a:solidFill>
              </a:rPr>
              <a:t>override </a:t>
            </a:r>
            <a:r>
              <a:rPr lang="en-IN" sz="1800" dirty="0">
                <a:solidFill>
                  <a:srgbClr val="FF0000"/>
                </a:solidFill>
              </a:rPr>
              <a:t>keyword </a:t>
            </a:r>
            <a:r>
              <a:rPr lang="en-IN" sz="1800" dirty="0"/>
              <a:t>to declare another </a:t>
            </a:r>
            <a:r>
              <a:rPr lang="en-IN" sz="1800" dirty="0">
                <a:solidFill>
                  <a:srgbClr val="FF0000"/>
                </a:solidFill>
              </a:rPr>
              <a:t>implementation</a:t>
            </a:r>
            <a:r>
              <a:rPr lang="en-IN" sz="1800" dirty="0"/>
              <a:t> of that method. For example:</a:t>
            </a:r>
          </a:p>
          <a:p>
            <a:pPr marL="0" indent="0">
              <a:spcBef>
                <a:spcPts val="0"/>
              </a:spcBef>
              <a:buNone/>
            </a:pPr>
            <a:r>
              <a:rPr lang="en-IN" sz="1800" dirty="0" smtClean="0"/>
              <a:t>                                                             </a:t>
            </a:r>
            <a:r>
              <a:rPr lang="en-IN" sz="1800" dirty="0" smtClean="0">
                <a:solidFill>
                  <a:srgbClr val="FF0000"/>
                </a:solidFill>
              </a:rPr>
              <a:t>class </a:t>
            </a:r>
            <a:r>
              <a:rPr lang="en-IN" sz="1800" dirty="0">
                <a:solidFill>
                  <a:srgbClr val="FF0000"/>
                </a:solidFill>
              </a:rPr>
              <a:t>Horse : </a:t>
            </a:r>
            <a:r>
              <a:rPr lang="en-IN" sz="1800" dirty="0" smtClean="0">
                <a:solidFill>
                  <a:srgbClr val="FF0000"/>
                </a:solidFill>
              </a:rPr>
              <a:t>Mammal</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dirty="0">
                <a:solidFill>
                  <a:srgbClr val="FF0000"/>
                </a:solidFill>
              </a:rPr>
              <a:t> </a:t>
            </a:r>
            <a:r>
              <a:rPr lang="en-IN" sz="1800" dirty="0" smtClean="0">
                <a:solidFill>
                  <a:srgbClr val="FF0000"/>
                </a:solidFill>
              </a:rPr>
              <a:t>                                                             public </a:t>
            </a:r>
            <a:r>
              <a:rPr lang="en-IN" sz="1800" dirty="0">
                <a:solidFill>
                  <a:srgbClr val="FF0000"/>
                </a:solidFill>
              </a:rPr>
              <a:t>override string </a:t>
            </a:r>
            <a:r>
              <a:rPr lang="en-IN" sz="1800" dirty="0" err="1">
                <a:solidFill>
                  <a:srgbClr val="FF0000"/>
                </a:solidFill>
              </a:rPr>
              <a:t>ToString</a:t>
            </a:r>
            <a:r>
              <a:rPr lang="en-IN" sz="1800" dirty="0" smtClean="0">
                <a:solidFill>
                  <a:srgbClr val="FF0000"/>
                </a:solidFill>
              </a:rPr>
              <a:t>( ) </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dirty="0">
                <a:solidFill>
                  <a:srgbClr val="FF0000"/>
                </a:solidFill>
              </a:rPr>
              <a:t> </a:t>
            </a:r>
            <a:r>
              <a:rPr lang="en-IN" sz="1800" dirty="0" smtClean="0">
                <a:solidFill>
                  <a:srgbClr val="FF0000"/>
                </a:solidFill>
              </a:rPr>
              <a:t>                                                            }</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dirty="0"/>
              <a:t>The new implementation of the method in the derived class can call the original implementation of the method in the base class by using the </a:t>
            </a:r>
            <a:r>
              <a:rPr lang="en-IN" sz="1800" i="1" dirty="0"/>
              <a:t>base </a:t>
            </a:r>
            <a:r>
              <a:rPr lang="en-IN" sz="1800" dirty="0"/>
              <a:t>keyword, like this</a:t>
            </a:r>
            <a:r>
              <a:rPr lang="en-IN" sz="1800" dirty="0" smtClean="0"/>
              <a:t>: </a:t>
            </a:r>
          </a:p>
          <a:p>
            <a:pPr marL="0" indent="0">
              <a:spcBef>
                <a:spcPts val="0"/>
              </a:spcBef>
              <a:buNone/>
            </a:pPr>
            <a:r>
              <a:rPr lang="en-IN" sz="1800" dirty="0" smtClean="0"/>
              <a:t>                                                            </a:t>
            </a:r>
            <a:r>
              <a:rPr lang="en-IN" sz="1800" dirty="0" smtClean="0">
                <a:solidFill>
                  <a:srgbClr val="FF0000"/>
                </a:solidFill>
              </a:rPr>
              <a:t>public </a:t>
            </a:r>
            <a:r>
              <a:rPr lang="en-IN" sz="1800" dirty="0">
                <a:solidFill>
                  <a:srgbClr val="FF0000"/>
                </a:solidFill>
              </a:rPr>
              <a:t>override string </a:t>
            </a:r>
            <a:r>
              <a:rPr lang="en-IN" sz="1800" dirty="0" err="1">
                <a:solidFill>
                  <a:srgbClr val="FF0000"/>
                </a:solidFill>
              </a:rPr>
              <a:t>ToString</a:t>
            </a:r>
            <a:r>
              <a:rPr lang="en-IN" sz="1800" dirty="0" smtClean="0">
                <a:solidFill>
                  <a:srgbClr val="FF0000"/>
                </a:solidFill>
              </a:rPr>
              <a:t>( )</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dirty="0">
                <a:solidFill>
                  <a:srgbClr val="FF0000"/>
                </a:solidFill>
              </a:rPr>
              <a:t> </a:t>
            </a:r>
            <a:r>
              <a:rPr lang="en-IN" sz="1800" dirty="0" smtClean="0">
                <a:solidFill>
                  <a:srgbClr val="FF0000"/>
                </a:solidFill>
              </a:rPr>
              <a:t>                                                               </a:t>
            </a:r>
            <a:r>
              <a:rPr lang="en-IN" sz="1800" dirty="0" err="1" smtClean="0">
                <a:solidFill>
                  <a:srgbClr val="FF0000"/>
                </a:solidFill>
              </a:rPr>
              <a:t>base.ToString</a:t>
            </a:r>
            <a:r>
              <a:rPr lang="en-IN" sz="1800" dirty="0">
                <a:solidFill>
                  <a:srgbClr val="FF0000"/>
                </a:solidFill>
              </a:rPr>
              <a:t>(); </a:t>
            </a:r>
            <a:endParaRPr lang="en-IN" sz="1800" dirty="0" smtClean="0">
              <a:solidFill>
                <a:srgbClr val="FF0000"/>
              </a:solidFill>
            </a:endParaRPr>
          </a:p>
          <a:p>
            <a:pPr marL="0" indent="0">
              <a:spcBef>
                <a:spcPts val="0"/>
              </a:spcBef>
              <a:buNone/>
            </a:pPr>
            <a:r>
              <a:rPr lang="en-IN" sz="1800" dirty="0">
                <a:solidFill>
                  <a:srgbClr val="FF0000"/>
                </a:solidFill>
              </a:rPr>
              <a:t> </a:t>
            </a:r>
            <a:r>
              <a:rPr lang="en-IN" sz="1800" dirty="0" smtClean="0">
                <a:solidFill>
                  <a:srgbClr val="FF0000"/>
                </a:solidFill>
              </a:rPr>
              <a:t>                                                                         ……....</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t>There are some important rules you must follow when declaring polymorphic methods (as discussed in the following sidebar, “Virtual Methods and Polymorphism”) by using the </a:t>
            </a:r>
            <a:r>
              <a:rPr lang="en-IN" sz="1800" i="1" dirty="0"/>
              <a:t>virtual </a:t>
            </a:r>
            <a:r>
              <a:rPr lang="en-IN" sz="1800" dirty="0"/>
              <a:t>and </a:t>
            </a:r>
            <a:r>
              <a:rPr lang="en-IN" sz="1800" i="1" dirty="0"/>
              <a:t>override </a:t>
            </a:r>
            <a:r>
              <a:rPr lang="en-IN" sz="1800" dirty="0"/>
              <a:t>keywords:</a:t>
            </a:r>
            <a:endParaRPr lang="en-IN" sz="1800" cap="none" dirty="0">
              <a:solidFill>
                <a:srgbClr val="FF0000"/>
              </a:solidFill>
            </a:endParaRPr>
          </a:p>
        </p:txBody>
      </p:sp>
    </p:spTree>
    <p:extLst>
      <p:ext uri="{BB962C8B-B14F-4D97-AF65-F5344CB8AC3E}">
        <p14:creationId xmlns:p14="http://schemas.microsoft.com/office/powerpoint/2010/main" xmlns="" val="20745124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8"/>
            <a:ext cx="11526592" cy="463308"/>
          </a:xfrm>
        </p:spPr>
        <p:txBody>
          <a:bodyPr>
            <a:noAutofit/>
          </a:bodyPr>
          <a:lstStyle/>
          <a:p>
            <a:r>
              <a:rPr lang="en-US" sz="3600" b="1" dirty="0" err="1" smtClean="0">
                <a:solidFill>
                  <a:srgbClr val="FF0000"/>
                </a:solidFill>
              </a:rPr>
              <a:t>Contd</a:t>
            </a:r>
            <a:r>
              <a:rPr lang="en-US" sz="3600" b="1" dirty="0" smtClean="0">
                <a:solidFill>
                  <a:srgbClr val="FF0000"/>
                </a:solidFill>
              </a:rPr>
              <a:t>…</a:t>
            </a:r>
            <a:endParaRPr lang="en-IN" sz="3600" b="1" dirty="0">
              <a:solidFill>
                <a:srgbClr val="FF0000"/>
              </a:solidFill>
            </a:endParaRPr>
          </a:p>
        </p:txBody>
      </p:sp>
      <p:sp>
        <p:nvSpPr>
          <p:cNvPr id="3" name="Content Placeholder 2"/>
          <p:cNvSpPr>
            <a:spLocks noGrp="1"/>
          </p:cNvSpPr>
          <p:nvPr>
            <p:ph idx="1"/>
          </p:nvPr>
        </p:nvSpPr>
        <p:spPr>
          <a:xfrm>
            <a:off x="0" y="463308"/>
            <a:ext cx="12192000" cy="6394692"/>
          </a:xfrm>
        </p:spPr>
        <p:txBody>
          <a:bodyPr>
            <a:normAutofit/>
          </a:bodyPr>
          <a:lstStyle/>
          <a:p>
            <a:pPr algn="just"/>
            <a:r>
              <a:rPr lang="en-IN" sz="1800" dirty="0"/>
              <a:t>There are some important rules you must follow when declaring polymorphic methods (as discussed in the following sidebar, “Virtual Methods and Polymorphism”) by using the </a:t>
            </a:r>
            <a:r>
              <a:rPr lang="en-IN" sz="1800" i="1" dirty="0"/>
              <a:t>virtual </a:t>
            </a:r>
            <a:r>
              <a:rPr lang="en-IN" sz="1800" dirty="0"/>
              <a:t>and </a:t>
            </a:r>
            <a:r>
              <a:rPr lang="en-IN" sz="1800" i="1" dirty="0"/>
              <a:t>override </a:t>
            </a:r>
            <a:r>
              <a:rPr lang="en-IN" sz="1800" dirty="0"/>
              <a:t>keywords</a:t>
            </a:r>
            <a:r>
              <a:rPr lang="en-IN" sz="1800" dirty="0" smtClean="0"/>
              <a:t>: </a:t>
            </a:r>
          </a:p>
          <a:p>
            <a:pPr marL="342900" indent="-342900" algn="just">
              <a:buAutoNum type="arabicParenR"/>
            </a:pPr>
            <a:r>
              <a:rPr lang="en-IN" sz="1800" dirty="0" smtClean="0"/>
              <a:t>A </a:t>
            </a:r>
            <a:r>
              <a:rPr lang="en-IN" sz="1800" i="1" dirty="0"/>
              <a:t>virtual </a:t>
            </a:r>
            <a:r>
              <a:rPr lang="en-IN" sz="1800" dirty="0"/>
              <a:t>method cannot be private; it is intended to be exposed to other classes through inheritance. Similarly, </a:t>
            </a:r>
            <a:r>
              <a:rPr lang="en-IN" sz="1800" i="1" dirty="0"/>
              <a:t>override </a:t>
            </a:r>
            <a:r>
              <a:rPr lang="en-IN" sz="1800" dirty="0"/>
              <a:t>methods cannot be private because a class cannot change the protection level of a method that it inherits. </a:t>
            </a:r>
            <a:endParaRPr lang="en-IN" sz="1800" dirty="0" smtClean="0"/>
          </a:p>
          <a:p>
            <a:pPr marL="0" indent="0" algn="just">
              <a:buNone/>
            </a:pPr>
            <a:r>
              <a:rPr lang="en-IN" sz="1800" dirty="0" smtClean="0"/>
              <a:t>However</a:t>
            </a:r>
            <a:r>
              <a:rPr lang="en-IN" sz="1800" dirty="0"/>
              <a:t>, override methods can have a special form of privacy known as protected access, as you will find out in the next </a:t>
            </a:r>
            <a:r>
              <a:rPr lang="en-IN" sz="1800" dirty="0" smtClean="0"/>
              <a:t>section.</a:t>
            </a:r>
          </a:p>
          <a:p>
            <a:pPr marL="0" indent="0" algn="just">
              <a:buNone/>
            </a:pPr>
            <a:r>
              <a:rPr lang="en-IN" sz="1800" dirty="0"/>
              <a:t> </a:t>
            </a:r>
            <a:r>
              <a:rPr lang="en-IN" sz="1800" dirty="0" smtClean="0">
                <a:solidFill>
                  <a:srgbClr val="FF0000"/>
                </a:solidFill>
              </a:rPr>
              <a:t>2)</a:t>
            </a:r>
            <a:r>
              <a:rPr lang="en-IN" sz="1800" dirty="0" smtClean="0"/>
              <a:t> The </a:t>
            </a:r>
            <a:r>
              <a:rPr lang="en-IN" sz="1800" dirty="0"/>
              <a:t>signatures of the virtual and override methods must be identical; they must have the same name, number, </a:t>
            </a:r>
            <a:r>
              <a:rPr lang="en-IN" sz="1800" dirty="0" smtClean="0"/>
              <a:t>and </a:t>
            </a:r>
            <a:r>
              <a:rPr lang="en-IN" sz="1800" dirty="0"/>
              <a:t>types of parameters. In addition, both methods must return the same </a:t>
            </a:r>
            <a:r>
              <a:rPr lang="en-IN" sz="1800" dirty="0" smtClean="0"/>
              <a:t>type.</a:t>
            </a:r>
          </a:p>
          <a:p>
            <a:pPr marL="0" indent="0" algn="just">
              <a:buNone/>
            </a:pPr>
            <a:r>
              <a:rPr lang="en-IN" sz="1800" dirty="0" smtClean="0">
                <a:solidFill>
                  <a:srgbClr val="FF0000"/>
                </a:solidFill>
              </a:rPr>
              <a:t>3)</a:t>
            </a:r>
            <a:r>
              <a:rPr lang="en-IN" sz="1800" dirty="0" smtClean="0"/>
              <a:t> You can only override a virtual method. If the base class method is not virtual and you try to override it, you’ll get a compile-time error. This is sensible; it should be up to the designer of the base class to decide whether its methods can be overridden.</a:t>
            </a:r>
          </a:p>
          <a:p>
            <a:pPr marL="0" indent="0">
              <a:buNone/>
            </a:pPr>
            <a:r>
              <a:rPr lang="en-IN" sz="1800" dirty="0" smtClean="0">
                <a:solidFill>
                  <a:srgbClr val="FF0000"/>
                </a:solidFill>
              </a:rPr>
              <a:t>4)</a:t>
            </a:r>
            <a:r>
              <a:rPr lang="en-IN" sz="1800" dirty="0" smtClean="0"/>
              <a:t> If </a:t>
            </a:r>
            <a:r>
              <a:rPr lang="en-IN" sz="1800" dirty="0"/>
              <a:t>the derived class does not declare the method by using the </a:t>
            </a:r>
            <a:r>
              <a:rPr lang="en-IN" sz="1800" i="1" dirty="0"/>
              <a:t>override </a:t>
            </a:r>
            <a:r>
              <a:rPr lang="en-IN" sz="1800" dirty="0"/>
              <a:t>keyword, it does not override the base class method—it hides the method. </a:t>
            </a:r>
            <a:endParaRPr lang="en-IN" sz="1800" dirty="0" smtClean="0"/>
          </a:p>
          <a:p>
            <a:pPr marL="0" indent="0">
              <a:buNone/>
            </a:pPr>
            <a:r>
              <a:rPr lang="en-IN" sz="1800" dirty="0" smtClean="0"/>
              <a:t>In </a:t>
            </a:r>
            <a:r>
              <a:rPr lang="en-IN" sz="1800" dirty="0"/>
              <a:t>other words, it becomes an implementation of a completely different method that happens to have the same name. As before, this will cause a compile-time hiding warning, which you can silence by using the </a:t>
            </a:r>
            <a:r>
              <a:rPr lang="en-IN" sz="1800" i="1" dirty="0"/>
              <a:t>new </a:t>
            </a:r>
            <a:r>
              <a:rPr lang="en-IN" sz="1800" dirty="0"/>
              <a:t>keyword as previously described.</a:t>
            </a:r>
          </a:p>
          <a:p>
            <a:pPr marL="0" indent="0">
              <a:buNone/>
            </a:pPr>
            <a:r>
              <a:rPr lang="en-IN" sz="1800" dirty="0" smtClean="0">
                <a:solidFill>
                  <a:srgbClr val="FF0000"/>
                </a:solidFill>
              </a:rPr>
              <a:t>5)</a:t>
            </a:r>
            <a:r>
              <a:rPr lang="en-IN" sz="1800" dirty="0" smtClean="0"/>
              <a:t> An </a:t>
            </a:r>
            <a:r>
              <a:rPr lang="en-IN" sz="1800" i="1" dirty="0"/>
              <a:t>override </a:t>
            </a:r>
            <a:r>
              <a:rPr lang="en-IN" sz="1800" dirty="0"/>
              <a:t>method is implicitly virtual and can itself be overridden in a further derived class. However, you are not allowed to explicitly declare that an </a:t>
            </a:r>
            <a:r>
              <a:rPr lang="en-IN" sz="1800" i="1" dirty="0"/>
              <a:t>override </a:t>
            </a:r>
            <a:r>
              <a:rPr lang="en-IN" sz="1800" dirty="0"/>
              <a:t>method is virtual by using the </a:t>
            </a:r>
            <a:r>
              <a:rPr lang="en-IN" sz="1800" i="1" dirty="0"/>
              <a:t>virtual </a:t>
            </a:r>
            <a:r>
              <a:rPr lang="en-IN" sz="1800" dirty="0"/>
              <a:t>keyword.</a:t>
            </a:r>
          </a:p>
          <a:p>
            <a:pPr marL="0" indent="0" algn="just">
              <a:buNone/>
            </a:pPr>
            <a:endParaRPr lang="en-IN" sz="1800" dirty="0"/>
          </a:p>
        </p:txBody>
      </p:sp>
    </p:spTree>
    <p:extLst>
      <p:ext uri="{BB962C8B-B14F-4D97-AF65-F5344CB8AC3E}">
        <p14:creationId xmlns:p14="http://schemas.microsoft.com/office/powerpoint/2010/main" xmlns="" val="16532803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8"/>
            <a:ext cx="11526592" cy="463308"/>
          </a:xfrm>
        </p:spPr>
        <p:txBody>
          <a:bodyPr>
            <a:noAutofit/>
          </a:bodyPr>
          <a:lstStyle/>
          <a:p>
            <a:r>
              <a:rPr lang="en-IN" sz="3600" b="1" dirty="0">
                <a:solidFill>
                  <a:srgbClr val="FF0000"/>
                </a:solidFill>
              </a:rPr>
              <a:t>Virtual Methods and </a:t>
            </a:r>
            <a:r>
              <a:rPr lang="en-IN" sz="3600" dirty="0">
                <a:solidFill>
                  <a:srgbClr val="FF0000"/>
                </a:solidFill>
              </a:rPr>
              <a:t>P</a:t>
            </a:r>
            <a:r>
              <a:rPr lang="en-IN" sz="3600" b="1" dirty="0">
                <a:solidFill>
                  <a:srgbClr val="FF0000"/>
                </a:solidFill>
              </a:rPr>
              <a:t>olymorphism </a:t>
            </a:r>
          </a:p>
        </p:txBody>
      </p:sp>
      <p:sp>
        <p:nvSpPr>
          <p:cNvPr id="3" name="Content Placeholder 2"/>
          <p:cNvSpPr>
            <a:spLocks noGrp="1"/>
          </p:cNvSpPr>
          <p:nvPr>
            <p:ph idx="1"/>
          </p:nvPr>
        </p:nvSpPr>
        <p:spPr>
          <a:xfrm>
            <a:off x="0" y="463308"/>
            <a:ext cx="12192000" cy="6394692"/>
          </a:xfrm>
        </p:spPr>
        <p:txBody>
          <a:bodyPr>
            <a:normAutofit/>
          </a:bodyPr>
          <a:lstStyle/>
          <a:p>
            <a:pPr marL="0" indent="0" algn="just">
              <a:buNone/>
            </a:pPr>
            <a:r>
              <a:rPr lang="en-IN" sz="1800" dirty="0" smtClean="0"/>
              <a:t>Virtual </a:t>
            </a:r>
            <a:r>
              <a:rPr lang="en-IN" sz="1800" dirty="0"/>
              <a:t>methods enable you to call different versions of the same method, based on the type of the object determined dynamically at run time. </a:t>
            </a:r>
            <a:endParaRPr lang="en-IN" sz="1800" dirty="0" smtClean="0"/>
          </a:p>
          <a:p>
            <a:pPr marL="0" indent="0" algn="just">
              <a:buNone/>
            </a:pPr>
            <a:r>
              <a:rPr lang="en-IN" sz="1800" dirty="0" smtClean="0"/>
              <a:t>Consider </a:t>
            </a:r>
            <a:r>
              <a:rPr lang="en-IN" sz="1800" dirty="0"/>
              <a:t>the following example classes that define a variation on the </a:t>
            </a:r>
            <a:r>
              <a:rPr lang="en-IN" sz="1800" i="1" dirty="0"/>
              <a:t>Mammal </a:t>
            </a:r>
            <a:r>
              <a:rPr lang="en-IN" sz="1800" dirty="0"/>
              <a:t>hierarchy described earlier</a:t>
            </a:r>
            <a:r>
              <a:rPr lang="en-IN" sz="1800" dirty="0" smtClean="0"/>
              <a:t>: </a:t>
            </a:r>
          </a:p>
          <a:p>
            <a:pPr marL="0" indent="0" algn="just">
              <a:buNone/>
            </a:pPr>
            <a:endParaRPr lang="en-IN" sz="1800" dirty="0"/>
          </a:p>
        </p:txBody>
      </p:sp>
      <p:pic>
        <p:nvPicPr>
          <p:cNvPr id="4" name="Picture 3"/>
          <p:cNvPicPr>
            <a:picLocks noChangeAspect="1"/>
          </p:cNvPicPr>
          <p:nvPr/>
        </p:nvPicPr>
        <p:blipFill>
          <a:blip r:embed="rId2"/>
          <a:stretch>
            <a:fillRect/>
          </a:stretch>
        </p:blipFill>
        <p:spPr>
          <a:xfrm>
            <a:off x="206062" y="1551904"/>
            <a:ext cx="6207617" cy="5132163"/>
          </a:xfrm>
          <a:prstGeom prst="rect">
            <a:avLst/>
          </a:prstGeom>
        </p:spPr>
      </p:pic>
      <p:sp>
        <p:nvSpPr>
          <p:cNvPr id="5" name="Rectangle 4"/>
          <p:cNvSpPr/>
          <p:nvPr/>
        </p:nvSpPr>
        <p:spPr>
          <a:xfrm>
            <a:off x="4906851" y="1648496"/>
            <a:ext cx="7285149" cy="51129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IN" dirty="0"/>
              <a:t>Notice two things: first, the </a:t>
            </a:r>
            <a:r>
              <a:rPr lang="en-IN" i="1" dirty="0"/>
              <a:t>override </a:t>
            </a:r>
            <a:r>
              <a:rPr lang="en-IN" dirty="0"/>
              <a:t>keyword used by the </a:t>
            </a:r>
            <a:r>
              <a:rPr lang="en-IN" i="1" dirty="0" err="1"/>
              <a:t>GetTypeName</a:t>
            </a:r>
            <a:r>
              <a:rPr lang="en-IN" i="1" dirty="0"/>
              <a:t> </a:t>
            </a:r>
            <a:r>
              <a:rPr lang="en-IN" dirty="0"/>
              <a:t>method in the </a:t>
            </a:r>
            <a:r>
              <a:rPr lang="en-IN" i="1" dirty="0"/>
              <a:t>Horse </a:t>
            </a:r>
            <a:r>
              <a:rPr lang="en-IN" dirty="0"/>
              <a:t>and </a:t>
            </a:r>
            <a:r>
              <a:rPr lang="en-IN" i="1" dirty="0"/>
              <a:t>Whale </a:t>
            </a:r>
            <a:r>
              <a:rPr lang="en-IN" dirty="0"/>
              <a:t>classes, and second, the fact that the </a:t>
            </a:r>
            <a:r>
              <a:rPr lang="en-IN" i="1" dirty="0"/>
              <a:t>Aardvark </a:t>
            </a:r>
            <a:r>
              <a:rPr lang="en-IN" dirty="0"/>
              <a:t>class does not have a </a:t>
            </a:r>
            <a:r>
              <a:rPr lang="en-IN" i="1" dirty="0" err="1"/>
              <a:t>GetTypeName</a:t>
            </a:r>
            <a:r>
              <a:rPr lang="en-IN" i="1" dirty="0"/>
              <a:t> </a:t>
            </a:r>
            <a:r>
              <a:rPr lang="en-IN" dirty="0"/>
              <a:t>method</a:t>
            </a:r>
            <a:r>
              <a:rPr lang="en-IN" dirty="0" smtClean="0"/>
              <a:t>.</a:t>
            </a:r>
          </a:p>
          <a:p>
            <a:r>
              <a:rPr lang="en-IN" dirty="0">
                <a:solidFill>
                  <a:srgbClr val="FF0000"/>
                </a:solidFill>
              </a:rPr>
              <a:t>Mammal </a:t>
            </a:r>
            <a:r>
              <a:rPr lang="en-IN" dirty="0" err="1">
                <a:solidFill>
                  <a:srgbClr val="FF0000"/>
                </a:solidFill>
              </a:rPr>
              <a:t>myMammal</a:t>
            </a:r>
            <a:r>
              <a:rPr lang="en-IN" dirty="0">
                <a:solidFill>
                  <a:srgbClr val="FF0000"/>
                </a:solidFill>
              </a:rPr>
              <a:t>; </a:t>
            </a:r>
            <a:endParaRPr lang="en-IN" dirty="0" smtClean="0">
              <a:solidFill>
                <a:srgbClr val="FF0000"/>
              </a:solidFill>
            </a:endParaRPr>
          </a:p>
          <a:p>
            <a:r>
              <a:rPr lang="en-IN" dirty="0" smtClean="0">
                <a:solidFill>
                  <a:srgbClr val="FF0000"/>
                </a:solidFill>
              </a:rPr>
              <a:t>Horse </a:t>
            </a:r>
            <a:r>
              <a:rPr lang="en-IN" dirty="0" err="1">
                <a:solidFill>
                  <a:srgbClr val="FF0000"/>
                </a:solidFill>
              </a:rPr>
              <a:t>myHorse</a:t>
            </a:r>
            <a:r>
              <a:rPr lang="en-IN" dirty="0">
                <a:solidFill>
                  <a:srgbClr val="FF0000"/>
                </a:solidFill>
              </a:rPr>
              <a:t> = new Horse(...); </a:t>
            </a:r>
            <a:endParaRPr lang="en-IN" dirty="0" smtClean="0">
              <a:solidFill>
                <a:srgbClr val="FF0000"/>
              </a:solidFill>
            </a:endParaRPr>
          </a:p>
          <a:p>
            <a:r>
              <a:rPr lang="en-IN" dirty="0" smtClean="0">
                <a:solidFill>
                  <a:srgbClr val="FF0000"/>
                </a:solidFill>
              </a:rPr>
              <a:t>Whale </a:t>
            </a:r>
            <a:r>
              <a:rPr lang="en-IN" dirty="0" err="1">
                <a:solidFill>
                  <a:srgbClr val="FF0000"/>
                </a:solidFill>
              </a:rPr>
              <a:t>myWhale</a:t>
            </a:r>
            <a:r>
              <a:rPr lang="en-IN" dirty="0">
                <a:solidFill>
                  <a:srgbClr val="FF0000"/>
                </a:solidFill>
              </a:rPr>
              <a:t> = new Whale(...); </a:t>
            </a:r>
            <a:endParaRPr lang="en-IN" dirty="0" smtClean="0">
              <a:solidFill>
                <a:srgbClr val="FF0000"/>
              </a:solidFill>
            </a:endParaRPr>
          </a:p>
          <a:p>
            <a:r>
              <a:rPr lang="en-IN" dirty="0" smtClean="0">
                <a:solidFill>
                  <a:srgbClr val="FF0000"/>
                </a:solidFill>
              </a:rPr>
              <a:t>Aardvark </a:t>
            </a:r>
            <a:r>
              <a:rPr lang="en-IN" dirty="0" err="1">
                <a:solidFill>
                  <a:srgbClr val="FF0000"/>
                </a:solidFill>
              </a:rPr>
              <a:t>myAardvark</a:t>
            </a:r>
            <a:r>
              <a:rPr lang="en-IN" dirty="0">
                <a:solidFill>
                  <a:srgbClr val="FF0000"/>
                </a:solidFill>
              </a:rPr>
              <a:t> = new Aardvark(...); </a:t>
            </a:r>
          </a:p>
          <a:p>
            <a:r>
              <a:rPr lang="en-IN" dirty="0" err="1">
                <a:solidFill>
                  <a:srgbClr val="FF0000"/>
                </a:solidFill>
              </a:rPr>
              <a:t>myMammal</a:t>
            </a:r>
            <a:r>
              <a:rPr lang="en-IN" dirty="0">
                <a:solidFill>
                  <a:srgbClr val="FF0000"/>
                </a:solidFill>
              </a:rPr>
              <a:t> = </a:t>
            </a:r>
            <a:r>
              <a:rPr lang="en-IN" dirty="0" err="1">
                <a:solidFill>
                  <a:srgbClr val="FF0000"/>
                </a:solidFill>
              </a:rPr>
              <a:t>myHorse</a:t>
            </a:r>
            <a:r>
              <a:rPr lang="en-IN" dirty="0">
                <a:solidFill>
                  <a:srgbClr val="FF0000"/>
                </a:solidFill>
              </a:rPr>
              <a:t>; </a:t>
            </a:r>
            <a:endParaRPr lang="en-IN" dirty="0" smtClean="0">
              <a:solidFill>
                <a:srgbClr val="FF0000"/>
              </a:solidFill>
            </a:endParaRPr>
          </a:p>
          <a:p>
            <a:endParaRPr lang="en-IN" dirty="0">
              <a:solidFill>
                <a:srgbClr val="FF0000"/>
              </a:solidFill>
            </a:endParaRPr>
          </a:p>
          <a:p>
            <a:r>
              <a:rPr lang="en-IN" dirty="0" err="1" smtClean="0">
                <a:solidFill>
                  <a:srgbClr val="FF0000"/>
                </a:solidFill>
              </a:rPr>
              <a:t>Console.WriteLine</a:t>
            </a:r>
            <a:r>
              <a:rPr lang="en-IN" dirty="0" smtClean="0">
                <a:solidFill>
                  <a:srgbClr val="FF0000"/>
                </a:solidFill>
              </a:rPr>
              <a:t>(</a:t>
            </a:r>
            <a:r>
              <a:rPr lang="en-IN" dirty="0" err="1" smtClean="0">
                <a:solidFill>
                  <a:srgbClr val="FF0000"/>
                </a:solidFill>
              </a:rPr>
              <a:t>myMammal.GetTypeName</a:t>
            </a:r>
            <a:r>
              <a:rPr lang="en-IN" dirty="0">
                <a:solidFill>
                  <a:srgbClr val="FF0000"/>
                </a:solidFill>
              </a:rPr>
              <a:t>()); </a:t>
            </a:r>
            <a:r>
              <a:rPr lang="en-IN" dirty="0" smtClean="0">
                <a:solidFill>
                  <a:srgbClr val="FF0000"/>
                </a:solidFill>
              </a:rPr>
              <a:t>  // </a:t>
            </a:r>
            <a:r>
              <a:rPr lang="en-IN" dirty="0">
                <a:solidFill>
                  <a:srgbClr val="FF0000"/>
                </a:solidFill>
              </a:rPr>
              <a:t>Horse </a:t>
            </a:r>
            <a:r>
              <a:rPr lang="en-IN" dirty="0" err="1">
                <a:solidFill>
                  <a:srgbClr val="FF0000"/>
                </a:solidFill>
              </a:rPr>
              <a:t>myMammal</a:t>
            </a:r>
            <a:r>
              <a:rPr lang="en-IN" dirty="0">
                <a:solidFill>
                  <a:srgbClr val="FF0000"/>
                </a:solidFill>
              </a:rPr>
              <a:t> = </a:t>
            </a:r>
            <a:r>
              <a:rPr lang="en-IN" dirty="0" err="1">
                <a:solidFill>
                  <a:srgbClr val="FF0000"/>
                </a:solidFill>
              </a:rPr>
              <a:t>myWhale</a:t>
            </a:r>
            <a:r>
              <a:rPr lang="en-IN" dirty="0">
                <a:solidFill>
                  <a:srgbClr val="FF0000"/>
                </a:solidFill>
              </a:rPr>
              <a:t>; </a:t>
            </a:r>
            <a:endParaRPr lang="en-IN" dirty="0" smtClean="0">
              <a:solidFill>
                <a:srgbClr val="FF0000"/>
              </a:solidFill>
            </a:endParaRPr>
          </a:p>
          <a:p>
            <a:endParaRPr lang="en-IN" dirty="0">
              <a:solidFill>
                <a:srgbClr val="FF0000"/>
              </a:solidFill>
            </a:endParaRPr>
          </a:p>
          <a:p>
            <a:r>
              <a:rPr lang="en-IN" dirty="0" err="1" smtClean="0">
                <a:solidFill>
                  <a:srgbClr val="FF0000"/>
                </a:solidFill>
              </a:rPr>
              <a:t>Console.WriteLine</a:t>
            </a:r>
            <a:r>
              <a:rPr lang="en-IN" dirty="0" smtClean="0">
                <a:solidFill>
                  <a:srgbClr val="FF0000"/>
                </a:solidFill>
              </a:rPr>
              <a:t>(</a:t>
            </a:r>
            <a:r>
              <a:rPr lang="en-IN" dirty="0" err="1" smtClean="0">
                <a:solidFill>
                  <a:srgbClr val="FF0000"/>
                </a:solidFill>
              </a:rPr>
              <a:t>myMammal.GetTypeName</a:t>
            </a:r>
            <a:r>
              <a:rPr lang="en-IN" dirty="0">
                <a:solidFill>
                  <a:srgbClr val="FF0000"/>
                </a:solidFill>
              </a:rPr>
              <a:t>()); </a:t>
            </a:r>
            <a:r>
              <a:rPr lang="en-IN" dirty="0" smtClean="0">
                <a:solidFill>
                  <a:srgbClr val="FF0000"/>
                </a:solidFill>
              </a:rPr>
              <a:t>  // </a:t>
            </a:r>
            <a:r>
              <a:rPr lang="en-IN" dirty="0">
                <a:solidFill>
                  <a:srgbClr val="FF0000"/>
                </a:solidFill>
              </a:rPr>
              <a:t>Whale </a:t>
            </a:r>
            <a:r>
              <a:rPr lang="en-IN" dirty="0" err="1">
                <a:solidFill>
                  <a:srgbClr val="FF0000"/>
                </a:solidFill>
              </a:rPr>
              <a:t>myMammal</a:t>
            </a:r>
            <a:r>
              <a:rPr lang="en-IN" dirty="0">
                <a:solidFill>
                  <a:srgbClr val="FF0000"/>
                </a:solidFill>
              </a:rPr>
              <a:t> = </a:t>
            </a:r>
            <a:r>
              <a:rPr lang="en-IN" dirty="0" err="1">
                <a:solidFill>
                  <a:srgbClr val="FF0000"/>
                </a:solidFill>
              </a:rPr>
              <a:t>myAardvark</a:t>
            </a:r>
            <a:r>
              <a:rPr lang="en-IN" dirty="0">
                <a:solidFill>
                  <a:srgbClr val="FF0000"/>
                </a:solidFill>
              </a:rPr>
              <a:t>; </a:t>
            </a:r>
            <a:endParaRPr lang="en-IN" dirty="0" smtClean="0">
              <a:solidFill>
                <a:srgbClr val="FF0000"/>
              </a:solidFill>
            </a:endParaRPr>
          </a:p>
          <a:p>
            <a:endParaRPr lang="en-IN" dirty="0">
              <a:solidFill>
                <a:srgbClr val="FF0000"/>
              </a:solidFill>
            </a:endParaRPr>
          </a:p>
          <a:p>
            <a:r>
              <a:rPr lang="en-IN" dirty="0" err="1" smtClean="0">
                <a:solidFill>
                  <a:srgbClr val="FF0000"/>
                </a:solidFill>
              </a:rPr>
              <a:t>Console.WriteLine</a:t>
            </a:r>
            <a:r>
              <a:rPr lang="en-IN" dirty="0" smtClean="0">
                <a:solidFill>
                  <a:srgbClr val="FF0000"/>
                </a:solidFill>
              </a:rPr>
              <a:t>(</a:t>
            </a:r>
            <a:r>
              <a:rPr lang="en-IN" dirty="0" err="1" smtClean="0">
                <a:solidFill>
                  <a:srgbClr val="FF0000"/>
                </a:solidFill>
              </a:rPr>
              <a:t>myMammal.GetTypeName</a:t>
            </a:r>
            <a:r>
              <a:rPr lang="en-IN" dirty="0">
                <a:solidFill>
                  <a:srgbClr val="FF0000"/>
                </a:solidFill>
              </a:rPr>
              <a:t>()); </a:t>
            </a:r>
            <a:r>
              <a:rPr lang="en-IN" dirty="0" smtClean="0">
                <a:solidFill>
                  <a:srgbClr val="FF0000"/>
                </a:solidFill>
              </a:rPr>
              <a:t> // </a:t>
            </a:r>
            <a:r>
              <a:rPr lang="en-IN" dirty="0">
                <a:solidFill>
                  <a:srgbClr val="FF0000"/>
                </a:solidFill>
              </a:rPr>
              <a:t>Aardvark </a:t>
            </a:r>
          </a:p>
        </p:txBody>
      </p:sp>
    </p:spTree>
    <p:extLst>
      <p:ext uri="{BB962C8B-B14F-4D97-AF65-F5344CB8AC3E}">
        <p14:creationId xmlns:p14="http://schemas.microsoft.com/office/powerpoint/2010/main" xmlns="" val="18057856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8"/>
            <a:ext cx="11526592" cy="463308"/>
          </a:xfrm>
        </p:spPr>
        <p:txBody>
          <a:bodyPr>
            <a:noAutofit/>
          </a:bodyPr>
          <a:lstStyle/>
          <a:p>
            <a:r>
              <a:rPr lang="en-US" sz="3600" b="1" dirty="0" err="1" smtClean="0">
                <a:solidFill>
                  <a:srgbClr val="FF0000"/>
                </a:solidFill>
              </a:rPr>
              <a:t>Contd</a:t>
            </a:r>
            <a:r>
              <a:rPr lang="en-US" sz="3600" b="1" dirty="0" smtClean="0">
                <a:solidFill>
                  <a:srgbClr val="FF0000"/>
                </a:solidFill>
              </a:rPr>
              <a:t>…</a:t>
            </a:r>
            <a:endParaRPr lang="en-IN" sz="3600" b="1" dirty="0">
              <a:solidFill>
                <a:srgbClr val="FF0000"/>
              </a:solidFill>
            </a:endParaRPr>
          </a:p>
        </p:txBody>
      </p:sp>
      <p:sp>
        <p:nvSpPr>
          <p:cNvPr id="3" name="Content Placeholder 2"/>
          <p:cNvSpPr>
            <a:spLocks noGrp="1"/>
          </p:cNvSpPr>
          <p:nvPr>
            <p:ph idx="1"/>
          </p:nvPr>
        </p:nvSpPr>
        <p:spPr>
          <a:xfrm>
            <a:off x="0" y="463308"/>
            <a:ext cx="12192000" cy="6394692"/>
          </a:xfrm>
        </p:spPr>
        <p:txBody>
          <a:bodyPr>
            <a:normAutofit/>
          </a:bodyPr>
          <a:lstStyle/>
          <a:p>
            <a:pPr marL="0" indent="0" algn="just">
              <a:buNone/>
            </a:pPr>
            <a:r>
              <a:rPr lang="en-IN" sz="1800" dirty="0"/>
              <a:t>What will be output by the three different </a:t>
            </a:r>
            <a:r>
              <a:rPr lang="en-IN" sz="1800" i="1" dirty="0" err="1"/>
              <a:t>Console.WriteLine</a:t>
            </a:r>
            <a:r>
              <a:rPr lang="en-IN" sz="1800" i="1" dirty="0"/>
              <a:t> </a:t>
            </a:r>
            <a:r>
              <a:rPr lang="en-IN" sz="1800" dirty="0"/>
              <a:t>statements? At first glance, you would expect them all to print “This is a mammal,” because each statement calls the </a:t>
            </a:r>
            <a:r>
              <a:rPr lang="en-IN" sz="1800" i="1" dirty="0" err="1"/>
              <a:t>GetTypeName</a:t>
            </a:r>
            <a:r>
              <a:rPr lang="en-IN" sz="1800" i="1" dirty="0"/>
              <a:t> </a:t>
            </a:r>
            <a:r>
              <a:rPr lang="en-IN" sz="1800" dirty="0"/>
              <a:t>method on the </a:t>
            </a:r>
            <a:r>
              <a:rPr lang="en-IN" sz="1800" i="1" dirty="0" err="1"/>
              <a:t>myMammal</a:t>
            </a:r>
            <a:r>
              <a:rPr lang="en-IN" sz="1800" i="1" dirty="0"/>
              <a:t> </a:t>
            </a:r>
            <a:r>
              <a:rPr lang="en-IN" sz="1800" dirty="0"/>
              <a:t>variable, which is a </a:t>
            </a:r>
            <a:r>
              <a:rPr lang="en-IN" sz="1800" i="1" dirty="0"/>
              <a:t>Mammal</a:t>
            </a:r>
            <a:r>
              <a:rPr lang="en-IN" sz="1800" dirty="0"/>
              <a:t>. </a:t>
            </a:r>
            <a:endParaRPr lang="en-IN" sz="1800" dirty="0" smtClean="0"/>
          </a:p>
          <a:p>
            <a:pPr marL="0" indent="0" algn="just">
              <a:buNone/>
            </a:pPr>
            <a:r>
              <a:rPr lang="en-IN" sz="1800" dirty="0" smtClean="0"/>
              <a:t>However</a:t>
            </a:r>
            <a:r>
              <a:rPr lang="en-IN" sz="1800" dirty="0"/>
              <a:t>, in the first case, you can see that </a:t>
            </a:r>
            <a:r>
              <a:rPr lang="en-IN" sz="1800" i="1" dirty="0" err="1"/>
              <a:t>myMammal</a:t>
            </a:r>
            <a:r>
              <a:rPr lang="en-IN" sz="1800" i="1" dirty="0"/>
              <a:t> </a:t>
            </a:r>
            <a:r>
              <a:rPr lang="en-IN" sz="1800" dirty="0"/>
              <a:t>is actually a reference to a </a:t>
            </a:r>
            <a:r>
              <a:rPr lang="en-IN" sz="1800" i="1" dirty="0"/>
              <a:t>Horse</a:t>
            </a:r>
            <a:r>
              <a:rPr lang="en-IN" sz="1800" dirty="0"/>
              <a:t>. (Remember, you are allowed to assign a </a:t>
            </a:r>
            <a:r>
              <a:rPr lang="en-IN" sz="1800" i="1" dirty="0"/>
              <a:t>Horse </a:t>
            </a:r>
            <a:r>
              <a:rPr lang="en-IN" sz="1800" dirty="0"/>
              <a:t>to a </a:t>
            </a:r>
            <a:r>
              <a:rPr lang="en-IN" sz="1800" i="1" dirty="0"/>
              <a:t>Mammal </a:t>
            </a:r>
            <a:r>
              <a:rPr lang="en-IN" sz="1800" dirty="0"/>
              <a:t>variable because the </a:t>
            </a:r>
            <a:r>
              <a:rPr lang="en-IN" sz="1800" i="1" dirty="0"/>
              <a:t>Horse </a:t>
            </a:r>
            <a:r>
              <a:rPr lang="en-IN" sz="1800" dirty="0"/>
              <a:t>class inherits from the </a:t>
            </a:r>
            <a:r>
              <a:rPr lang="en-IN" sz="1800" i="1" dirty="0"/>
              <a:t>Mammal </a:t>
            </a:r>
            <a:r>
              <a:rPr lang="en-IN" sz="1800" dirty="0"/>
              <a:t>class.) Because the </a:t>
            </a:r>
            <a:r>
              <a:rPr lang="en-IN" sz="1800" i="1" dirty="0" err="1"/>
              <a:t>GetTypeName</a:t>
            </a:r>
            <a:r>
              <a:rPr lang="en-IN" sz="1800" i="1" dirty="0"/>
              <a:t> </a:t>
            </a:r>
            <a:r>
              <a:rPr lang="en-IN" sz="1800" dirty="0"/>
              <a:t>method is defined as </a:t>
            </a:r>
            <a:r>
              <a:rPr lang="en-IN" sz="1800" i="1" dirty="0"/>
              <a:t>virtual</a:t>
            </a:r>
            <a:r>
              <a:rPr lang="en-IN" sz="1800" dirty="0"/>
              <a:t>, the runtime works out that it should call the </a:t>
            </a:r>
            <a:r>
              <a:rPr lang="en-IN" sz="1800" i="1" dirty="0" err="1"/>
              <a:t>Horse.GetTypeName</a:t>
            </a:r>
            <a:r>
              <a:rPr lang="en-IN" sz="1800" i="1" dirty="0"/>
              <a:t> </a:t>
            </a:r>
            <a:r>
              <a:rPr lang="en-IN" sz="1800" dirty="0"/>
              <a:t>method, so the statement actually prints the message “This is a horse</a:t>
            </a:r>
            <a:r>
              <a:rPr lang="en-IN" sz="1800" dirty="0" smtClean="0"/>
              <a:t>.”</a:t>
            </a:r>
          </a:p>
          <a:p>
            <a:pPr marL="0" indent="0" algn="just">
              <a:buNone/>
            </a:pPr>
            <a:endParaRPr lang="en-IN" sz="1800" dirty="0"/>
          </a:p>
          <a:p>
            <a:pPr marL="0" indent="0" algn="just">
              <a:buNone/>
            </a:pPr>
            <a:r>
              <a:rPr lang="en-IN" sz="1800" dirty="0" smtClean="0"/>
              <a:t> </a:t>
            </a:r>
            <a:r>
              <a:rPr lang="en-IN" sz="1800" dirty="0"/>
              <a:t>The same logic applies to the second </a:t>
            </a:r>
            <a:r>
              <a:rPr lang="en-IN" sz="1800" i="1" dirty="0" err="1"/>
              <a:t>Console.WriteLine</a:t>
            </a:r>
            <a:r>
              <a:rPr lang="en-IN" sz="1800" i="1" dirty="0"/>
              <a:t> </a:t>
            </a:r>
            <a:r>
              <a:rPr lang="en-IN" sz="1800" dirty="0"/>
              <a:t>statement, which outputs the message “This is a whale</a:t>
            </a:r>
            <a:r>
              <a:rPr lang="en-IN" sz="1800"/>
              <a:t>.” </a:t>
            </a:r>
            <a:endParaRPr lang="en-IN" sz="1800" smtClean="0"/>
          </a:p>
          <a:p>
            <a:pPr marL="0" indent="0" algn="just">
              <a:buNone/>
            </a:pPr>
            <a:r>
              <a:rPr lang="en-IN" sz="1800" smtClean="0"/>
              <a:t>The </a:t>
            </a:r>
            <a:r>
              <a:rPr lang="en-IN" sz="1800" dirty="0"/>
              <a:t>third statement calls </a:t>
            </a:r>
            <a:r>
              <a:rPr lang="en-IN" sz="1800" i="1" dirty="0" err="1"/>
              <a:t>Console.WriteLine</a:t>
            </a:r>
            <a:r>
              <a:rPr lang="en-IN" sz="1800" i="1" dirty="0"/>
              <a:t> </a:t>
            </a:r>
            <a:r>
              <a:rPr lang="en-IN" sz="1800" dirty="0"/>
              <a:t>on an </a:t>
            </a:r>
            <a:r>
              <a:rPr lang="en-IN" sz="1800" i="1" dirty="0"/>
              <a:t>Aardvark </a:t>
            </a:r>
            <a:r>
              <a:rPr lang="en-IN" sz="1800" dirty="0"/>
              <a:t>object. </a:t>
            </a:r>
            <a:endParaRPr lang="en-IN" sz="1800" dirty="0" smtClean="0"/>
          </a:p>
          <a:p>
            <a:pPr marL="0" indent="0" algn="just">
              <a:buNone/>
            </a:pPr>
            <a:r>
              <a:rPr lang="en-IN" sz="1800" dirty="0" smtClean="0"/>
              <a:t>However</a:t>
            </a:r>
            <a:r>
              <a:rPr lang="en-IN" sz="1800" dirty="0"/>
              <a:t>, the </a:t>
            </a:r>
            <a:r>
              <a:rPr lang="en-IN" sz="1800" i="1" dirty="0"/>
              <a:t>Aardvark </a:t>
            </a:r>
            <a:r>
              <a:rPr lang="en-IN" sz="1800" dirty="0"/>
              <a:t>class does not have a </a:t>
            </a:r>
            <a:r>
              <a:rPr lang="en-IN" sz="1800" i="1" dirty="0" err="1"/>
              <a:t>GetTypeName</a:t>
            </a:r>
            <a:r>
              <a:rPr lang="en-IN" sz="1800" i="1" dirty="0"/>
              <a:t> </a:t>
            </a:r>
            <a:r>
              <a:rPr lang="en-IN" sz="1800" dirty="0"/>
              <a:t>method, so the default method in the </a:t>
            </a:r>
            <a:r>
              <a:rPr lang="en-IN" sz="1800" i="1" dirty="0"/>
              <a:t>Mammal </a:t>
            </a:r>
            <a:r>
              <a:rPr lang="en-IN" sz="1800" dirty="0"/>
              <a:t>class is called, returning the string “This is a mammal</a:t>
            </a:r>
            <a:r>
              <a:rPr lang="en-IN" sz="1800" dirty="0" smtClean="0"/>
              <a:t>.”</a:t>
            </a:r>
          </a:p>
          <a:p>
            <a:pPr marL="0" indent="0" algn="just">
              <a:buNone/>
            </a:pPr>
            <a:r>
              <a:rPr lang="en-IN" sz="1800" dirty="0" smtClean="0"/>
              <a:t>This </a:t>
            </a:r>
            <a:r>
              <a:rPr lang="en-IN" sz="1800" dirty="0"/>
              <a:t>phenomenon of the same statement invoking a different method depending on its context is called </a:t>
            </a:r>
            <a:r>
              <a:rPr lang="en-IN" sz="1800" i="1" dirty="0"/>
              <a:t>polymorphism</a:t>
            </a:r>
            <a:r>
              <a:rPr lang="en-IN" sz="1800" dirty="0"/>
              <a:t>, which literally means “many forms.”</a:t>
            </a:r>
          </a:p>
        </p:txBody>
      </p:sp>
    </p:spTree>
    <p:extLst>
      <p:ext uri="{BB962C8B-B14F-4D97-AF65-F5344CB8AC3E}">
        <p14:creationId xmlns:p14="http://schemas.microsoft.com/office/powerpoint/2010/main" xmlns="" val="551427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26592" cy="463308"/>
          </a:xfrm>
        </p:spPr>
        <p:txBody>
          <a:bodyPr>
            <a:noAutofit/>
          </a:bodyPr>
          <a:lstStyle/>
          <a:p>
            <a:r>
              <a:rPr lang="en-IN" sz="3600" b="1" dirty="0">
                <a:solidFill>
                  <a:srgbClr val="C00000"/>
                </a:solidFill>
              </a:rPr>
              <a:t>Using Array Arguments </a:t>
            </a:r>
          </a:p>
        </p:txBody>
      </p:sp>
      <p:sp>
        <p:nvSpPr>
          <p:cNvPr id="3" name="Content Placeholder 2"/>
          <p:cNvSpPr>
            <a:spLocks noGrp="1"/>
          </p:cNvSpPr>
          <p:nvPr>
            <p:ph idx="1"/>
          </p:nvPr>
        </p:nvSpPr>
        <p:spPr>
          <a:xfrm>
            <a:off x="0" y="463308"/>
            <a:ext cx="12192000" cy="6394692"/>
          </a:xfrm>
        </p:spPr>
        <p:txBody>
          <a:bodyPr>
            <a:normAutofit/>
          </a:bodyPr>
          <a:lstStyle/>
          <a:p>
            <a:pPr marL="0" indent="0" algn="just">
              <a:buNone/>
            </a:pPr>
            <a:r>
              <a:rPr lang="en-IN" sz="1800" dirty="0" smtClean="0"/>
              <a:t>Suppose </a:t>
            </a:r>
            <a:r>
              <a:rPr lang="en-IN" sz="1800" dirty="0"/>
              <a:t>you want to write a method to determine the minimum value in a set of values passed as parameters. One way is to use an array. For example, to find the smallest of several </a:t>
            </a:r>
            <a:r>
              <a:rPr lang="en-IN" sz="1800" i="1" dirty="0" err="1"/>
              <a:t>int</a:t>
            </a:r>
            <a:r>
              <a:rPr lang="en-IN" sz="1800" i="1" dirty="0"/>
              <a:t> </a:t>
            </a:r>
            <a:r>
              <a:rPr lang="en-IN" sz="1800" dirty="0"/>
              <a:t>values, you could write a static method named </a:t>
            </a:r>
            <a:r>
              <a:rPr lang="en-IN" sz="1800" i="1" dirty="0"/>
              <a:t>Min </a:t>
            </a:r>
            <a:r>
              <a:rPr lang="en-IN" sz="1800" dirty="0"/>
              <a:t>with a single parameter representing an array of </a:t>
            </a:r>
            <a:r>
              <a:rPr lang="en-IN" sz="1800" i="1" dirty="0" err="1"/>
              <a:t>int</a:t>
            </a:r>
            <a:r>
              <a:rPr lang="en-IN" sz="1800" i="1" dirty="0"/>
              <a:t> </a:t>
            </a:r>
            <a:r>
              <a:rPr lang="en-IN" sz="1800" dirty="0"/>
              <a:t>values: </a:t>
            </a:r>
            <a:endParaRPr lang="en-IN" sz="1800" b="1" dirty="0" smtClean="0">
              <a:solidFill>
                <a:srgbClr val="C00000"/>
              </a:solidFill>
            </a:endParaRPr>
          </a:p>
          <a:p>
            <a:pPr marL="0" indent="0">
              <a:buNone/>
            </a:pPr>
            <a:r>
              <a:rPr lang="en-US" sz="4000" cap="none" dirty="0" smtClean="0">
                <a:solidFill>
                  <a:srgbClr val="C00000"/>
                </a:solidFill>
              </a:rPr>
              <a:t> </a:t>
            </a:r>
            <a:endParaRPr lang="en-IN" sz="4000" cap="none" dirty="0">
              <a:solidFill>
                <a:srgbClr val="C00000"/>
              </a:solidFill>
            </a:endParaRPr>
          </a:p>
        </p:txBody>
      </p:sp>
      <p:pic>
        <p:nvPicPr>
          <p:cNvPr id="4" name="Picture 3"/>
          <p:cNvPicPr>
            <a:picLocks noChangeAspect="1"/>
          </p:cNvPicPr>
          <p:nvPr/>
        </p:nvPicPr>
        <p:blipFill>
          <a:blip r:embed="rId2"/>
          <a:stretch>
            <a:fillRect/>
          </a:stretch>
        </p:blipFill>
        <p:spPr>
          <a:xfrm>
            <a:off x="1004552" y="1507449"/>
            <a:ext cx="9697792" cy="3450314"/>
          </a:xfrm>
          <a:prstGeom prst="rect">
            <a:avLst/>
          </a:prstGeom>
        </p:spPr>
      </p:pic>
      <p:pic>
        <p:nvPicPr>
          <p:cNvPr id="5" name="Picture 4"/>
          <p:cNvPicPr>
            <a:picLocks noChangeAspect="1"/>
          </p:cNvPicPr>
          <p:nvPr/>
        </p:nvPicPr>
        <p:blipFill>
          <a:blip r:embed="rId3"/>
          <a:stretch>
            <a:fillRect/>
          </a:stretch>
        </p:blipFill>
        <p:spPr>
          <a:xfrm>
            <a:off x="553792" y="4552950"/>
            <a:ext cx="10148552" cy="2305050"/>
          </a:xfrm>
          <a:prstGeom prst="rect">
            <a:avLst/>
          </a:prstGeom>
        </p:spPr>
      </p:pic>
    </p:spTree>
    <p:extLst>
      <p:ext uri="{BB962C8B-B14F-4D97-AF65-F5344CB8AC3E}">
        <p14:creationId xmlns:p14="http://schemas.microsoft.com/office/powerpoint/2010/main" xmlns="" val="14259538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8"/>
            <a:ext cx="11526592" cy="463308"/>
          </a:xfrm>
        </p:spPr>
        <p:txBody>
          <a:bodyPr>
            <a:noAutofit/>
          </a:bodyPr>
          <a:lstStyle/>
          <a:p>
            <a:r>
              <a:rPr lang="en-IN" sz="3600" b="1" dirty="0">
                <a:solidFill>
                  <a:srgbClr val="FF0000"/>
                </a:solidFill>
              </a:rPr>
              <a:t>Understanding protected </a:t>
            </a:r>
            <a:r>
              <a:rPr lang="en-IN" sz="3600" dirty="0">
                <a:solidFill>
                  <a:srgbClr val="FF0000"/>
                </a:solidFill>
              </a:rPr>
              <a:t>A</a:t>
            </a:r>
            <a:r>
              <a:rPr lang="en-IN" sz="3600" b="1" dirty="0">
                <a:solidFill>
                  <a:srgbClr val="FF0000"/>
                </a:solidFill>
              </a:rPr>
              <a:t>ccess</a:t>
            </a:r>
          </a:p>
        </p:txBody>
      </p:sp>
      <p:sp>
        <p:nvSpPr>
          <p:cNvPr id="3" name="Content Placeholder 2"/>
          <p:cNvSpPr>
            <a:spLocks noGrp="1"/>
          </p:cNvSpPr>
          <p:nvPr>
            <p:ph idx="1"/>
          </p:nvPr>
        </p:nvSpPr>
        <p:spPr>
          <a:xfrm>
            <a:off x="0" y="463308"/>
            <a:ext cx="12192000" cy="6394692"/>
          </a:xfrm>
        </p:spPr>
        <p:txBody>
          <a:bodyPr>
            <a:normAutofit/>
          </a:bodyPr>
          <a:lstStyle/>
          <a:p>
            <a:pPr marL="0" indent="0" algn="just">
              <a:buNone/>
            </a:pPr>
            <a:r>
              <a:rPr lang="en-IN" sz="1800" dirty="0">
                <a:solidFill>
                  <a:srgbClr val="FF0000"/>
                </a:solidFill>
              </a:rPr>
              <a:t>The </a:t>
            </a:r>
            <a:r>
              <a:rPr lang="en-IN" sz="1800" i="1" dirty="0">
                <a:solidFill>
                  <a:srgbClr val="FF0000"/>
                </a:solidFill>
              </a:rPr>
              <a:t>public </a:t>
            </a:r>
            <a:r>
              <a:rPr lang="en-IN" sz="1800" dirty="0">
                <a:solidFill>
                  <a:srgbClr val="FF0000"/>
                </a:solidFill>
              </a:rPr>
              <a:t>and </a:t>
            </a:r>
            <a:r>
              <a:rPr lang="en-IN" sz="1800" i="1" dirty="0">
                <a:solidFill>
                  <a:srgbClr val="FF0000"/>
                </a:solidFill>
              </a:rPr>
              <a:t>private </a:t>
            </a:r>
            <a:r>
              <a:rPr lang="en-IN" sz="1800" dirty="0">
                <a:solidFill>
                  <a:srgbClr val="FF0000"/>
                </a:solidFill>
              </a:rPr>
              <a:t>access keywords create two extremes of accessibility: </a:t>
            </a:r>
            <a:r>
              <a:rPr lang="en-IN" sz="1800" dirty="0"/>
              <a:t>public fields and methods of a class are accessible to everyone, whereas private </a:t>
            </a:r>
            <a:r>
              <a:rPr lang="en-IN" sz="1800" dirty="0" smtClean="0"/>
              <a:t>fields </a:t>
            </a:r>
            <a:r>
              <a:rPr lang="en-IN" sz="1800" dirty="0"/>
              <a:t>and methods of a class are accessible to only the class itself</a:t>
            </a:r>
            <a:r>
              <a:rPr lang="en-IN" sz="1800" dirty="0" smtClean="0"/>
              <a:t>.</a:t>
            </a:r>
          </a:p>
          <a:p>
            <a:pPr marL="0" indent="0" algn="just">
              <a:buNone/>
            </a:pPr>
            <a:r>
              <a:rPr lang="en-IN" sz="1800" dirty="0"/>
              <a:t>These two extremes are sufficient when considering classes in isolation. However, as all experienced </a:t>
            </a:r>
            <a:r>
              <a:rPr lang="en-IN" sz="1800" dirty="0" smtClean="0"/>
              <a:t>object-oriented </a:t>
            </a:r>
            <a:r>
              <a:rPr lang="en-IN" sz="1800" dirty="0"/>
              <a:t>programmers know, isolated classes cannot solve complex </a:t>
            </a:r>
            <a:r>
              <a:rPr lang="en-IN" sz="1800" dirty="0" smtClean="0"/>
              <a:t>problems.</a:t>
            </a:r>
          </a:p>
          <a:p>
            <a:pPr marL="0" indent="0" algn="just">
              <a:buNone/>
            </a:pPr>
            <a:r>
              <a:rPr lang="en-IN" sz="1800" dirty="0"/>
              <a:t>Inheritance is a powerful way of connecting classes, and there is clearly a special and close relationship between a derived class and its base class. </a:t>
            </a:r>
            <a:r>
              <a:rPr lang="en-IN" sz="1800" dirty="0" smtClean="0"/>
              <a:t> </a:t>
            </a:r>
          </a:p>
          <a:p>
            <a:pPr marL="0" indent="0" algn="just">
              <a:buNone/>
            </a:pPr>
            <a:r>
              <a:rPr lang="en-IN" sz="1800" dirty="0"/>
              <a:t>Frequently, it is useful for a base class to allow derived classes to access some of its members while hiding these same members from classes that are not part of the inheritance hierarchy. </a:t>
            </a:r>
            <a:r>
              <a:rPr lang="en-IN" sz="1800" dirty="0" smtClean="0"/>
              <a:t>  </a:t>
            </a:r>
          </a:p>
          <a:p>
            <a:pPr marL="0" indent="0" algn="just">
              <a:buNone/>
            </a:pPr>
            <a:r>
              <a:rPr lang="en-IN" sz="1800" dirty="0"/>
              <a:t>In this situation, you can mark members with the </a:t>
            </a:r>
            <a:r>
              <a:rPr lang="en-IN" sz="1800" i="1" dirty="0"/>
              <a:t>protected </a:t>
            </a:r>
            <a:r>
              <a:rPr lang="en-IN" sz="1800" dirty="0"/>
              <a:t>keyword. It works like this</a:t>
            </a:r>
            <a:r>
              <a:rPr lang="en-IN" sz="1800" dirty="0" smtClean="0"/>
              <a:t>: </a:t>
            </a:r>
          </a:p>
          <a:p>
            <a:pPr marL="0" indent="0">
              <a:buNone/>
            </a:pPr>
            <a:r>
              <a:rPr lang="en-IN" sz="1800" dirty="0" smtClean="0">
                <a:solidFill>
                  <a:srgbClr val="FF0000"/>
                </a:solidFill>
              </a:rPr>
              <a:t>1) If </a:t>
            </a:r>
            <a:r>
              <a:rPr lang="en-IN" sz="1800" dirty="0">
                <a:solidFill>
                  <a:srgbClr val="FF0000"/>
                </a:solidFill>
              </a:rPr>
              <a:t>a class A is derived from another class B, it can access the protected class members of class B. In other words, inside the derived class A, a protected member of class B is effectively public.</a:t>
            </a:r>
          </a:p>
          <a:p>
            <a:pPr marL="0" indent="0">
              <a:buNone/>
            </a:pPr>
            <a:r>
              <a:rPr lang="en-IN" sz="1800" dirty="0" smtClean="0">
                <a:solidFill>
                  <a:srgbClr val="FF0000"/>
                </a:solidFill>
              </a:rPr>
              <a:t>2) If </a:t>
            </a:r>
            <a:r>
              <a:rPr lang="en-IN" sz="1800" dirty="0">
                <a:solidFill>
                  <a:srgbClr val="FF0000"/>
                </a:solidFill>
              </a:rPr>
              <a:t>a class A is not derived from another class B, it cannot access any protected members of class B. So, within class A, a protected member of class B is effectively private.</a:t>
            </a:r>
          </a:p>
          <a:p>
            <a:pPr marL="0" indent="0" algn="just">
              <a:buNone/>
            </a:pPr>
            <a:r>
              <a:rPr lang="en-IN" sz="1800" dirty="0"/>
              <a:t>C# gives programmers complete freedom to declare methods and fields as protected. </a:t>
            </a:r>
            <a:r>
              <a:rPr lang="en-IN" sz="1800" dirty="0" smtClean="0"/>
              <a:t> </a:t>
            </a:r>
          </a:p>
          <a:p>
            <a:pPr marL="0" indent="0" algn="just">
              <a:buNone/>
            </a:pPr>
            <a:r>
              <a:rPr lang="en-IN" sz="1800" dirty="0"/>
              <a:t>However, most object-oriented programming guidelines recommend keeping your fields strictly private whenever possible, and only relax these restrictions when absolutely necessary. </a:t>
            </a:r>
            <a:endParaRPr lang="en-IN" sz="1800" dirty="0" smtClean="0"/>
          </a:p>
          <a:p>
            <a:pPr marL="0" indent="0" algn="just">
              <a:buNone/>
            </a:pPr>
            <a:r>
              <a:rPr lang="en-IN" sz="1800" dirty="0" smtClean="0"/>
              <a:t>Public </a:t>
            </a:r>
            <a:r>
              <a:rPr lang="en-IN" sz="1800" dirty="0"/>
              <a:t>fields violate encapsulation because all users of the class have direct, unrestricted access to the fields. </a:t>
            </a:r>
            <a:endParaRPr lang="en-IN" sz="1800" dirty="0" smtClean="0"/>
          </a:p>
        </p:txBody>
      </p:sp>
    </p:spTree>
    <p:extLst>
      <p:ext uri="{BB962C8B-B14F-4D97-AF65-F5344CB8AC3E}">
        <p14:creationId xmlns:p14="http://schemas.microsoft.com/office/powerpoint/2010/main" xmlns="" val="8016037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8"/>
            <a:ext cx="11526592" cy="463308"/>
          </a:xfrm>
        </p:spPr>
        <p:txBody>
          <a:bodyPr>
            <a:noAutofit/>
          </a:bodyPr>
          <a:lstStyle/>
          <a:p>
            <a:r>
              <a:rPr lang="en-IN" sz="3600" b="1" dirty="0" err="1" smtClean="0">
                <a:solidFill>
                  <a:srgbClr val="FF0000"/>
                </a:solidFill>
              </a:rPr>
              <a:t>Contd</a:t>
            </a:r>
            <a:r>
              <a:rPr lang="en-IN" sz="3600" b="1" dirty="0" smtClean="0">
                <a:solidFill>
                  <a:srgbClr val="FF0000"/>
                </a:solidFill>
              </a:rPr>
              <a:t>…</a:t>
            </a:r>
            <a:endParaRPr lang="en-IN" sz="3600" b="1" dirty="0">
              <a:solidFill>
                <a:srgbClr val="FF0000"/>
              </a:solidFill>
            </a:endParaRPr>
          </a:p>
        </p:txBody>
      </p:sp>
      <p:sp>
        <p:nvSpPr>
          <p:cNvPr id="3" name="Content Placeholder 2"/>
          <p:cNvSpPr>
            <a:spLocks noGrp="1"/>
          </p:cNvSpPr>
          <p:nvPr>
            <p:ph idx="1"/>
          </p:nvPr>
        </p:nvSpPr>
        <p:spPr>
          <a:xfrm>
            <a:off x="0" y="463308"/>
            <a:ext cx="12192000" cy="6394692"/>
          </a:xfrm>
        </p:spPr>
        <p:txBody>
          <a:bodyPr>
            <a:normAutofit/>
          </a:bodyPr>
          <a:lstStyle/>
          <a:p>
            <a:pPr marL="0" indent="0" algn="just">
              <a:buNone/>
            </a:pPr>
            <a:r>
              <a:rPr lang="en-IN" sz="1800" dirty="0"/>
              <a:t>Protected fields maintain encapsulation for users of a class, for whom the protected fields are inaccessible. </a:t>
            </a:r>
            <a:endParaRPr lang="en-IN" sz="1800" dirty="0" smtClean="0"/>
          </a:p>
          <a:p>
            <a:pPr marL="0" indent="0" algn="just">
              <a:buNone/>
            </a:pPr>
            <a:r>
              <a:rPr lang="en-IN" sz="1800" dirty="0" smtClean="0"/>
              <a:t>However</a:t>
            </a:r>
            <a:r>
              <a:rPr lang="en-IN" sz="1800" dirty="0"/>
              <a:t>, protected fields still allow encapsulation to be violated by other classes that inherit from the base class</a:t>
            </a:r>
            <a:r>
              <a:rPr lang="en-IN" sz="1800" dirty="0" smtClean="0"/>
              <a:t>. </a:t>
            </a:r>
          </a:p>
          <a:p>
            <a:pPr marL="0" indent="0" algn="just">
              <a:buNone/>
            </a:pPr>
            <a:r>
              <a:rPr lang="en-IN" sz="1800" dirty="0"/>
              <a:t>In the following exercise, you will define a simple class hierarchy for </a:t>
            </a:r>
            <a:r>
              <a:rPr lang="en-IN" sz="1800" dirty="0" err="1"/>
              <a:t>modeling</a:t>
            </a:r>
            <a:r>
              <a:rPr lang="en-IN" sz="1800" dirty="0"/>
              <a:t> different types of vehicles. You will define a base class named </a:t>
            </a:r>
            <a:r>
              <a:rPr lang="en-IN" sz="1800" i="1" dirty="0"/>
              <a:t>Vehicle </a:t>
            </a:r>
            <a:r>
              <a:rPr lang="en-IN" sz="1800" dirty="0"/>
              <a:t>and derived classes named </a:t>
            </a:r>
            <a:r>
              <a:rPr lang="en-IN" sz="1800" i="1" dirty="0"/>
              <a:t>Airplane </a:t>
            </a:r>
            <a:r>
              <a:rPr lang="en-IN" sz="1800" dirty="0"/>
              <a:t>and </a:t>
            </a:r>
            <a:r>
              <a:rPr lang="en-IN" sz="1800" i="1" dirty="0"/>
              <a:t>Car</a:t>
            </a:r>
            <a:r>
              <a:rPr lang="en-IN" sz="1800" dirty="0"/>
              <a:t>. </a:t>
            </a:r>
            <a:r>
              <a:rPr lang="en-IN" sz="1800" dirty="0" smtClean="0"/>
              <a:t> </a:t>
            </a:r>
          </a:p>
          <a:p>
            <a:pPr marL="0" indent="0" algn="just">
              <a:buNone/>
            </a:pPr>
            <a:r>
              <a:rPr lang="en-IN" sz="1800" dirty="0"/>
              <a:t>You will define common methods named </a:t>
            </a:r>
            <a:r>
              <a:rPr lang="en-IN" sz="1800" i="1" dirty="0" err="1"/>
              <a:t>StartEngine</a:t>
            </a:r>
            <a:r>
              <a:rPr lang="en-IN" sz="1800" i="1" dirty="0"/>
              <a:t> </a:t>
            </a:r>
            <a:r>
              <a:rPr lang="en-IN" sz="1800" dirty="0"/>
              <a:t>and </a:t>
            </a:r>
            <a:r>
              <a:rPr lang="en-IN" sz="1800" i="1" dirty="0" err="1"/>
              <a:t>StopEngine</a:t>
            </a:r>
            <a:r>
              <a:rPr lang="en-IN" sz="1800" i="1" dirty="0"/>
              <a:t> </a:t>
            </a:r>
            <a:r>
              <a:rPr lang="en-IN" sz="1800" dirty="0"/>
              <a:t>in the </a:t>
            </a:r>
            <a:r>
              <a:rPr lang="en-IN" sz="1800" i="1" dirty="0"/>
              <a:t>Vehicle </a:t>
            </a:r>
            <a:r>
              <a:rPr lang="en-IN" sz="1800" dirty="0"/>
              <a:t>class, and you will add some methods to both of the derived classes that are specific to those classes. </a:t>
            </a:r>
          </a:p>
          <a:p>
            <a:pPr marL="0" indent="0" algn="just">
              <a:buNone/>
            </a:pPr>
            <a:r>
              <a:rPr lang="en-IN" sz="1800" dirty="0"/>
              <a:t>you will add a virtual method named </a:t>
            </a:r>
            <a:r>
              <a:rPr lang="en-IN" sz="1800" i="1" dirty="0"/>
              <a:t>Drive </a:t>
            </a:r>
            <a:r>
              <a:rPr lang="en-IN" sz="1800" dirty="0"/>
              <a:t>to the </a:t>
            </a:r>
            <a:r>
              <a:rPr lang="en-IN" sz="1800" i="1" dirty="0"/>
              <a:t>Vehicle </a:t>
            </a:r>
            <a:r>
              <a:rPr lang="en-IN" sz="1800" dirty="0"/>
              <a:t>class and override the default implementation of this method in both of the derived classes</a:t>
            </a:r>
            <a:r>
              <a:rPr lang="en-IN" sz="1800" dirty="0" smtClean="0"/>
              <a:t>. </a:t>
            </a:r>
          </a:p>
          <a:p>
            <a:pPr marL="0" indent="0" algn="just">
              <a:buNone/>
            </a:pPr>
            <a:endParaRPr lang="en-IN" sz="1800" dirty="0" smtClean="0"/>
          </a:p>
        </p:txBody>
      </p:sp>
    </p:spTree>
    <p:extLst>
      <p:ext uri="{BB962C8B-B14F-4D97-AF65-F5344CB8AC3E}">
        <p14:creationId xmlns:p14="http://schemas.microsoft.com/office/powerpoint/2010/main" xmlns="" val="33917796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8"/>
            <a:ext cx="11526592" cy="463308"/>
          </a:xfrm>
        </p:spPr>
        <p:txBody>
          <a:bodyPr>
            <a:noAutofit/>
          </a:bodyPr>
          <a:lstStyle/>
          <a:p>
            <a:r>
              <a:rPr lang="en-IN" sz="3600" b="1" dirty="0">
                <a:solidFill>
                  <a:srgbClr val="FF0000"/>
                </a:solidFill>
              </a:rPr>
              <a:t>Create a hierarchy of classes</a:t>
            </a:r>
          </a:p>
        </p:txBody>
      </p:sp>
      <p:sp>
        <p:nvSpPr>
          <p:cNvPr id="3" name="Content Placeholder 2"/>
          <p:cNvSpPr>
            <a:spLocks noGrp="1"/>
          </p:cNvSpPr>
          <p:nvPr>
            <p:ph idx="1"/>
          </p:nvPr>
        </p:nvSpPr>
        <p:spPr>
          <a:xfrm>
            <a:off x="0" y="463308"/>
            <a:ext cx="12192000" cy="6394692"/>
          </a:xfrm>
        </p:spPr>
        <p:txBody>
          <a:bodyPr>
            <a:normAutofit fontScale="92500" lnSpcReduction="20000"/>
          </a:bodyPr>
          <a:lstStyle/>
          <a:p>
            <a:pPr marL="0" indent="0" algn="just">
              <a:buNone/>
            </a:pPr>
            <a:r>
              <a:rPr lang="en-IN" sz="1800" dirty="0" smtClean="0"/>
              <a:t>1) Start </a:t>
            </a:r>
            <a:r>
              <a:rPr lang="en-IN" sz="1800" dirty="0"/>
              <a:t>Microsoft Visual Studio </a:t>
            </a:r>
            <a:r>
              <a:rPr lang="en-IN" sz="1800" dirty="0" smtClean="0"/>
              <a:t>2015 </a:t>
            </a:r>
            <a:r>
              <a:rPr lang="en-IN" sz="1800" dirty="0"/>
              <a:t>if it is not already running.</a:t>
            </a:r>
          </a:p>
          <a:p>
            <a:pPr marL="0" indent="0" algn="just">
              <a:buNone/>
            </a:pPr>
            <a:r>
              <a:rPr lang="en-IN" sz="1800" dirty="0" smtClean="0"/>
              <a:t>2) Open </a:t>
            </a:r>
            <a:r>
              <a:rPr lang="en-IN" sz="1800" dirty="0"/>
              <a:t>the Vehicles project, located in the \Microsoft Press\Visual </a:t>
            </a:r>
            <a:r>
              <a:rPr lang="en-IN" sz="1800" dirty="0" err="1"/>
              <a:t>CSharp</a:t>
            </a:r>
            <a:r>
              <a:rPr lang="en-IN" sz="1800" dirty="0"/>
              <a:t> Step By Step\Chapter 12\Windows </a:t>
            </a:r>
            <a:r>
              <a:rPr lang="en-IN" sz="1800" i="1" dirty="0"/>
              <a:t>X</a:t>
            </a:r>
            <a:r>
              <a:rPr lang="en-IN" sz="1800" dirty="0"/>
              <a:t>\Vehicles folder in your Documents folder.</a:t>
            </a:r>
          </a:p>
          <a:p>
            <a:pPr algn="just"/>
            <a:r>
              <a:rPr lang="en-IN" sz="1800" dirty="0"/>
              <a:t>The Vehicles project contains the file </a:t>
            </a:r>
            <a:r>
              <a:rPr lang="en-IN" sz="1800" dirty="0" err="1"/>
              <a:t>Program.cs</a:t>
            </a:r>
            <a:r>
              <a:rPr lang="en-IN" sz="1800" dirty="0"/>
              <a:t>, which defines the </a:t>
            </a:r>
            <a:r>
              <a:rPr lang="en-IN" sz="1800" i="1" dirty="0"/>
              <a:t>Program </a:t>
            </a:r>
            <a:r>
              <a:rPr lang="en-IN" sz="1800" dirty="0"/>
              <a:t>class with the </a:t>
            </a:r>
            <a:r>
              <a:rPr lang="en-IN" sz="1800" i="1" dirty="0"/>
              <a:t>Main </a:t>
            </a:r>
            <a:r>
              <a:rPr lang="en-IN" sz="1800" dirty="0"/>
              <a:t>and </a:t>
            </a:r>
            <a:r>
              <a:rPr lang="en-IN" sz="1800" i="1" dirty="0" err="1"/>
              <a:t>doWork</a:t>
            </a:r>
            <a:r>
              <a:rPr lang="en-IN" sz="1800" i="1" dirty="0"/>
              <a:t> </a:t>
            </a:r>
            <a:r>
              <a:rPr lang="en-IN" sz="1800" dirty="0"/>
              <a:t>methods that you have seen in previous exercises.</a:t>
            </a:r>
          </a:p>
          <a:p>
            <a:pPr marL="0" indent="0" algn="just">
              <a:buNone/>
            </a:pPr>
            <a:r>
              <a:rPr lang="en-IN" sz="1800" dirty="0" smtClean="0"/>
              <a:t>3) In </a:t>
            </a:r>
            <a:r>
              <a:rPr lang="en-IN" sz="1800" dirty="0"/>
              <a:t>Solution Explorer, right-click the Vehicles project, point to Add, and then click Class.</a:t>
            </a:r>
          </a:p>
          <a:p>
            <a:pPr algn="just"/>
            <a:endParaRPr lang="en-IN" sz="1800" dirty="0"/>
          </a:p>
          <a:p>
            <a:pPr algn="just"/>
            <a:r>
              <a:rPr lang="en-IN" sz="1800" dirty="0"/>
              <a:t>The Add New Item—Vehicles dialog box appears.</a:t>
            </a:r>
          </a:p>
          <a:p>
            <a:pPr marL="0" indent="0" algn="just">
              <a:buNone/>
            </a:pPr>
            <a:r>
              <a:rPr lang="en-IN" sz="1800" dirty="0" smtClean="0"/>
              <a:t>4) In </a:t>
            </a:r>
            <a:r>
              <a:rPr lang="en-IN" sz="1800" dirty="0"/>
              <a:t>the Add New Item—Vehicles dialog box, verify that the Class template is highlighted in the middle pane, type </a:t>
            </a:r>
            <a:r>
              <a:rPr lang="en-IN" sz="1800" b="1" dirty="0" err="1"/>
              <a:t>Vehicle.cs</a:t>
            </a:r>
            <a:r>
              <a:rPr lang="en-IN" sz="1800" b="1" dirty="0"/>
              <a:t> </a:t>
            </a:r>
            <a:r>
              <a:rPr lang="en-IN" sz="1800" dirty="0"/>
              <a:t>in the Name text box, and then click Add.</a:t>
            </a:r>
          </a:p>
          <a:p>
            <a:pPr marL="0" indent="0" algn="just">
              <a:buNone/>
            </a:pPr>
            <a:r>
              <a:rPr lang="en-IN" sz="1800" dirty="0"/>
              <a:t>The file </a:t>
            </a:r>
            <a:r>
              <a:rPr lang="en-IN" sz="1800" dirty="0" err="1"/>
              <a:t>Vehicle.cs</a:t>
            </a:r>
            <a:r>
              <a:rPr lang="en-IN" sz="1800" dirty="0"/>
              <a:t> is created and added to the project and appears in the Code and Text Editor window. The file contains the definition of an empty class named </a:t>
            </a:r>
            <a:r>
              <a:rPr lang="en-IN" sz="1800" i="1" dirty="0"/>
              <a:t>Vehicle</a:t>
            </a:r>
            <a:r>
              <a:rPr lang="en-IN" sz="1800" dirty="0" smtClean="0"/>
              <a:t>. </a:t>
            </a:r>
          </a:p>
          <a:p>
            <a:pPr marL="0" indent="0">
              <a:buNone/>
            </a:pPr>
            <a:r>
              <a:rPr lang="en-IN" sz="1800" dirty="0" smtClean="0"/>
              <a:t>5) Add </a:t>
            </a:r>
            <a:r>
              <a:rPr lang="en-IN" sz="1800" dirty="0"/>
              <a:t>the </a:t>
            </a:r>
            <a:r>
              <a:rPr lang="en-IN" sz="1800" i="1" dirty="0" err="1"/>
              <a:t>StartEngine</a:t>
            </a:r>
            <a:r>
              <a:rPr lang="en-IN" sz="1800" i="1" dirty="0"/>
              <a:t> </a:t>
            </a:r>
            <a:r>
              <a:rPr lang="en-IN" sz="1800" dirty="0"/>
              <a:t>and </a:t>
            </a:r>
            <a:r>
              <a:rPr lang="en-IN" sz="1800" i="1" dirty="0" err="1"/>
              <a:t>StopEngine</a:t>
            </a:r>
            <a:r>
              <a:rPr lang="en-IN" sz="1800" i="1" dirty="0"/>
              <a:t> </a:t>
            </a:r>
            <a:r>
              <a:rPr lang="en-IN" sz="1800" dirty="0"/>
              <a:t>methods to the </a:t>
            </a:r>
            <a:r>
              <a:rPr lang="en-IN" sz="1800" i="1" dirty="0"/>
              <a:t>Vehicle </a:t>
            </a:r>
            <a:r>
              <a:rPr lang="en-IN" sz="1800" dirty="0"/>
              <a:t>class as shown next in bold:</a:t>
            </a:r>
          </a:p>
          <a:p>
            <a:pPr marL="0" indent="0">
              <a:spcBef>
                <a:spcPts val="0"/>
              </a:spcBef>
              <a:buNone/>
            </a:pPr>
            <a:r>
              <a:rPr lang="en-IN" sz="1800" dirty="0" smtClean="0"/>
              <a:t>                                                                      </a:t>
            </a:r>
          </a:p>
          <a:p>
            <a:pPr marL="0" indent="0">
              <a:spcBef>
                <a:spcPts val="0"/>
              </a:spcBef>
              <a:buNone/>
            </a:pPr>
            <a:r>
              <a:rPr lang="en-IN" sz="1800" dirty="0">
                <a:solidFill>
                  <a:srgbClr val="FF0000"/>
                </a:solidFill>
              </a:rPr>
              <a:t> </a:t>
            </a:r>
            <a:r>
              <a:rPr lang="en-IN" sz="1800" dirty="0" smtClean="0">
                <a:solidFill>
                  <a:srgbClr val="FF0000"/>
                </a:solidFill>
              </a:rPr>
              <a:t>                                                                   class Vehicle</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public </a:t>
            </a:r>
            <a:r>
              <a:rPr lang="en-IN" sz="1800" b="1" dirty="0">
                <a:solidFill>
                  <a:srgbClr val="FF0000"/>
                </a:solidFill>
              </a:rPr>
              <a:t>void </a:t>
            </a:r>
            <a:r>
              <a:rPr lang="en-IN" sz="1800" b="1" dirty="0" err="1">
                <a:solidFill>
                  <a:srgbClr val="FF0000"/>
                </a:solidFill>
              </a:rPr>
              <a:t>StartEngine</a:t>
            </a:r>
            <a:r>
              <a:rPr lang="en-IN" sz="1800" b="1" dirty="0">
                <a:solidFill>
                  <a:srgbClr val="FF0000"/>
                </a:solidFill>
              </a:rPr>
              <a:t>(string </a:t>
            </a:r>
            <a:r>
              <a:rPr lang="en-IN" sz="1800" b="1" dirty="0" err="1">
                <a:solidFill>
                  <a:srgbClr val="FF0000"/>
                </a:solidFill>
              </a:rPr>
              <a:t>noiseToMakeWhenStarting</a:t>
            </a:r>
            <a:r>
              <a:rPr lang="en-IN" sz="1800" b="1" dirty="0">
                <a:solidFill>
                  <a:srgbClr val="FF0000"/>
                </a:solidFill>
              </a:rPr>
              <a:t>)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Console.WriteLine</a:t>
            </a:r>
            <a:r>
              <a:rPr lang="en-IN" sz="1800" b="1" dirty="0">
                <a:solidFill>
                  <a:srgbClr val="FF0000"/>
                </a:solidFill>
              </a:rPr>
              <a:t>("Starting engine: {0}", </a:t>
            </a:r>
            <a:r>
              <a:rPr lang="en-IN" sz="1800" b="1" dirty="0" err="1">
                <a:solidFill>
                  <a:srgbClr val="FF0000"/>
                </a:solidFill>
              </a:rPr>
              <a:t>noiseToMakeWhenStarting</a:t>
            </a:r>
            <a:r>
              <a:rPr lang="en-IN" sz="1800" b="1" dirty="0">
                <a:solidFill>
                  <a:srgbClr val="FF0000"/>
                </a:solidFill>
              </a:rPr>
              <a:t>);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 </a:t>
            </a:r>
          </a:p>
          <a:p>
            <a:pPr marL="0" indent="0">
              <a:spcBef>
                <a:spcPts val="0"/>
              </a:spcBef>
              <a:buNone/>
            </a:pPr>
            <a:r>
              <a:rPr lang="en-IN" sz="1800" b="1" dirty="0" smtClean="0">
                <a:solidFill>
                  <a:srgbClr val="FF0000"/>
                </a:solidFill>
              </a:rPr>
              <a:t>                                                          </a:t>
            </a:r>
          </a:p>
          <a:p>
            <a:pPr marL="0" indent="0">
              <a:spcBef>
                <a:spcPts val="0"/>
              </a:spcBef>
              <a:buNone/>
            </a:pPr>
            <a:r>
              <a:rPr lang="en-IN" sz="1800" b="1" dirty="0">
                <a:solidFill>
                  <a:srgbClr val="FF0000"/>
                </a:solidFill>
              </a:rPr>
              <a:t> </a:t>
            </a:r>
            <a:r>
              <a:rPr lang="en-IN" sz="1800" b="1" dirty="0" smtClean="0">
                <a:solidFill>
                  <a:srgbClr val="FF0000"/>
                </a:solidFill>
              </a:rPr>
              <a:t>                                                            public </a:t>
            </a:r>
            <a:r>
              <a:rPr lang="en-IN" sz="1800" b="1" dirty="0">
                <a:solidFill>
                  <a:srgbClr val="FF0000"/>
                </a:solidFill>
              </a:rPr>
              <a:t>void </a:t>
            </a:r>
            <a:r>
              <a:rPr lang="en-IN" sz="1800" b="1" dirty="0" err="1">
                <a:solidFill>
                  <a:srgbClr val="FF0000"/>
                </a:solidFill>
              </a:rPr>
              <a:t>StopEngine</a:t>
            </a:r>
            <a:r>
              <a:rPr lang="en-IN" sz="1800" b="1" dirty="0">
                <a:solidFill>
                  <a:srgbClr val="FF0000"/>
                </a:solidFill>
              </a:rPr>
              <a:t>(string </a:t>
            </a:r>
            <a:r>
              <a:rPr lang="en-IN" sz="1800" b="1" dirty="0" err="1">
                <a:solidFill>
                  <a:srgbClr val="FF0000"/>
                </a:solidFill>
              </a:rPr>
              <a:t>noiseToMakeWhenStopping</a:t>
            </a:r>
            <a:r>
              <a:rPr lang="en-IN" sz="1800" b="1" dirty="0">
                <a:solidFill>
                  <a:srgbClr val="FF0000"/>
                </a:solidFill>
              </a:rPr>
              <a:t>)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Console.WriteLine</a:t>
            </a:r>
            <a:r>
              <a:rPr lang="en-IN" sz="1800" b="1" dirty="0">
                <a:solidFill>
                  <a:srgbClr val="FF0000"/>
                </a:solidFill>
              </a:rPr>
              <a:t>("Stopping engine: {0}", </a:t>
            </a:r>
            <a:r>
              <a:rPr lang="en-IN" sz="1800" b="1" dirty="0" err="1">
                <a:solidFill>
                  <a:srgbClr val="FF0000"/>
                </a:solidFill>
              </a:rPr>
              <a:t>noiseToMakeWhenStopping</a:t>
            </a:r>
            <a:r>
              <a:rPr lang="en-IN" sz="1800" b="1" dirty="0">
                <a:solidFill>
                  <a:srgbClr val="FF0000"/>
                </a:solidFill>
              </a:rPr>
              <a:t>);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dirty="0" smtClean="0">
                <a:solidFill>
                  <a:srgbClr val="FF0000"/>
                </a:solidFill>
              </a:rPr>
              <a:t>} </a:t>
            </a:r>
          </a:p>
          <a:p>
            <a:pPr marL="0" indent="0">
              <a:spcBef>
                <a:spcPts val="0"/>
              </a:spcBef>
              <a:buNone/>
            </a:pPr>
            <a:endParaRPr lang="en-IN" sz="1800" b="1" dirty="0" smtClean="0">
              <a:solidFill>
                <a:srgbClr val="FF0000"/>
              </a:solidFill>
            </a:endParaRPr>
          </a:p>
          <a:p>
            <a:pPr marL="0" indent="0">
              <a:spcBef>
                <a:spcPts val="0"/>
              </a:spcBef>
              <a:buNone/>
            </a:pPr>
            <a:endParaRPr lang="en-IN" sz="1800" dirty="0" smtClean="0">
              <a:solidFill>
                <a:srgbClr val="FF0000"/>
              </a:solidFill>
            </a:endParaRPr>
          </a:p>
        </p:txBody>
      </p:sp>
    </p:spTree>
    <p:extLst>
      <p:ext uri="{BB962C8B-B14F-4D97-AF65-F5344CB8AC3E}">
        <p14:creationId xmlns:p14="http://schemas.microsoft.com/office/powerpoint/2010/main" xmlns="" val="16093021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8"/>
            <a:ext cx="11526592" cy="463308"/>
          </a:xfrm>
        </p:spPr>
        <p:txBody>
          <a:bodyPr>
            <a:noAutofit/>
          </a:bodyPr>
          <a:lstStyle/>
          <a:p>
            <a:r>
              <a:rPr lang="en-IN" sz="3600" b="1" dirty="0" err="1" smtClean="0">
                <a:solidFill>
                  <a:srgbClr val="FF0000"/>
                </a:solidFill>
              </a:rPr>
              <a:t>Contd</a:t>
            </a:r>
            <a:r>
              <a:rPr lang="en-IN" sz="3600" b="1" dirty="0" smtClean="0">
                <a:solidFill>
                  <a:srgbClr val="FF0000"/>
                </a:solidFill>
              </a:rPr>
              <a:t>…</a:t>
            </a:r>
            <a:endParaRPr lang="en-IN" sz="3600" b="1" dirty="0">
              <a:solidFill>
                <a:srgbClr val="FF0000"/>
              </a:solidFill>
            </a:endParaRPr>
          </a:p>
        </p:txBody>
      </p:sp>
      <p:sp>
        <p:nvSpPr>
          <p:cNvPr id="3" name="Content Placeholder 2"/>
          <p:cNvSpPr>
            <a:spLocks noGrp="1"/>
          </p:cNvSpPr>
          <p:nvPr>
            <p:ph idx="1"/>
          </p:nvPr>
        </p:nvSpPr>
        <p:spPr>
          <a:xfrm>
            <a:off x="0" y="463308"/>
            <a:ext cx="12192000" cy="6394692"/>
          </a:xfrm>
        </p:spPr>
        <p:txBody>
          <a:bodyPr>
            <a:normAutofit/>
          </a:bodyPr>
          <a:lstStyle/>
          <a:p>
            <a:pPr marL="0" indent="0" algn="just">
              <a:spcBef>
                <a:spcPts val="0"/>
              </a:spcBef>
              <a:buNone/>
            </a:pPr>
            <a:r>
              <a:rPr lang="en-IN" sz="1800" dirty="0"/>
              <a:t>All classes that derive from the </a:t>
            </a:r>
            <a:r>
              <a:rPr lang="en-IN" sz="1800" i="1" dirty="0"/>
              <a:t>Vehicle </a:t>
            </a:r>
            <a:r>
              <a:rPr lang="en-IN" sz="1800" dirty="0"/>
              <a:t>class will inherit these methods. </a:t>
            </a:r>
            <a:endParaRPr lang="en-IN" sz="1800" dirty="0" smtClean="0"/>
          </a:p>
          <a:p>
            <a:pPr marL="0" indent="0" algn="just">
              <a:spcBef>
                <a:spcPts val="0"/>
              </a:spcBef>
              <a:buNone/>
            </a:pPr>
            <a:endParaRPr lang="en-IN" sz="1800" dirty="0"/>
          </a:p>
          <a:p>
            <a:pPr marL="0" indent="0" algn="just">
              <a:spcBef>
                <a:spcPts val="0"/>
              </a:spcBef>
              <a:buNone/>
            </a:pPr>
            <a:r>
              <a:rPr lang="en-IN" sz="1800" dirty="0" smtClean="0"/>
              <a:t>The </a:t>
            </a:r>
            <a:r>
              <a:rPr lang="en-IN" sz="1800" dirty="0"/>
              <a:t>values for the </a:t>
            </a:r>
            <a:r>
              <a:rPr lang="en-IN" sz="1800" i="1" dirty="0" err="1"/>
              <a:t>noiseToMakeWhenStarting</a:t>
            </a:r>
            <a:r>
              <a:rPr lang="en-IN" sz="1800" i="1" dirty="0"/>
              <a:t> </a:t>
            </a:r>
            <a:r>
              <a:rPr lang="en-IN" sz="1800" dirty="0"/>
              <a:t>and </a:t>
            </a:r>
            <a:r>
              <a:rPr lang="en-IN" sz="1800" i="1" dirty="0" err="1"/>
              <a:t>noiseToMakeWhenStopping</a:t>
            </a:r>
            <a:r>
              <a:rPr lang="en-IN" sz="1800" i="1" dirty="0"/>
              <a:t> </a:t>
            </a:r>
            <a:r>
              <a:rPr lang="en-IN" sz="1800" dirty="0"/>
              <a:t>parameters will be different for each different type of vehicle and will help you to identify which vehicle is being started and stopped later</a:t>
            </a:r>
            <a:r>
              <a:rPr lang="en-IN" sz="1800" dirty="0" smtClean="0"/>
              <a:t>. </a:t>
            </a:r>
          </a:p>
          <a:p>
            <a:pPr marL="0" indent="0" algn="just">
              <a:spcBef>
                <a:spcPts val="0"/>
              </a:spcBef>
              <a:buNone/>
            </a:pPr>
            <a:endParaRPr lang="en-US" sz="1800" dirty="0">
              <a:solidFill>
                <a:srgbClr val="FF0000"/>
              </a:solidFill>
            </a:endParaRPr>
          </a:p>
          <a:p>
            <a:pPr marL="0" indent="0">
              <a:buNone/>
            </a:pPr>
            <a:r>
              <a:rPr lang="en-IN" sz="1800" dirty="0" smtClean="0"/>
              <a:t>6) On </a:t>
            </a:r>
            <a:r>
              <a:rPr lang="en-IN" sz="1800" dirty="0"/>
              <a:t>the PROJECT menu, click Add Class.</a:t>
            </a:r>
          </a:p>
          <a:p>
            <a:r>
              <a:rPr lang="en-IN" sz="1800" dirty="0"/>
              <a:t>The Add New Item—Vehicles dialog box appears again.</a:t>
            </a:r>
          </a:p>
          <a:p>
            <a:pPr marL="0" indent="0">
              <a:buNone/>
            </a:pPr>
            <a:r>
              <a:rPr lang="en-IN" sz="1800" dirty="0" smtClean="0"/>
              <a:t>7) Type </a:t>
            </a:r>
            <a:r>
              <a:rPr lang="en-IN" sz="1800" b="1" dirty="0" err="1"/>
              <a:t>Airplane.cs</a:t>
            </a:r>
            <a:r>
              <a:rPr lang="en-IN" sz="1800" b="1" dirty="0"/>
              <a:t> </a:t>
            </a:r>
            <a:r>
              <a:rPr lang="en-IN" sz="1800" dirty="0"/>
              <a:t>in the Name text box, and then click Add.</a:t>
            </a:r>
          </a:p>
          <a:p>
            <a:pPr marL="0" indent="0">
              <a:buNone/>
            </a:pPr>
            <a:r>
              <a:rPr lang="en-IN" sz="1800" dirty="0"/>
              <a:t> </a:t>
            </a:r>
            <a:r>
              <a:rPr lang="en-IN" sz="1800" dirty="0" smtClean="0"/>
              <a:t>A </a:t>
            </a:r>
            <a:r>
              <a:rPr lang="en-IN" sz="1800" dirty="0"/>
              <a:t>new file containing a class named </a:t>
            </a:r>
            <a:r>
              <a:rPr lang="en-IN" sz="1800" i="1" dirty="0"/>
              <a:t>Airplane </a:t>
            </a:r>
            <a:r>
              <a:rPr lang="en-IN" sz="1800" dirty="0"/>
              <a:t>is added to the project and appears in the Code and Text Editor window.</a:t>
            </a:r>
          </a:p>
          <a:p>
            <a:pPr marL="0" indent="0">
              <a:buNone/>
            </a:pPr>
            <a:r>
              <a:rPr lang="en-IN" sz="1800" dirty="0" smtClean="0"/>
              <a:t>8) In </a:t>
            </a:r>
            <a:r>
              <a:rPr lang="en-IN" sz="1800" dirty="0"/>
              <a:t>the Code and Text Editor window, modify the definition of the </a:t>
            </a:r>
            <a:r>
              <a:rPr lang="en-IN" sz="1800" i="1" dirty="0"/>
              <a:t>Airplane </a:t>
            </a:r>
            <a:r>
              <a:rPr lang="en-IN" sz="1800" dirty="0"/>
              <a:t>class so that it inherits from the </a:t>
            </a:r>
            <a:r>
              <a:rPr lang="en-IN" sz="1800" i="1" dirty="0"/>
              <a:t>Vehicle </a:t>
            </a:r>
            <a:r>
              <a:rPr lang="en-IN" sz="1800" dirty="0"/>
              <a:t>class, as shown in bold here:</a:t>
            </a:r>
            <a:endParaRPr lang="en-IN" sz="1800" dirty="0">
              <a:solidFill>
                <a:srgbClr val="FF0000"/>
              </a:solidFill>
            </a:endParaRPr>
          </a:p>
          <a:p>
            <a:pPr marL="0" indent="0">
              <a:buNone/>
            </a:pPr>
            <a:r>
              <a:rPr lang="en-IN" sz="1800" dirty="0">
                <a:solidFill>
                  <a:srgbClr val="FF0000"/>
                </a:solidFill>
              </a:rPr>
              <a:t> </a:t>
            </a:r>
            <a:r>
              <a:rPr lang="en-IN" sz="1800" dirty="0" smtClean="0">
                <a:solidFill>
                  <a:srgbClr val="FF0000"/>
                </a:solidFill>
              </a:rPr>
              <a:t>                                                                       class </a:t>
            </a:r>
            <a:r>
              <a:rPr lang="en-IN" sz="1800" dirty="0">
                <a:solidFill>
                  <a:srgbClr val="FF0000"/>
                </a:solidFill>
              </a:rPr>
              <a:t>Airplane : </a:t>
            </a:r>
            <a:r>
              <a:rPr lang="en-IN" sz="1800" b="1" dirty="0" smtClean="0">
                <a:solidFill>
                  <a:srgbClr val="FF0000"/>
                </a:solidFill>
              </a:rPr>
              <a:t>Vehicle</a:t>
            </a:r>
          </a:p>
          <a:p>
            <a:pPr marL="0" indent="0">
              <a:buNone/>
            </a:pPr>
            <a:r>
              <a:rPr lang="en-IN" sz="1800" b="1" dirty="0">
                <a:solidFill>
                  <a:srgbClr val="FF0000"/>
                </a:solidFill>
              </a:rPr>
              <a:t> </a:t>
            </a:r>
            <a:r>
              <a:rPr lang="en-IN" sz="1800" b="1" dirty="0" smtClean="0">
                <a:solidFill>
                  <a:srgbClr val="FF0000"/>
                </a:solidFill>
              </a:rPr>
              <a:t>                                                                       </a:t>
            </a:r>
            <a:r>
              <a:rPr lang="en-IN" sz="1800" dirty="0" smtClean="0">
                <a:solidFill>
                  <a:srgbClr val="FF0000"/>
                </a:solidFill>
              </a:rPr>
              <a:t>{</a:t>
            </a:r>
          </a:p>
          <a:p>
            <a:pPr marL="0" indent="0">
              <a:buNone/>
            </a:pPr>
            <a:r>
              <a:rPr lang="en-IN" sz="1800" dirty="0">
                <a:solidFill>
                  <a:srgbClr val="FF0000"/>
                </a:solidFill>
              </a:rPr>
              <a:t> </a:t>
            </a:r>
            <a:r>
              <a:rPr lang="en-IN" sz="1800" dirty="0" smtClean="0">
                <a:solidFill>
                  <a:srgbClr val="FF0000"/>
                </a:solidFill>
              </a:rPr>
              <a:t>                                                                       } </a:t>
            </a:r>
          </a:p>
          <a:p>
            <a:pPr marL="0" indent="0">
              <a:buNone/>
            </a:pPr>
            <a:r>
              <a:rPr lang="en-IN" sz="1800" dirty="0" smtClean="0"/>
              <a:t>9) Add </a:t>
            </a:r>
            <a:r>
              <a:rPr lang="en-IN" sz="1800" dirty="0"/>
              <a:t>the </a:t>
            </a:r>
            <a:r>
              <a:rPr lang="en-IN" sz="1800" i="1" dirty="0" err="1"/>
              <a:t>TakeOff</a:t>
            </a:r>
            <a:r>
              <a:rPr lang="en-IN" sz="1800" i="1" dirty="0"/>
              <a:t> </a:t>
            </a:r>
            <a:r>
              <a:rPr lang="en-IN" sz="1800" dirty="0"/>
              <a:t>and </a:t>
            </a:r>
            <a:r>
              <a:rPr lang="en-IN" sz="1800" i="1" dirty="0"/>
              <a:t>Land </a:t>
            </a:r>
            <a:r>
              <a:rPr lang="en-IN" sz="1800" dirty="0"/>
              <a:t>methods to the </a:t>
            </a:r>
            <a:r>
              <a:rPr lang="en-IN" sz="1800" i="1" dirty="0"/>
              <a:t>Airplane </a:t>
            </a:r>
            <a:r>
              <a:rPr lang="en-IN" sz="1800" dirty="0"/>
              <a:t>class, as shown in bold here:</a:t>
            </a:r>
          </a:p>
          <a:p>
            <a:pPr marL="0" indent="0">
              <a:buNone/>
            </a:pPr>
            <a:endParaRPr lang="en-IN" sz="1800" dirty="0" smtClean="0">
              <a:solidFill>
                <a:srgbClr val="FF0000"/>
              </a:solidFill>
            </a:endParaRPr>
          </a:p>
        </p:txBody>
      </p:sp>
    </p:spTree>
    <p:extLst>
      <p:ext uri="{BB962C8B-B14F-4D97-AF65-F5344CB8AC3E}">
        <p14:creationId xmlns:p14="http://schemas.microsoft.com/office/powerpoint/2010/main" xmlns="" val="1410451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8"/>
            <a:ext cx="11526592" cy="463308"/>
          </a:xfrm>
        </p:spPr>
        <p:txBody>
          <a:bodyPr>
            <a:noAutofit/>
          </a:bodyPr>
          <a:lstStyle/>
          <a:p>
            <a:r>
              <a:rPr lang="en-IN" sz="3600" b="1" dirty="0" err="1" smtClean="0">
                <a:solidFill>
                  <a:srgbClr val="FF0000"/>
                </a:solidFill>
              </a:rPr>
              <a:t>Contd</a:t>
            </a:r>
            <a:r>
              <a:rPr lang="en-IN" sz="3600" b="1" dirty="0" smtClean="0">
                <a:solidFill>
                  <a:srgbClr val="FF0000"/>
                </a:solidFill>
              </a:rPr>
              <a:t>…</a:t>
            </a:r>
            <a:endParaRPr lang="en-IN" sz="3600" b="1" dirty="0">
              <a:solidFill>
                <a:srgbClr val="FF0000"/>
              </a:solidFill>
            </a:endParaRPr>
          </a:p>
        </p:txBody>
      </p:sp>
      <p:sp>
        <p:nvSpPr>
          <p:cNvPr id="3" name="Content Placeholder 2"/>
          <p:cNvSpPr>
            <a:spLocks noGrp="1"/>
          </p:cNvSpPr>
          <p:nvPr>
            <p:ph idx="1"/>
          </p:nvPr>
        </p:nvSpPr>
        <p:spPr>
          <a:xfrm>
            <a:off x="0" y="463308"/>
            <a:ext cx="12192000" cy="6394692"/>
          </a:xfrm>
        </p:spPr>
        <p:txBody>
          <a:bodyPr>
            <a:normAutofit lnSpcReduction="10000"/>
          </a:bodyPr>
          <a:lstStyle/>
          <a:p>
            <a:pPr marL="0" indent="0">
              <a:spcBef>
                <a:spcPts val="0"/>
              </a:spcBef>
              <a:buNone/>
            </a:pPr>
            <a:r>
              <a:rPr lang="en-IN" sz="1800" dirty="0" smtClean="0"/>
              <a:t>                                                                   </a:t>
            </a:r>
            <a:r>
              <a:rPr lang="en-IN" sz="1800" dirty="0" smtClean="0">
                <a:solidFill>
                  <a:srgbClr val="FF0000"/>
                </a:solidFill>
              </a:rPr>
              <a:t>class </a:t>
            </a:r>
            <a:r>
              <a:rPr lang="en-IN" sz="1800" dirty="0">
                <a:solidFill>
                  <a:srgbClr val="FF0000"/>
                </a:solidFill>
              </a:rPr>
              <a:t>Airplane : </a:t>
            </a:r>
            <a:r>
              <a:rPr lang="en-IN" sz="1800" dirty="0" smtClean="0">
                <a:solidFill>
                  <a:srgbClr val="FF0000"/>
                </a:solidFill>
              </a:rPr>
              <a:t>Vehicle</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public </a:t>
            </a:r>
            <a:r>
              <a:rPr lang="en-IN" sz="1800" b="1" dirty="0">
                <a:solidFill>
                  <a:srgbClr val="FF0000"/>
                </a:solidFill>
              </a:rPr>
              <a:t>void </a:t>
            </a:r>
            <a:r>
              <a:rPr lang="en-IN" sz="1800" b="1" dirty="0" err="1">
                <a:solidFill>
                  <a:srgbClr val="FF0000"/>
                </a:solidFill>
              </a:rPr>
              <a:t>TakeOff</a:t>
            </a:r>
            <a:r>
              <a:rPr lang="en-IN" sz="1800" b="1" dirty="0">
                <a:solidFill>
                  <a:srgbClr val="FF0000"/>
                </a:solidFill>
              </a:rPr>
              <a:t>()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Console.WriteLine</a:t>
            </a:r>
            <a:r>
              <a:rPr lang="en-IN" sz="1800" b="1" dirty="0">
                <a:solidFill>
                  <a:srgbClr val="FF0000"/>
                </a:solidFill>
              </a:rPr>
              <a:t>("Taking off");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public </a:t>
            </a:r>
            <a:r>
              <a:rPr lang="en-IN" sz="1800" b="1" dirty="0">
                <a:solidFill>
                  <a:srgbClr val="FF0000"/>
                </a:solidFill>
              </a:rPr>
              <a:t>void Land()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Console.WriteLine</a:t>
            </a:r>
            <a:r>
              <a:rPr lang="en-IN" sz="1800" b="1" dirty="0">
                <a:solidFill>
                  <a:srgbClr val="FF0000"/>
                </a:solidFill>
              </a:rPr>
              <a:t>("Landing");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dirty="0" smtClean="0">
                <a:solidFill>
                  <a:srgbClr val="FF0000"/>
                </a:solidFill>
              </a:rPr>
              <a:t>} </a:t>
            </a:r>
          </a:p>
          <a:p>
            <a:endParaRPr lang="en-IN" sz="1800" dirty="0"/>
          </a:p>
          <a:p>
            <a:pPr marL="0" indent="0" algn="just">
              <a:buNone/>
            </a:pPr>
            <a:r>
              <a:rPr lang="en-IN" sz="1800" dirty="0" smtClean="0"/>
              <a:t>10) On </a:t>
            </a:r>
            <a:r>
              <a:rPr lang="en-IN" sz="1800" dirty="0"/>
              <a:t>the PROJECT menu, click Add Class.</a:t>
            </a:r>
          </a:p>
          <a:p>
            <a:pPr algn="just"/>
            <a:r>
              <a:rPr lang="en-IN" sz="1800" dirty="0"/>
              <a:t>The Add New Item—Vehicles dialog box appears again.</a:t>
            </a:r>
          </a:p>
          <a:p>
            <a:pPr marL="0" indent="0" algn="just">
              <a:buNone/>
            </a:pPr>
            <a:r>
              <a:rPr lang="en-IN" sz="1800" dirty="0" smtClean="0"/>
              <a:t>11) Type </a:t>
            </a:r>
            <a:r>
              <a:rPr lang="en-IN" sz="1800" b="1" dirty="0" err="1"/>
              <a:t>Car.cs</a:t>
            </a:r>
            <a:r>
              <a:rPr lang="en-IN" sz="1800" b="1" dirty="0"/>
              <a:t> </a:t>
            </a:r>
            <a:r>
              <a:rPr lang="en-IN" sz="1800" dirty="0"/>
              <a:t>in the Name text box, and then click Add</a:t>
            </a:r>
            <a:r>
              <a:rPr lang="en-IN" sz="1800" dirty="0" smtClean="0"/>
              <a:t>.</a:t>
            </a:r>
            <a:endParaRPr lang="en-IN" sz="1800" dirty="0"/>
          </a:p>
          <a:p>
            <a:pPr algn="just"/>
            <a:r>
              <a:rPr lang="en-IN" sz="1800" dirty="0"/>
              <a:t>A new file containing a class named </a:t>
            </a:r>
            <a:r>
              <a:rPr lang="en-IN" sz="1800" i="1" dirty="0" smtClean="0"/>
              <a:t>Car </a:t>
            </a:r>
            <a:r>
              <a:rPr lang="en-IN" sz="1800" dirty="0"/>
              <a:t>is added to the project and appears in the Code and Text Editor window</a:t>
            </a:r>
            <a:r>
              <a:rPr lang="en-IN" sz="1800" dirty="0" smtClean="0"/>
              <a:t>.</a:t>
            </a:r>
          </a:p>
          <a:p>
            <a:pPr marL="0" indent="0" algn="just">
              <a:buNone/>
            </a:pPr>
            <a:r>
              <a:rPr lang="en-IN" sz="1800" dirty="0" smtClean="0"/>
              <a:t>12) In </a:t>
            </a:r>
            <a:r>
              <a:rPr lang="en-IN" sz="1800" dirty="0"/>
              <a:t>the Code and Text Editor window, modify the definition of the </a:t>
            </a:r>
            <a:r>
              <a:rPr lang="en-IN" sz="1800" i="1" dirty="0"/>
              <a:t>Car </a:t>
            </a:r>
            <a:r>
              <a:rPr lang="en-IN" sz="1800" dirty="0"/>
              <a:t>class so that it derives from the </a:t>
            </a:r>
            <a:r>
              <a:rPr lang="en-IN" sz="1800" i="1" dirty="0"/>
              <a:t>Vehicle </a:t>
            </a:r>
            <a:r>
              <a:rPr lang="en-IN" sz="1800" dirty="0"/>
              <a:t>class, as shown here in bold:</a:t>
            </a:r>
          </a:p>
          <a:p>
            <a:pPr marL="0" indent="0" algn="just">
              <a:buNone/>
            </a:pPr>
            <a:r>
              <a:rPr lang="en-IN" sz="1800" dirty="0" smtClean="0"/>
              <a:t>                                                                   </a:t>
            </a:r>
            <a:r>
              <a:rPr lang="en-IN" sz="1800" dirty="0" smtClean="0">
                <a:solidFill>
                  <a:srgbClr val="FF0000"/>
                </a:solidFill>
              </a:rPr>
              <a:t>class </a:t>
            </a:r>
            <a:r>
              <a:rPr lang="en-IN" sz="1800" dirty="0">
                <a:solidFill>
                  <a:srgbClr val="FF0000"/>
                </a:solidFill>
              </a:rPr>
              <a:t>Car : </a:t>
            </a:r>
            <a:r>
              <a:rPr lang="en-IN" sz="1800" b="1" dirty="0" smtClean="0">
                <a:solidFill>
                  <a:srgbClr val="FF0000"/>
                </a:solidFill>
              </a:rPr>
              <a:t>Vehicle</a:t>
            </a:r>
          </a:p>
          <a:p>
            <a:pPr marL="0" indent="0" algn="just">
              <a:buNone/>
            </a:pPr>
            <a:r>
              <a:rPr lang="en-IN" sz="1800" b="1" dirty="0">
                <a:solidFill>
                  <a:srgbClr val="FF0000"/>
                </a:solidFill>
              </a:rPr>
              <a:t> </a:t>
            </a:r>
            <a:r>
              <a:rPr lang="en-IN" sz="1800" b="1" dirty="0" smtClean="0">
                <a:solidFill>
                  <a:srgbClr val="FF0000"/>
                </a:solidFill>
              </a:rPr>
              <a:t>                                                                 </a:t>
            </a:r>
            <a:r>
              <a:rPr lang="en-IN" sz="1800" dirty="0" smtClean="0">
                <a:solidFill>
                  <a:srgbClr val="FF0000"/>
                </a:solidFill>
              </a:rPr>
              <a:t>{</a:t>
            </a:r>
          </a:p>
          <a:p>
            <a:pPr marL="0" indent="0">
              <a:buNone/>
            </a:pPr>
            <a:r>
              <a:rPr lang="en-IN" sz="1800" dirty="0">
                <a:solidFill>
                  <a:srgbClr val="FF0000"/>
                </a:solidFill>
              </a:rPr>
              <a:t> </a:t>
            </a:r>
            <a:r>
              <a:rPr lang="en-IN" sz="1800" dirty="0" smtClean="0">
                <a:solidFill>
                  <a:srgbClr val="FF0000"/>
                </a:solidFill>
              </a:rPr>
              <a:t>                                                                 }</a:t>
            </a:r>
          </a:p>
        </p:txBody>
      </p:sp>
    </p:spTree>
    <p:extLst>
      <p:ext uri="{BB962C8B-B14F-4D97-AF65-F5344CB8AC3E}">
        <p14:creationId xmlns:p14="http://schemas.microsoft.com/office/powerpoint/2010/main" xmlns="" val="23089767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8"/>
            <a:ext cx="11526592" cy="463308"/>
          </a:xfrm>
        </p:spPr>
        <p:txBody>
          <a:bodyPr>
            <a:noAutofit/>
          </a:bodyPr>
          <a:lstStyle/>
          <a:p>
            <a:r>
              <a:rPr lang="en-IN" sz="3600" b="1" dirty="0" err="1" smtClean="0">
                <a:solidFill>
                  <a:srgbClr val="FF0000"/>
                </a:solidFill>
              </a:rPr>
              <a:t>Contd</a:t>
            </a:r>
            <a:r>
              <a:rPr lang="en-IN" sz="3600" b="1" dirty="0" smtClean="0">
                <a:solidFill>
                  <a:srgbClr val="FF0000"/>
                </a:solidFill>
              </a:rPr>
              <a:t>…</a:t>
            </a:r>
            <a:endParaRPr lang="en-IN" sz="3600" b="1" dirty="0">
              <a:solidFill>
                <a:srgbClr val="FF0000"/>
              </a:solidFill>
            </a:endParaRPr>
          </a:p>
        </p:txBody>
      </p:sp>
      <p:sp>
        <p:nvSpPr>
          <p:cNvPr id="3" name="Content Placeholder 2"/>
          <p:cNvSpPr>
            <a:spLocks noGrp="1"/>
          </p:cNvSpPr>
          <p:nvPr>
            <p:ph idx="1"/>
          </p:nvPr>
        </p:nvSpPr>
        <p:spPr>
          <a:xfrm>
            <a:off x="0" y="463308"/>
            <a:ext cx="12192000" cy="6394692"/>
          </a:xfrm>
        </p:spPr>
        <p:txBody>
          <a:bodyPr>
            <a:normAutofit/>
          </a:bodyPr>
          <a:lstStyle/>
          <a:p>
            <a:pPr marL="0" indent="0">
              <a:buNone/>
            </a:pPr>
            <a:r>
              <a:rPr lang="en-IN" sz="1800" dirty="0" smtClean="0"/>
              <a:t>13) Add </a:t>
            </a:r>
            <a:r>
              <a:rPr lang="en-IN" sz="1800" dirty="0"/>
              <a:t>the </a:t>
            </a:r>
            <a:r>
              <a:rPr lang="en-IN" sz="1800" i="1" dirty="0"/>
              <a:t>Accelerate </a:t>
            </a:r>
            <a:r>
              <a:rPr lang="en-IN" sz="1800" dirty="0"/>
              <a:t>and </a:t>
            </a:r>
            <a:r>
              <a:rPr lang="en-IN" sz="1800" i="1" dirty="0"/>
              <a:t>Brake </a:t>
            </a:r>
            <a:r>
              <a:rPr lang="en-IN" sz="1800" dirty="0"/>
              <a:t>methods to the </a:t>
            </a:r>
            <a:r>
              <a:rPr lang="en-IN" sz="1800" i="1" dirty="0"/>
              <a:t>Car </a:t>
            </a:r>
            <a:r>
              <a:rPr lang="en-IN" sz="1800" dirty="0"/>
              <a:t>class, as shown in bold here:</a:t>
            </a:r>
          </a:p>
          <a:p>
            <a:pPr marL="0" indent="0">
              <a:spcBef>
                <a:spcPts val="0"/>
              </a:spcBef>
              <a:buNone/>
            </a:pPr>
            <a:r>
              <a:rPr lang="en-IN" sz="1800" dirty="0" smtClean="0"/>
              <a:t>                                                                  </a:t>
            </a:r>
            <a:r>
              <a:rPr lang="en-IN" sz="1800" dirty="0" smtClean="0">
                <a:solidFill>
                  <a:srgbClr val="FF0000"/>
                </a:solidFill>
              </a:rPr>
              <a:t>class </a:t>
            </a:r>
            <a:r>
              <a:rPr lang="en-IN" sz="1800" dirty="0">
                <a:solidFill>
                  <a:srgbClr val="FF0000"/>
                </a:solidFill>
              </a:rPr>
              <a:t>Car : </a:t>
            </a:r>
            <a:r>
              <a:rPr lang="en-IN" sz="1800" dirty="0" smtClean="0">
                <a:solidFill>
                  <a:srgbClr val="FF0000"/>
                </a:solidFill>
              </a:rPr>
              <a:t>Vehicle</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public </a:t>
            </a:r>
            <a:r>
              <a:rPr lang="en-IN" sz="1800" b="1" dirty="0">
                <a:solidFill>
                  <a:srgbClr val="FF0000"/>
                </a:solidFill>
              </a:rPr>
              <a:t>void Accelerate()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Console.WriteLine</a:t>
            </a:r>
            <a:r>
              <a:rPr lang="en-IN" sz="1800" b="1" dirty="0">
                <a:solidFill>
                  <a:srgbClr val="FF0000"/>
                </a:solidFill>
              </a:rPr>
              <a:t>("Accelerating");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a:solidFill>
                  <a:srgbClr val="FF0000"/>
                </a:solidFill>
              </a:rPr>
              <a:t>public void Brake()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Console.WriteLine</a:t>
            </a:r>
            <a:r>
              <a:rPr lang="en-IN" sz="1800" b="1" dirty="0">
                <a:solidFill>
                  <a:srgbClr val="FF0000"/>
                </a:solidFill>
              </a:rPr>
              <a:t>("Braking");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dirty="0" smtClean="0">
                <a:solidFill>
                  <a:srgbClr val="FF0000"/>
                </a:solidFill>
              </a:rPr>
              <a:t>}  </a:t>
            </a:r>
          </a:p>
          <a:p>
            <a:pPr marL="0" indent="0">
              <a:buNone/>
            </a:pPr>
            <a:r>
              <a:rPr lang="en-IN" sz="1800" dirty="0" smtClean="0"/>
              <a:t>14) Display </a:t>
            </a:r>
            <a:r>
              <a:rPr lang="en-IN" sz="1800" dirty="0"/>
              <a:t>the </a:t>
            </a:r>
            <a:r>
              <a:rPr lang="en-IN" sz="1800" dirty="0" err="1"/>
              <a:t>Vehicle.cs</a:t>
            </a:r>
            <a:r>
              <a:rPr lang="en-IN" sz="1800" dirty="0"/>
              <a:t> file in the Code and Text Editor window.</a:t>
            </a:r>
          </a:p>
          <a:p>
            <a:pPr marL="0" indent="0">
              <a:buNone/>
            </a:pPr>
            <a:r>
              <a:rPr lang="en-IN" sz="1800" dirty="0" smtClean="0"/>
              <a:t>15) Add </a:t>
            </a:r>
            <a:r>
              <a:rPr lang="en-IN" sz="1800" dirty="0"/>
              <a:t>the virtual </a:t>
            </a:r>
            <a:r>
              <a:rPr lang="en-IN" sz="1800" i="1" dirty="0"/>
              <a:t>Drive </a:t>
            </a:r>
            <a:r>
              <a:rPr lang="en-IN" sz="1800" dirty="0"/>
              <a:t>method to the </a:t>
            </a:r>
            <a:r>
              <a:rPr lang="en-IN" sz="1800" i="1" dirty="0"/>
              <a:t>Vehicle </a:t>
            </a:r>
            <a:r>
              <a:rPr lang="en-IN" sz="1800" dirty="0"/>
              <a:t>class, as shown here in bold:</a:t>
            </a:r>
          </a:p>
          <a:p>
            <a:pPr marL="0" indent="0">
              <a:spcBef>
                <a:spcPts val="0"/>
              </a:spcBef>
              <a:buNone/>
            </a:pPr>
            <a:r>
              <a:rPr lang="en-IN" sz="1800" dirty="0" smtClean="0"/>
              <a:t>                                                             </a:t>
            </a:r>
            <a:r>
              <a:rPr lang="en-IN" sz="1800" dirty="0" smtClean="0">
                <a:solidFill>
                  <a:srgbClr val="FF0000"/>
                </a:solidFill>
              </a:rPr>
              <a:t>class Vehicle</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public </a:t>
            </a:r>
            <a:r>
              <a:rPr lang="en-IN" sz="1800" b="1" dirty="0">
                <a:solidFill>
                  <a:srgbClr val="FF0000"/>
                </a:solidFill>
              </a:rPr>
              <a:t>virtual void Drive()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Console.WriteLine</a:t>
            </a:r>
            <a:r>
              <a:rPr lang="en-IN" sz="1800" b="1" dirty="0">
                <a:solidFill>
                  <a:srgbClr val="FF0000"/>
                </a:solidFill>
              </a:rPr>
              <a:t>("Default implementation of the </a:t>
            </a:r>
            <a:r>
              <a:rPr lang="en-IN" sz="1800" b="1" dirty="0" smtClean="0">
                <a:solidFill>
                  <a:srgbClr val="FF0000"/>
                </a:solidFill>
              </a:rPr>
              <a:t>Drive method</a:t>
            </a:r>
            <a:r>
              <a:rPr lang="en-IN" sz="1800" b="1" dirty="0">
                <a:solidFill>
                  <a:srgbClr val="FF0000"/>
                </a:solidFill>
              </a:rPr>
              <a:t>");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dirty="0" smtClean="0">
                <a:solidFill>
                  <a:srgbClr val="FF0000"/>
                </a:solidFill>
              </a:rPr>
              <a:t>}</a:t>
            </a:r>
          </a:p>
          <a:p>
            <a:pPr marL="0" indent="0">
              <a:spcBef>
                <a:spcPts val="0"/>
              </a:spcBef>
              <a:buNone/>
            </a:pPr>
            <a:endParaRPr lang="en-IN" sz="1800" dirty="0" smtClean="0">
              <a:solidFill>
                <a:srgbClr val="FF0000"/>
              </a:solidFill>
            </a:endParaRPr>
          </a:p>
        </p:txBody>
      </p:sp>
    </p:spTree>
    <p:extLst>
      <p:ext uri="{BB962C8B-B14F-4D97-AF65-F5344CB8AC3E}">
        <p14:creationId xmlns:p14="http://schemas.microsoft.com/office/powerpoint/2010/main" xmlns="" val="23854746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8"/>
            <a:ext cx="11526592" cy="463308"/>
          </a:xfrm>
        </p:spPr>
        <p:txBody>
          <a:bodyPr>
            <a:noAutofit/>
          </a:bodyPr>
          <a:lstStyle/>
          <a:p>
            <a:r>
              <a:rPr lang="en-IN" sz="3600" b="1" dirty="0" err="1" smtClean="0">
                <a:solidFill>
                  <a:srgbClr val="FF0000"/>
                </a:solidFill>
              </a:rPr>
              <a:t>Contd</a:t>
            </a:r>
            <a:r>
              <a:rPr lang="en-IN" sz="3600" b="1" dirty="0" smtClean="0">
                <a:solidFill>
                  <a:srgbClr val="FF0000"/>
                </a:solidFill>
              </a:rPr>
              <a:t>…</a:t>
            </a:r>
            <a:endParaRPr lang="en-IN" sz="3600" b="1" dirty="0">
              <a:solidFill>
                <a:srgbClr val="FF0000"/>
              </a:solidFill>
            </a:endParaRPr>
          </a:p>
        </p:txBody>
      </p:sp>
      <p:sp>
        <p:nvSpPr>
          <p:cNvPr id="3" name="Content Placeholder 2"/>
          <p:cNvSpPr>
            <a:spLocks noGrp="1"/>
          </p:cNvSpPr>
          <p:nvPr>
            <p:ph idx="1"/>
          </p:nvPr>
        </p:nvSpPr>
        <p:spPr>
          <a:xfrm>
            <a:off x="0" y="463308"/>
            <a:ext cx="12192000" cy="6394692"/>
          </a:xfrm>
        </p:spPr>
        <p:txBody>
          <a:bodyPr>
            <a:normAutofit lnSpcReduction="10000"/>
          </a:bodyPr>
          <a:lstStyle/>
          <a:p>
            <a:pPr marL="0" indent="0">
              <a:buNone/>
            </a:pPr>
            <a:r>
              <a:rPr lang="en-IN" sz="1800" dirty="0" smtClean="0"/>
              <a:t>16) Display </a:t>
            </a:r>
            <a:r>
              <a:rPr lang="en-IN" sz="1800" dirty="0"/>
              <a:t>the </a:t>
            </a:r>
            <a:r>
              <a:rPr lang="en-IN" sz="1800" dirty="0" err="1"/>
              <a:t>Program.cs</a:t>
            </a:r>
            <a:r>
              <a:rPr lang="en-IN" sz="1800" dirty="0"/>
              <a:t> file in the Code and Text Editor window.</a:t>
            </a:r>
          </a:p>
          <a:p>
            <a:pPr marL="0" indent="0" algn="just">
              <a:buNone/>
            </a:pPr>
            <a:r>
              <a:rPr lang="en-IN" sz="1800" dirty="0" smtClean="0"/>
              <a:t>17) In </a:t>
            </a:r>
            <a:r>
              <a:rPr lang="en-IN" sz="1800" dirty="0"/>
              <a:t>the </a:t>
            </a:r>
            <a:r>
              <a:rPr lang="en-IN" sz="1800" i="1" dirty="0" err="1"/>
              <a:t>doWork</a:t>
            </a:r>
            <a:r>
              <a:rPr lang="en-IN" sz="1800" i="1" dirty="0"/>
              <a:t> </a:t>
            </a:r>
            <a:r>
              <a:rPr lang="en-IN" sz="1800" dirty="0"/>
              <a:t>method, delete the </a:t>
            </a:r>
            <a:r>
              <a:rPr lang="en-IN" sz="1800" i="1" dirty="0"/>
              <a:t>// TODO: </a:t>
            </a:r>
            <a:r>
              <a:rPr lang="en-IN" sz="1800" dirty="0"/>
              <a:t>comment and add code to create an instance of the </a:t>
            </a:r>
            <a:r>
              <a:rPr lang="en-IN" sz="1800" i="1" dirty="0"/>
              <a:t>Airplane </a:t>
            </a:r>
            <a:r>
              <a:rPr lang="en-IN" sz="1800" dirty="0"/>
              <a:t>class and test its methods by simulating a quick journey by airplane, as </a:t>
            </a:r>
            <a:r>
              <a:rPr lang="en-IN" sz="1800" dirty="0" smtClean="0"/>
              <a:t>follows: </a:t>
            </a:r>
          </a:p>
          <a:p>
            <a:pPr marL="0" indent="0" algn="just">
              <a:spcBef>
                <a:spcPts val="0"/>
              </a:spcBef>
              <a:buNone/>
            </a:pPr>
            <a:r>
              <a:rPr lang="en-IN" sz="1800" dirty="0" smtClean="0"/>
              <a:t>                                                                                  </a:t>
            </a:r>
            <a:r>
              <a:rPr lang="en-IN" sz="1800" dirty="0" smtClean="0">
                <a:solidFill>
                  <a:srgbClr val="FF0000"/>
                </a:solidFill>
              </a:rPr>
              <a:t>static </a:t>
            </a:r>
            <a:r>
              <a:rPr lang="en-IN" sz="1800" dirty="0">
                <a:solidFill>
                  <a:srgbClr val="FF0000"/>
                </a:solidFill>
              </a:rPr>
              <a:t>void </a:t>
            </a:r>
            <a:r>
              <a:rPr lang="en-IN" sz="1800" dirty="0" err="1">
                <a:solidFill>
                  <a:srgbClr val="FF0000"/>
                </a:solidFill>
              </a:rPr>
              <a:t>doWork</a:t>
            </a:r>
            <a:r>
              <a:rPr lang="en-IN" sz="1800" dirty="0" smtClean="0">
                <a:solidFill>
                  <a:srgbClr val="FF0000"/>
                </a:solidFill>
              </a:rPr>
              <a:t>()</a:t>
            </a: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Console.WriteLine</a:t>
            </a:r>
            <a:r>
              <a:rPr lang="en-IN" sz="1800" b="1" dirty="0">
                <a:solidFill>
                  <a:srgbClr val="FF0000"/>
                </a:solidFill>
              </a:rPr>
              <a:t>("Journey by airplane:"); </a:t>
            </a:r>
            <a:endParaRPr lang="en-IN" sz="1800" b="1" dirty="0" smtClean="0">
              <a:solidFill>
                <a:srgbClr val="FF0000"/>
              </a:solidFill>
            </a:endParaRPr>
          </a:p>
          <a:p>
            <a:pPr marL="0" indent="0" algn="just">
              <a:spcBef>
                <a:spcPts val="0"/>
              </a:spcBef>
              <a:buNone/>
            </a:pPr>
            <a:r>
              <a:rPr lang="en-IN" sz="1800" b="1" dirty="0">
                <a:solidFill>
                  <a:srgbClr val="FF0000"/>
                </a:solidFill>
              </a:rPr>
              <a:t> </a:t>
            </a:r>
            <a:r>
              <a:rPr lang="en-IN" sz="1800" b="1" dirty="0" smtClean="0">
                <a:solidFill>
                  <a:srgbClr val="FF0000"/>
                </a:solidFill>
              </a:rPr>
              <a:t>                                                                                 Airplane </a:t>
            </a:r>
            <a:r>
              <a:rPr lang="en-IN" sz="1800" b="1" dirty="0" err="1">
                <a:solidFill>
                  <a:srgbClr val="FF0000"/>
                </a:solidFill>
              </a:rPr>
              <a:t>myPlane</a:t>
            </a:r>
            <a:r>
              <a:rPr lang="en-IN" sz="1800" b="1" dirty="0">
                <a:solidFill>
                  <a:srgbClr val="FF0000"/>
                </a:solidFill>
              </a:rPr>
              <a:t> = new Airplane(); </a:t>
            </a:r>
            <a:endParaRPr lang="en-IN" sz="1800" b="1" dirty="0" smtClean="0">
              <a:solidFill>
                <a:srgbClr val="FF0000"/>
              </a:solidFill>
            </a:endParaRPr>
          </a:p>
          <a:p>
            <a:pPr marL="0" indent="0" algn="just">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myPlane.StartEngine</a:t>
            </a:r>
            <a:r>
              <a:rPr lang="en-IN" sz="1800" b="1" dirty="0">
                <a:solidFill>
                  <a:srgbClr val="FF0000"/>
                </a:solidFill>
              </a:rPr>
              <a:t>("Contact"); </a:t>
            </a:r>
            <a:endParaRPr lang="en-IN" sz="1800" b="1" dirty="0" smtClean="0">
              <a:solidFill>
                <a:srgbClr val="FF0000"/>
              </a:solidFill>
            </a:endParaRPr>
          </a:p>
          <a:p>
            <a:pPr marL="0" indent="0" algn="just">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myPlane.TakeOff</a:t>
            </a:r>
            <a:r>
              <a:rPr lang="en-IN" sz="1800" b="1" dirty="0">
                <a:solidFill>
                  <a:srgbClr val="FF0000"/>
                </a:solidFill>
              </a:rPr>
              <a:t>(); </a:t>
            </a:r>
            <a:endParaRPr lang="en-IN" sz="1800" b="1" dirty="0" smtClean="0">
              <a:solidFill>
                <a:srgbClr val="FF0000"/>
              </a:solidFill>
            </a:endParaRPr>
          </a:p>
          <a:p>
            <a:pPr marL="0" indent="0" algn="just">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myPlane.Drive</a:t>
            </a:r>
            <a:r>
              <a:rPr lang="en-IN" sz="1800" b="1" dirty="0" smtClean="0">
                <a:solidFill>
                  <a:srgbClr val="FF0000"/>
                </a:solidFill>
              </a:rPr>
              <a:t>();</a:t>
            </a:r>
          </a:p>
          <a:p>
            <a:pPr marL="0" indent="0" algn="just">
              <a:spcBef>
                <a:spcPts val="0"/>
              </a:spcBef>
              <a:buNone/>
            </a:pPr>
            <a:r>
              <a:rPr lang="en-IN" sz="1800" b="1" dirty="0">
                <a:solidFill>
                  <a:srgbClr val="FF0000"/>
                </a:solidFill>
              </a:rPr>
              <a:t> </a:t>
            </a:r>
            <a:r>
              <a:rPr lang="en-IN" sz="1800" b="1" dirty="0" smtClean="0">
                <a:solidFill>
                  <a:srgbClr val="FF0000"/>
                </a:solidFill>
              </a:rPr>
              <a:t>                                                                                 </a:t>
            </a:r>
            <a:r>
              <a:rPr lang="en-IN" sz="1800" b="1" dirty="0" err="1">
                <a:solidFill>
                  <a:srgbClr val="FF0000"/>
                </a:solidFill>
              </a:rPr>
              <a:t>myPlane.Land</a:t>
            </a:r>
            <a:r>
              <a:rPr lang="en-IN" sz="1800" b="1" dirty="0">
                <a:solidFill>
                  <a:srgbClr val="FF0000"/>
                </a:solidFill>
              </a:rPr>
              <a:t>(); </a:t>
            </a:r>
            <a:r>
              <a:rPr lang="en-IN" sz="1800" b="1" dirty="0" err="1">
                <a:solidFill>
                  <a:srgbClr val="FF0000"/>
                </a:solidFill>
              </a:rPr>
              <a:t>myPlane.StopEngine</a:t>
            </a:r>
            <a:r>
              <a:rPr lang="en-IN" sz="1800" b="1" dirty="0">
                <a:solidFill>
                  <a:srgbClr val="FF0000"/>
                </a:solidFill>
              </a:rPr>
              <a:t>("Whirr</a:t>
            </a:r>
            <a:r>
              <a:rPr lang="en-IN" sz="1800" b="1" dirty="0" smtClean="0">
                <a:solidFill>
                  <a:srgbClr val="FF0000"/>
                </a:solidFill>
              </a:rPr>
              <a:t>");</a:t>
            </a:r>
          </a:p>
          <a:p>
            <a:pPr marL="0" indent="0" algn="just">
              <a:spcBef>
                <a:spcPts val="0"/>
              </a:spcBef>
              <a:buNone/>
            </a:pPr>
            <a:r>
              <a:rPr lang="en-IN" sz="1800" b="1" dirty="0">
                <a:solidFill>
                  <a:srgbClr val="FF0000"/>
                </a:solidFill>
              </a:rPr>
              <a:t> </a:t>
            </a:r>
            <a:r>
              <a:rPr lang="en-IN" sz="1800" b="1" dirty="0" smtClean="0">
                <a:solidFill>
                  <a:srgbClr val="FF0000"/>
                </a:solidFill>
              </a:rPr>
              <a:t>                                                                            </a:t>
            </a:r>
            <a:r>
              <a:rPr lang="en-IN" sz="1800" dirty="0" smtClean="0">
                <a:solidFill>
                  <a:srgbClr val="FF0000"/>
                </a:solidFill>
              </a:rPr>
              <a:t>}</a:t>
            </a:r>
          </a:p>
          <a:p>
            <a:pPr marL="0" indent="0">
              <a:buNone/>
            </a:pPr>
            <a:r>
              <a:rPr lang="en-IN" sz="1800" dirty="0" smtClean="0"/>
              <a:t>18) Add </a:t>
            </a:r>
            <a:r>
              <a:rPr lang="en-IN" sz="1800" dirty="0"/>
              <a:t>the following statements shown in bold to the </a:t>
            </a:r>
            <a:r>
              <a:rPr lang="en-IN" sz="1800" i="1" dirty="0" err="1"/>
              <a:t>doWork</a:t>
            </a:r>
            <a:r>
              <a:rPr lang="en-IN" sz="1800" i="1" dirty="0"/>
              <a:t> </a:t>
            </a:r>
            <a:r>
              <a:rPr lang="en-IN" sz="1800" dirty="0"/>
              <a:t>method after the code you have just written. These statements create an instance of the </a:t>
            </a:r>
            <a:r>
              <a:rPr lang="en-IN" sz="1800" i="1" dirty="0"/>
              <a:t>Car </a:t>
            </a:r>
            <a:r>
              <a:rPr lang="en-IN" sz="1800" dirty="0"/>
              <a:t>class and test its methods.</a:t>
            </a:r>
          </a:p>
          <a:p>
            <a:pPr marL="0" indent="0">
              <a:spcBef>
                <a:spcPts val="0"/>
              </a:spcBef>
              <a:buNone/>
            </a:pPr>
            <a:r>
              <a:rPr lang="en-IN" sz="1800" dirty="0" smtClean="0"/>
              <a:t>                                                                               </a:t>
            </a:r>
            <a:r>
              <a:rPr lang="en-IN" sz="1800" dirty="0" smtClean="0">
                <a:solidFill>
                  <a:srgbClr val="FF0000"/>
                </a:solidFill>
              </a:rPr>
              <a:t> </a:t>
            </a:r>
          </a:p>
          <a:p>
            <a:pPr marL="0" indent="0">
              <a:spcBef>
                <a:spcPts val="0"/>
              </a:spcBef>
              <a:buNone/>
            </a:pPr>
            <a:r>
              <a:rPr lang="en-IN" sz="1800" dirty="0">
                <a:solidFill>
                  <a:srgbClr val="FF0000"/>
                </a:solidFill>
              </a:rPr>
              <a:t> </a:t>
            </a:r>
            <a:r>
              <a:rPr lang="en-IN" sz="1800" dirty="0" smtClean="0">
                <a:solidFill>
                  <a:srgbClr val="FF0000"/>
                </a:solidFill>
              </a:rPr>
              <a:t>                                                                              static </a:t>
            </a:r>
            <a:r>
              <a:rPr lang="en-IN" sz="1800" dirty="0">
                <a:solidFill>
                  <a:srgbClr val="FF0000"/>
                </a:solidFill>
              </a:rPr>
              <a:t>void </a:t>
            </a:r>
            <a:r>
              <a:rPr lang="en-IN" sz="1800" dirty="0" err="1">
                <a:solidFill>
                  <a:srgbClr val="FF0000"/>
                </a:solidFill>
              </a:rPr>
              <a:t>doWork</a:t>
            </a:r>
            <a:r>
              <a:rPr lang="en-IN" sz="1800" dirty="0" smtClean="0">
                <a:solidFill>
                  <a:srgbClr val="FF0000"/>
                </a:solidFill>
              </a:rPr>
              <a:t>()                             </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Console.WriteLine</a:t>
            </a:r>
            <a:r>
              <a:rPr lang="en-IN" sz="1800" b="1" dirty="0">
                <a:solidFill>
                  <a:srgbClr val="FF0000"/>
                </a:solidFill>
              </a:rPr>
              <a:t>("\</a:t>
            </a:r>
            <a:r>
              <a:rPr lang="en-IN" sz="1800" b="1" dirty="0" err="1">
                <a:solidFill>
                  <a:srgbClr val="FF0000"/>
                </a:solidFill>
              </a:rPr>
              <a:t>nJourney</a:t>
            </a:r>
            <a:r>
              <a:rPr lang="en-IN" sz="1800" b="1" dirty="0">
                <a:solidFill>
                  <a:srgbClr val="FF0000"/>
                </a:solidFill>
              </a:rPr>
              <a:t> by car:"); </a:t>
            </a:r>
            <a:endParaRPr lang="en-IN" sz="1800" b="1" dirty="0" smtClean="0">
              <a:solidFill>
                <a:srgbClr val="FF0000"/>
              </a:solidFill>
            </a:endParaRPr>
          </a:p>
          <a:p>
            <a:pPr marL="0" indent="0">
              <a:spcBef>
                <a:spcPts val="0"/>
              </a:spcBef>
              <a:buNone/>
            </a:pPr>
            <a:r>
              <a:rPr lang="en-IN" sz="1800" b="1" dirty="0" smtClean="0">
                <a:solidFill>
                  <a:srgbClr val="FF0000"/>
                </a:solidFill>
              </a:rPr>
              <a:t>                                                                             Car </a:t>
            </a:r>
            <a:r>
              <a:rPr lang="en-IN" sz="1800" b="1" dirty="0" err="1" smtClean="0">
                <a:solidFill>
                  <a:srgbClr val="FF0000"/>
                </a:solidFill>
              </a:rPr>
              <a:t>myCar</a:t>
            </a:r>
            <a:r>
              <a:rPr lang="en-IN" sz="1800" b="1" dirty="0" smtClean="0">
                <a:solidFill>
                  <a:srgbClr val="FF0000"/>
                </a:solidFill>
              </a:rPr>
              <a:t> = new Car( );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myCar.StartEngine</a:t>
            </a:r>
            <a:r>
              <a:rPr lang="en-IN" sz="1800" b="1" dirty="0" smtClean="0">
                <a:solidFill>
                  <a:srgbClr val="FF0000"/>
                </a:solidFill>
              </a:rPr>
              <a:t>("</a:t>
            </a:r>
            <a:r>
              <a:rPr lang="en-IN" sz="1800" b="1" dirty="0" err="1" smtClean="0">
                <a:solidFill>
                  <a:srgbClr val="FF0000"/>
                </a:solidFill>
              </a:rPr>
              <a:t>Brm</a:t>
            </a:r>
            <a:r>
              <a:rPr lang="en-IN" sz="1800" b="1" dirty="0" smtClean="0">
                <a:solidFill>
                  <a:srgbClr val="FF0000"/>
                </a:solidFill>
              </a:rPr>
              <a:t> </a:t>
            </a:r>
            <a:r>
              <a:rPr lang="en-IN" sz="1800" b="1" dirty="0" err="1" smtClean="0">
                <a:solidFill>
                  <a:srgbClr val="FF0000"/>
                </a:solidFill>
              </a:rPr>
              <a:t>brm</a:t>
            </a:r>
            <a:r>
              <a:rPr lang="en-IN" sz="1800" b="1" dirty="0" smtClean="0">
                <a:solidFill>
                  <a:srgbClr val="FF0000"/>
                </a:solidFill>
              </a:rPr>
              <a:t>");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myCar.Accelerate</a:t>
            </a:r>
            <a:r>
              <a:rPr lang="en-IN" sz="1800" b="1" dirty="0" smtClean="0">
                <a:solidFill>
                  <a:srgbClr val="FF0000"/>
                </a:solidFill>
              </a:rPr>
              <a:t>();</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myCar.Drive</a:t>
            </a:r>
            <a:r>
              <a:rPr lang="en-IN" sz="1800" b="1" dirty="0" smtClean="0">
                <a:solidFill>
                  <a:srgbClr val="FF0000"/>
                </a:solidFill>
              </a:rPr>
              <a:t>();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myCar.Brake</a:t>
            </a:r>
            <a:r>
              <a:rPr lang="en-IN" sz="1800" b="1" dirty="0" smtClean="0">
                <a:solidFill>
                  <a:srgbClr val="FF0000"/>
                </a:solidFill>
              </a:rPr>
              <a:t>();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myCar.StopEngine</a:t>
            </a:r>
            <a:r>
              <a:rPr lang="en-IN" sz="1800" b="1" dirty="0" smtClean="0">
                <a:solidFill>
                  <a:srgbClr val="FF0000"/>
                </a:solidFill>
              </a:rPr>
              <a:t>("</a:t>
            </a:r>
            <a:r>
              <a:rPr lang="en-IN" sz="1800" b="1" dirty="0" err="1" smtClean="0">
                <a:solidFill>
                  <a:srgbClr val="FF0000"/>
                </a:solidFill>
              </a:rPr>
              <a:t>Phut</a:t>
            </a:r>
            <a:r>
              <a:rPr lang="en-IN" sz="1800" b="1" dirty="0" smtClean="0">
                <a:solidFill>
                  <a:srgbClr val="FF0000"/>
                </a:solidFill>
              </a:rPr>
              <a:t> </a:t>
            </a:r>
            <a:r>
              <a:rPr lang="en-IN" sz="1800" b="1" dirty="0" err="1" smtClean="0">
                <a:solidFill>
                  <a:srgbClr val="FF0000"/>
                </a:solidFill>
              </a:rPr>
              <a:t>phut</a:t>
            </a:r>
            <a:r>
              <a:rPr lang="en-IN" sz="1800" b="1" dirty="0" smtClean="0">
                <a:solidFill>
                  <a:srgbClr val="FF0000"/>
                </a:solidFill>
              </a:rPr>
              <a:t>");</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dirty="0" smtClean="0">
                <a:solidFill>
                  <a:srgbClr val="FF0000"/>
                </a:solidFill>
              </a:rPr>
              <a:t>}</a:t>
            </a:r>
          </a:p>
        </p:txBody>
      </p:sp>
    </p:spTree>
    <p:extLst>
      <p:ext uri="{BB962C8B-B14F-4D97-AF65-F5344CB8AC3E}">
        <p14:creationId xmlns:p14="http://schemas.microsoft.com/office/powerpoint/2010/main" xmlns="" val="35104939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8"/>
            <a:ext cx="11526592" cy="463308"/>
          </a:xfrm>
        </p:spPr>
        <p:txBody>
          <a:bodyPr>
            <a:noAutofit/>
          </a:bodyPr>
          <a:lstStyle/>
          <a:p>
            <a:r>
              <a:rPr lang="en-IN" sz="3600" b="1" dirty="0" err="1" smtClean="0">
                <a:solidFill>
                  <a:srgbClr val="FF0000"/>
                </a:solidFill>
              </a:rPr>
              <a:t>Contd</a:t>
            </a:r>
            <a:r>
              <a:rPr lang="en-IN" sz="3600" b="1" dirty="0" smtClean="0">
                <a:solidFill>
                  <a:srgbClr val="FF0000"/>
                </a:solidFill>
              </a:rPr>
              <a:t>…</a:t>
            </a:r>
            <a:endParaRPr lang="en-IN" sz="3600" b="1" dirty="0">
              <a:solidFill>
                <a:srgbClr val="FF0000"/>
              </a:solidFill>
            </a:endParaRPr>
          </a:p>
        </p:txBody>
      </p:sp>
      <p:sp>
        <p:nvSpPr>
          <p:cNvPr id="3" name="Content Placeholder 2"/>
          <p:cNvSpPr>
            <a:spLocks noGrp="1"/>
          </p:cNvSpPr>
          <p:nvPr>
            <p:ph idx="1"/>
          </p:nvPr>
        </p:nvSpPr>
        <p:spPr>
          <a:xfrm>
            <a:off x="0" y="463308"/>
            <a:ext cx="12192000" cy="6394692"/>
          </a:xfrm>
        </p:spPr>
        <p:txBody>
          <a:bodyPr>
            <a:normAutofit/>
          </a:bodyPr>
          <a:lstStyle/>
          <a:p>
            <a:pPr marL="0" indent="0" algn="just">
              <a:buNone/>
            </a:pPr>
            <a:r>
              <a:rPr lang="en-IN" sz="1800" dirty="0" smtClean="0"/>
              <a:t>19) On </a:t>
            </a:r>
            <a:r>
              <a:rPr lang="en-IN" sz="1800" dirty="0"/>
              <a:t>the DEBUG menu, click Start Without Debugging.</a:t>
            </a:r>
          </a:p>
          <a:p>
            <a:pPr algn="just"/>
            <a:r>
              <a:rPr lang="en-IN" sz="1800" dirty="0"/>
              <a:t>In the console window, verify that the program outputs messages simulating the different stages of performing a journey by airplane and by car, as shown in the following image</a:t>
            </a:r>
            <a:r>
              <a:rPr lang="en-IN" sz="1800" dirty="0" smtClean="0"/>
              <a:t>: </a:t>
            </a:r>
          </a:p>
          <a:p>
            <a:pPr algn="just"/>
            <a:endParaRPr lang="en-US" sz="1800" dirty="0"/>
          </a:p>
          <a:p>
            <a:pPr algn="just"/>
            <a:endParaRPr lang="en-US" sz="1800" dirty="0" smtClean="0"/>
          </a:p>
          <a:p>
            <a:pPr algn="just"/>
            <a:endParaRPr lang="en-US" sz="1800" dirty="0"/>
          </a:p>
          <a:p>
            <a:pPr algn="just"/>
            <a:endParaRPr lang="en-US" sz="1800" dirty="0" smtClean="0"/>
          </a:p>
          <a:p>
            <a:pPr algn="just"/>
            <a:endParaRPr lang="en-US" sz="1800" dirty="0"/>
          </a:p>
          <a:p>
            <a:pPr algn="just"/>
            <a:endParaRPr lang="en-US" sz="1800" dirty="0" smtClean="0"/>
          </a:p>
          <a:p>
            <a:pPr algn="just"/>
            <a:endParaRPr lang="en-US" sz="1800" dirty="0"/>
          </a:p>
          <a:p>
            <a:pPr algn="just"/>
            <a:endParaRPr lang="en-US" sz="1800" dirty="0" smtClean="0"/>
          </a:p>
          <a:p>
            <a:r>
              <a:rPr lang="en-IN" sz="1800" dirty="0"/>
              <a:t>Notice that both modes of transport invoke the default implementation of the virtual </a:t>
            </a:r>
            <a:r>
              <a:rPr lang="en-IN" sz="1800" i="1" dirty="0"/>
              <a:t>Drive </a:t>
            </a:r>
            <a:r>
              <a:rPr lang="en-IN" sz="1800" dirty="0"/>
              <a:t>method because neither class currently overrides this method.</a:t>
            </a:r>
          </a:p>
          <a:p>
            <a:pPr marL="0" indent="0">
              <a:buNone/>
            </a:pPr>
            <a:r>
              <a:rPr lang="en-IN" sz="1800" dirty="0" smtClean="0"/>
              <a:t>20) Press </a:t>
            </a:r>
            <a:r>
              <a:rPr lang="en-IN" sz="1800" dirty="0"/>
              <a:t>Enter to close the application and return to Visual Studio </a:t>
            </a:r>
            <a:r>
              <a:rPr lang="en-IN" sz="1800" dirty="0" smtClean="0"/>
              <a:t>2015.</a:t>
            </a:r>
            <a:endParaRPr lang="en-IN" sz="1800" dirty="0"/>
          </a:p>
          <a:p>
            <a:pPr marL="0" indent="0">
              <a:buNone/>
            </a:pPr>
            <a:r>
              <a:rPr lang="en-IN" sz="1800" dirty="0" smtClean="0"/>
              <a:t>21) Display </a:t>
            </a:r>
            <a:r>
              <a:rPr lang="en-IN" sz="1800" dirty="0"/>
              <a:t>the </a:t>
            </a:r>
            <a:r>
              <a:rPr lang="en-IN" sz="1800" i="1" dirty="0"/>
              <a:t>Airplane </a:t>
            </a:r>
            <a:r>
              <a:rPr lang="en-IN" sz="1800" dirty="0"/>
              <a:t>class in the Code and Text Editor window. Override the </a:t>
            </a:r>
            <a:r>
              <a:rPr lang="en-IN" sz="1800" i="1" dirty="0"/>
              <a:t>Drive </a:t>
            </a:r>
            <a:r>
              <a:rPr lang="en-IN" sz="1800" dirty="0"/>
              <a:t>method in the </a:t>
            </a:r>
            <a:r>
              <a:rPr lang="en-IN" sz="1800" i="1" dirty="0"/>
              <a:t>Airplane </a:t>
            </a:r>
            <a:r>
              <a:rPr lang="en-IN" sz="1800" dirty="0"/>
              <a:t>class, as follows in bold:</a:t>
            </a:r>
          </a:p>
          <a:p>
            <a:pPr algn="just"/>
            <a:endParaRPr lang="en-IN" sz="1800" dirty="0" smtClean="0"/>
          </a:p>
          <a:p>
            <a:pPr algn="just"/>
            <a:endParaRPr lang="en-IN" sz="1800" dirty="0" smtClean="0">
              <a:solidFill>
                <a:srgbClr val="FF0000"/>
              </a:solidFill>
            </a:endParaRPr>
          </a:p>
        </p:txBody>
      </p:sp>
      <p:pic>
        <p:nvPicPr>
          <p:cNvPr id="4" name="Picture 3"/>
          <p:cNvPicPr>
            <a:picLocks noChangeAspect="1"/>
          </p:cNvPicPr>
          <p:nvPr/>
        </p:nvPicPr>
        <p:blipFill>
          <a:blip r:embed="rId2"/>
          <a:stretch>
            <a:fillRect/>
          </a:stretch>
        </p:blipFill>
        <p:spPr>
          <a:xfrm>
            <a:off x="3733282" y="1663465"/>
            <a:ext cx="4187225" cy="2330051"/>
          </a:xfrm>
          <a:prstGeom prst="rect">
            <a:avLst/>
          </a:prstGeom>
        </p:spPr>
      </p:pic>
    </p:spTree>
    <p:extLst>
      <p:ext uri="{BB962C8B-B14F-4D97-AF65-F5344CB8AC3E}">
        <p14:creationId xmlns:p14="http://schemas.microsoft.com/office/powerpoint/2010/main" xmlns="" val="34806750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8"/>
            <a:ext cx="11526592" cy="463308"/>
          </a:xfrm>
        </p:spPr>
        <p:txBody>
          <a:bodyPr>
            <a:noAutofit/>
          </a:bodyPr>
          <a:lstStyle/>
          <a:p>
            <a:r>
              <a:rPr lang="en-IN" sz="3600" b="1" dirty="0" err="1" smtClean="0">
                <a:solidFill>
                  <a:srgbClr val="FF0000"/>
                </a:solidFill>
              </a:rPr>
              <a:t>Contd</a:t>
            </a:r>
            <a:r>
              <a:rPr lang="en-IN" sz="3600" b="1" dirty="0" smtClean="0">
                <a:solidFill>
                  <a:srgbClr val="FF0000"/>
                </a:solidFill>
              </a:rPr>
              <a:t>…</a:t>
            </a:r>
            <a:endParaRPr lang="en-IN" sz="3600" b="1" dirty="0">
              <a:solidFill>
                <a:srgbClr val="FF0000"/>
              </a:solidFill>
            </a:endParaRPr>
          </a:p>
        </p:txBody>
      </p:sp>
      <p:sp>
        <p:nvSpPr>
          <p:cNvPr id="3" name="Content Placeholder 2"/>
          <p:cNvSpPr>
            <a:spLocks noGrp="1"/>
          </p:cNvSpPr>
          <p:nvPr>
            <p:ph idx="1"/>
          </p:nvPr>
        </p:nvSpPr>
        <p:spPr>
          <a:xfrm>
            <a:off x="0" y="463308"/>
            <a:ext cx="12192000" cy="6394692"/>
          </a:xfrm>
        </p:spPr>
        <p:txBody>
          <a:bodyPr>
            <a:normAutofit fontScale="77500" lnSpcReduction="20000"/>
          </a:bodyPr>
          <a:lstStyle/>
          <a:p>
            <a:pPr marL="0" indent="0" algn="just">
              <a:spcBef>
                <a:spcPts val="0"/>
              </a:spcBef>
              <a:buNone/>
            </a:pPr>
            <a:r>
              <a:rPr lang="en-IN" sz="1800" dirty="0" smtClean="0"/>
              <a:t>                                                                            </a:t>
            </a:r>
            <a:r>
              <a:rPr lang="en-IN" sz="1800" dirty="0" smtClean="0">
                <a:solidFill>
                  <a:srgbClr val="FF0000"/>
                </a:solidFill>
              </a:rPr>
              <a:t>class </a:t>
            </a:r>
            <a:r>
              <a:rPr lang="en-IN" sz="1800" dirty="0">
                <a:solidFill>
                  <a:srgbClr val="FF0000"/>
                </a:solidFill>
              </a:rPr>
              <a:t>Airplane : </a:t>
            </a:r>
            <a:r>
              <a:rPr lang="en-IN" sz="1800" dirty="0" smtClean="0">
                <a:solidFill>
                  <a:srgbClr val="FF0000"/>
                </a:solidFill>
              </a:rPr>
              <a:t>Vehicle</a:t>
            </a: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b="1" dirty="0">
                <a:solidFill>
                  <a:srgbClr val="FF0000"/>
                </a:solidFill>
              </a:rPr>
              <a:t> </a:t>
            </a:r>
            <a:r>
              <a:rPr lang="en-IN" sz="1800" b="1" dirty="0" smtClean="0">
                <a:solidFill>
                  <a:srgbClr val="FF0000"/>
                </a:solidFill>
              </a:rPr>
              <a:t>                                                                             public </a:t>
            </a:r>
            <a:r>
              <a:rPr lang="en-IN" sz="1800" b="1" dirty="0">
                <a:solidFill>
                  <a:srgbClr val="FF0000"/>
                </a:solidFill>
              </a:rPr>
              <a:t>override void Drive() </a:t>
            </a:r>
            <a:endParaRPr lang="en-IN" sz="1800" b="1" dirty="0" smtClean="0">
              <a:solidFill>
                <a:srgbClr val="FF0000"/>
              </a:solidFill>
            </a:endParaRPr>
          </a:p>
          <a:p>
            <a:pPr marL="0" indent="0" algn="just">
              <a:spcBef>
                <a:spcPts val="0"/>
              </a:spcBef>
              <a:buNone/>
            </a:pPr>
            <a:r>
              <a:rPr lang="en-IN" sz="1800" b="1" dirty="0">
                <a:solidFill>
                  <a:srgbClr val="FF0000"/>
                </a:solidFill>
              </a:rPr>
              <a:t> </a:t>
            </a:r>
            <a:r>
              <a:rPr lang="en-IN" sz="1800" b="1" dirty="0" smtClean="0">
                <a:solidFill>
                  <a:srgbClr val="FF0000"/>
                </a:solidFill>
              </a:rPr>
              <a:t>                                                                           { </a:t>
            </a:r>
          </a:p>
          <a:p>
            <a:pPr marL="0" indent="0" algn="just">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Console.WriteLine</a:t>
            </a:r>
            <a:r>
              <a:rPr lang="en-IN" sz="1800" b="1" dirty="0">
                <a:solidFill>
                  <a:srgbClr val="FF0000"/>
                </a:solidFill>
              </a:rPr>
              <a:t>("Flying"); </a:t>
            </a:r>
            <a:endParaRPr lang="en-IN" sz="1800" b="1" dirty="0" smtClean="0">
              <a:solidFill>
                <a:srgbClr val="FF0000"/>
              </a:solidFill>
            </a:endParaRPr>
          </a:p>
          <a:p>
            <a:pPr marL="0" indent="0" algn="just">
              <a:spcBef>
                <a:spcPts val="0"/>
              </a:spcBef>
              <a:buNone/>
            </a:pPr>
            <a:r>
              <a:rPr lang="en-IN" sz="1800" b="1" dirty="0">
                <a:solidFill>
                  <a:srgbClr val="FF0000"/>
                </a:solidFill>
              </a:rPr>
              <a:t> </a:t>
            </a:r>
            <a:r>
              <a:rPr lang="en-IN" sz="1800" b="1" dirty="0" smtClean="0">
                <a:solidFill>
                  <a:srgbClr val="FF0000"/>
                </a:solidFill>
              </a:rPr>
              <a:t>                                                                            }</a:t>
            </a:r>
          </a:p>
          <a:p>
            <a:pPr marL="0" indent="0" algn="just">
              <a:spcBef>
                <a:spcPts val="0"/>
              </a:spcBef>
              <a:buNone/>
            </a:pPr>
            <a:r>
              <a:rPr lang="en-IN" sz="2100" dirty="0">
                <a:solidFill>
                  <a:srgbClr val="FF0000"/>
                </a:solidFill>
              </a:rPr>
              <a:t> </a:t>
            </a:r>
            <a:r>
              <a:rPr lang="en-IN" sz="2100" dirty="0" smtClean="0">
                <a:solidFill>
                  <a:srgbClr val="FF0000"/>
                </a:solidFill>
              </a:rPr>
              <a:t>                                                                         } </a:t>
            </a:r>
          </a:p>
          <a:p>
            <a:pPr marL="0" indent="0" algn="just">
              <a:buNone/>
            </a:pPr>
            <a:r>
              <a:rPr lang="en-IN" sz="2100" dirty="0" smtClean="0"/>
              <a:t>23) On </a:t>
            </a:r>
            <a:r>
              <a:rPr lang="en-IN" sz="2100" dirty="0"/>
              <a:t>the DEBUG menu, click Start Without Debugging.</a:t>
            </a:r>
          </a:p>
          <a:p>
            <a:pPr algn="just"/>
            <a:r>
              <a:rPr lang="en-IN" sz="2100" dirty="0"/>
              <a:t>In the console window, notice that the </a:t>
            </a:r>
            <a:r>
              <a:rPr lang="en-IN" sz="2100" i="1" dirty="0"/>
              <a:t>Airplane </a:t>
            </a:r>
            <a:r>
              <a:rPr lang="en-IN" sz="2100" dirty="0"/>
              <a:t>object now displays the message </a:t>
            </a:r>
            <a:r>
              <a:rPr lang="en-IN" sz="2100" i="1" dirty="0"/>
              <a:t>Flying </a:t>
            </a:r>
            <a:r>
              <a:rPr lang="en-IN" sz="2100" dirty="0"/>
              <a:t>when the application calls the </a:t>
            </a:r>
            <a:r>
              <a:rPr lang="en-IN" sz="2100" i="1" dirty="0"/>
              <a:t>Drive </a:t>
            </a:r>
            <a:r>
              <a:rPr lang="en-IN" sz="2100" dirty="0"/>
              <a:t>method, and the </a:t>
            </a:r>
            <a:r>
              <a:rPr lang="en-IN" sz="2100" i="1" dirty="0"/>
              <a:t>Car </a:t>
            </a:r>
            <a:r>
              <a:rPr lang="en-IN" sz="2100" dirty="0"/>
              <a:t>object displays the message </a:t>
            </a:r>
            <a:r>
              <a:rPr lang="en-IN" sz="2100" i="1" dirty="0"/>
              <a:t>Motoring</a:t>
            </a:r>
            <a:r>
              <a:rPr lang="en-IN" sz="2100" dirty="0" smtClean="0"/>
              <a:t>: </a:t>
            </a:r>
          </a:p>
          <a:p>
            <a:pPr algn="just"/>
            <a:endParaRPr lang="en-US" sz="2100" dirty="0"/>
          </a:p>
          <a:p>
            <a:pPr algn="just"/>
            <a:endParaRPr lang="en-US" sz="2100" dirty="0" smtClean="0"/>
          </a:p>
          <a:p>
            <a:pPr algn="just"/>
            <a:endParaRPr lang="en-US" sz="2100" dirty="0"/>
          </a:p>
          <a:p>
            <a:pPr algn="just"/>
            <a:endParaRPr lang="en-US" sz="2100" dirty="0" smtClean="0"/>
          </a:p>
          <a:p>
            <a:pPr algn="just"/>
            <a:endParaRPr lang="en-US" sz="2100" dirty="0"/>
          </a:p>
          <a:p>
            <a:pPr algn="just"/>
            <a:endParaRPr lang="en-US" sz="2100" dirty="0" smtClean="0"/>
          </a:p>
          <a:p>
            <a:pPr algn="just"/>
            <a:endParaRPr lang="en-IN" sz="2100" dirty="0"/>
          </a:p>
          <a:p>
            <a:pPr marL="0" indent="0" algn="just">
              <a:buNone/>
            </a:pPr>
            <a:endParaRPr lang="en-IN" sz="2100" dirty="0" smtClean="0"/>
          </a:p>
          <a:p>
            <a:pPr marL="0" indent="0" algn="just">
              <a:buNone/>
            </a:pPr>
            <a:endParaRPr lang="en-IN" sz="2100" dirty="0"/>
          </a:p>
          <a:p>
            <a:pPr marL="0" indent="0" algn="just">
              <a:buNone/>
            </a:pPr>
            <a:endParaRPr lang="en-IN" sz="2100" dirty="0" smtClean="0"/>
          </a:p>
          <a:p>
            <a:pPr marL="0" indent="0" algn="just">
              <a:buNone/>
            </a:pPr>
            <a:r>
              <a:rPr lang="en-IN" sz="2100" dirty="0" smtClean="0"/>
              <a:t>24)Press </a:t>
            </a:r>
            <a:r>
              <a:rPr lang="en-IN" sz="2100" dirty="0"/>
              <a:t>Enter to close the application and return to Visual Studio </a:t>
            </a:r>
            <a:r>
              <a:rPr lang="en-IN" sz="2100" dirty="0" smtClean="0"/>
              <a:t>2015.</a:t>
            </a:r>
            <a:endParaRPr lang="en-IN" sz="2100" dirty="0"/>
          </a:p>
          <a:p>
            <a:pPr marL="0" indent="0" algn="just">
              <a:buNone/>
            </a:pPr>
            <a:r>
              <a:rPr lang="en-IN" sz="2100" dirty="0" smtClean="0"/>
              <a:t>25) Display </a:t>
            </a:r>
            <a:r>
              <a:rPr lang="en-IN" sz="2100" dirty="0"/>
              <a:t>the </a:t>
            </a:r>
            <a:r>
              <a:rPr lang="en-IN" sz="2100" dirty="0" err="1"/>
              <a:t>Program.cs</a:t>
            </a:r>
            <a:r>
              <a:rPr lang="en-IN" sz="2100" dirty="0"/>
              <a:t> file in the Code and Text Editor window.</a:t>
            </a:r>
          </a:p>
          <a:p>
            <a:pPr marL="0" indent="0" algn="just">
              <a:buNone/>
            </a:pPr>
            <a:r>
              <a:rPr lang="en-IN" sz="2100" dirty="0" smtClean="0"/>
              <a:t>26) Add </a:t>
            </a:r>
            <a:r>
              <a:rPr lang="en-IN" sz="2100" dirty="0"/>
              <a:t>the statements shown here in bold to the end of the </a:t>
            </a:r>
            <a:r>
              <a:rPr lang="en-IN" sz="2100" i="1" dirty="0" err="1"/>
              <a:t>doWork</a:t>
            </a:r>
            <a:r>
              <a:rPr lang="en-IN" sz="2100" i="1" dirty="0"/>
              <a:t> </a:t>
            </a:r>
            <a:r>
              <a:rPr lang="en-IN" sz="2100" dirty="0"/>
              <a:t>method:</a:t>
            </a:r>
          </a:p>
          <a:p>
            <a:endParaRPr lang="en-IN" sz="1800" dirty="0" smtClean="0"/>
          </a:p>
          <a:p>
            <a:endParaRPr lang="en-IN" sz="1800" dirty="0" smtClean="0">
              <a:solidFill>
                <a:srgbClr val="FF0000"/>
              </a:solidFill>
            </a:endParaRPr>
          </a:p>
        </p:txBody>
      </p:sp>
      <p:pic>
        <p:nvPicPr>
          <p:cNvPr id="5" name="Picture 4"/>
          <p:cNvPicPr>
            <a:picLocks noChangeAspect="1"/>
          </p:cNvPicPr>
          <p:nvPr/>
        </p:nvPicPr>
        <p:blipFill>
          <a:blip r:embed="rId2"/>
          <a:stretch>
            <a:fillRect/>
          </a:stretch>
        </p:blipFill>
        <p:spPr>
          <a:xfrm>
            <a:off x="4043966" y="2646780"/>
            <a:ext cx="3644721" cy="2191605"/>
          </a:xfrm>
          <a:prstGeom prst="rect">
            <a:avLst/>
          </a:prstGeom>
        </p:spPr>
      </p:pic>
    </p:spTree>
    <p:extLst>
      <p:ext uri="{BB962C8B-B14F-4D97-AF65-F5344CB8AC3E}">
        <p14:creationId xmlns:p14="http://schemas.microsoft.com/office/powerpoint/2010/main" xmlns="" val="30655365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8"/>
            <a:ext cx="11526592" cy="463308"/>
          </a:xfrm>
        </p:spPr>
        <p:txBody>
          <a:bodyPr>
            <a:noAutofit/>
          </a:bodyPr>
          <a:lstStyle/>
          <a:p>
            <a:r>
              <a:rPr lang="en-IN" sz="3600" b="1" dirty="0" err="1" smtClean="0">
                <a:solidFill>
                  <a:srgbClr val="FF0000"/>
                </a:solidFill>
              </a:rPr>
              <a:t>Contd</a:t>
            </a:r>
            <a:r>
              <a:rPr lang="en-IN" sz="3600" b="1" dirty="0" smtClean="0">
                <a:solidFill>
                  <a:srgbClr val="FF0000"/>
                </a:solidFill>
              </a:rPr>
              <a:t>…</a:t>
            </a:r>
            <a:endParaRPr lang="en-IN" sz="3600" b="1" dirty="0">
              <a:solidFill>
                <a:srgbClr val="FF0000"/>
              </a:solidFill>
            </a:endParaRPr>
          </a:p>
        </p:txBody>
      </p:sp>
      <p:sp>
        <p:nvSpPr>
          <p:cNvPr id="3" name="Content Placeholder 2"/>
          <p:cNvSpPr>
            <a:spLocks noGrp="1"/>
          </p:cNvSpPr>
          <p:nvPr>
            <p:ph idx="1"/>
          </p:nvPr>
        </p:nvSpPr>
        <p:spPr>
          <a:xfrm>
            <a:off x="0" y="463308"/>
            <a:ext cx="12192000" cy="6394692"/>
          </a:xfrm>
        </p:spPr>
        <p:txBody>
          <a:bodyPr>
            <a:normAutofit/>
          </a:bodyPr>
          <a:lstStyle/>
          <a:p>
            <a:pPr marL="0" indent="0">
              <a:spcBef>
                <a:spcPts val="0"/>
              </a:spcBef>
              <a:buNone/>
            </a:pPr>
            <a:r>
              <a:rPr lang="en-IN" sz="1800" dirty="0" smtClean="0">
                <a:solidFill>
                  <a:srgbClr val="FF0000"/>
                </a:solidFill>
              </a:rPr>
              <a:t>                                                               static </a:t>
            </a:r>
            <a:r>
              <a:rPr lang="en-IN" sz="1800" dirty="0">
                <a:solidFill>
                  <a:srgbClr val="FF0000"/>
                </a:solidFill>
              </a:rPr>
              <a:t>void </a:t>
            </a:r>
            <a:r>
              <a:rPr lang="en-IN" sz="1800" dirty="0" err="1">
                <a:solidFill>
                  <a:srgbClr val="FF0000"/>
                </a:solidFill>
              </a:rPr>
              <a:t>doWork</a:t>
            </a:r>
            <a:r>
              <a:rPr lang="en-IN" sz="1800" dirty="0" smtClean="0">
                <a:solidFill>
                  <a:srgbClr val="FF0000"/>
                </a:solidFill>
              </a:rPr>
              <a:t>()</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Console.WriteLine</a:t>
            </a:r>
            <a:r>
              <a:rPr lang="en-IN" sz="1800" b="1" dirty="0">
                <a:solidFill>
                  <a:srgbClr val="FF0000"/>
                </a:solidFill>
              </a:rPr>
              <a:t>("\</a:t>
            </a:r>
            <a:r>
              <a:rPr lang="en-IN" sz="1800" b="1" dirty="0" err="1">
                <a:solidFill>
                  <a:srgbClr val="FF0000"/>
                </a:solidFill>
              </a:rPr>
              <a:t>nTesting</a:t>
            </a:r>
            <a:r>
              <a:rPr lang="en-IN" sz="1800" b="1" dirty="0">
                <a:solidFill>
                  <a:srgbClr val="FF0000"/>
                </a:solidFill>
              </a:rPr>
              <a:t> polymorphism");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Vehicle </a:t>
            </a:r>
            <a:r>
              <a:rPr lang="en-IN" sz="1800" b="1" dirty="0">
                <a:solidFill>
                  <a:srgbClr val="FF0000"/>
                </a:solidFill>
              </a:rPr>
              <a:t>v = </a:t>
            </a:r>
            <a:r>
              <a:rPr lang="en-IN" sz="1800" b="1" dirty="0" err="1">
                <a:solidFill>
                  <a:srgbClr val="FF0000"/>
                </a:solidFill>
              </a:rPr>
              <a:t>myCar</a:t>
            </a:r>
            <a:r>
              <a:rPr lang="en-IN" sz="1800" b="1" dirty="0">
                <a:solidFill>
                  <a:srgbClr val="FF0000"/>
                </a:solidFill>
              </a:rPr>
              <a:t>;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v.Drive</a:t>
            </a:r>
            <a:r>
              <a:rPr lang="en-IN" sz="1800" b="1" dirty="0" smtClean="0">
                <a:solidFill>
                  <a:srgbClr val="FF0000"/>
                </a:solidFill>
              </a:rPr>
              <a:t>();</a:t>
            </a:r>
          </a:p>
          <a:p>
            <a:pPr marL="0" indent="0">
              <a:spcBef>
                <a:spcPts val="0"/>
              </a:spcBef>
              <a:buNone/>
            </a:pPr>
            <a:r>
              <a:rPr lang="en-IN" sz="1800" b="1" dirty="0">
                <a:solidFill>
                  <a:srgbClr val="FF0000"/>
                </a:solidFill>
              </a:rPr>
              <a:t> </a:t>
            </a:r>
            <a:r>
              <a:rPr lang="en-IN" sz="1800" b="1" dirty="0" smtClean="0">
                <a:solidFill>
                  <a:srgbClr val="FF0000"/>
                </a:solidFill>
              </a:rPr>
              <a:t>                                                           v </a:t>
            </a:r>
            <a:r>
              <a:rPr lang="en-IN" sz="1800" b="1" dirty="0">
                <a:solidFill>
                  <a:srgbClr val="FF0000"/>
                </a:solidFill>
              </a:rPr>
              <a:t>= </a:t>
            </a:r>
            <a:r>
              <a:rPr lang="en-IN" sz="1800" b="1" dirty="0" err="1">
                <a:solidFill>
                  <a:srgbClr val="FF0000"/>
                </a:solidFill>
              </a:rPr>
              <a:t>myPlane</a:t>
            </a:r>
            <a:r>
              <a:rPr lang="en-IN" sz="1800" b="1" dirty="0">
                <a:solidFill>
                  <a:srgbClr val="FF0000"/>
                </a:solidFill>
              </a:rPr>
              <a:t>;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v.Drive</a:t>
            </a:r>
            <a:r>
              <a:rPr lang="en-IN" sz="1800" b="1" dirty="0" smtClean="0">
                <a:solidFill>
                  <a:srgbClr val="FF0000"/>
                </a:solidFill>
              </a:rPr>
              <a:t>();</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dirty="0" smtClean="0">
                <a:solidFill>
                  <a:srgbClr val="FF0000"/>
                </a:solidFill>
              </a:rPr>
              <a:t>} </a:t>
            </a:r>
          </a:p>
          <a:p>
            <a:pPr marL="0" indent="0" algn="just">
              <a:spcBef>
                <a:spcPts val="0"/>
              </a:spcBef>
              <a:buNone/>
            </a:pPr>
            <a:r>
              <a:rPr lang="en-IN" sz="1800" dirty="0"/>
              <a:t>This code tests the polymorphism provided by the virtual </a:t>
            </a:r>
            <a:r>
              <a:rPr lang="en-IN" sz="1800" i="1" dirty="0"/>
              <a:t>Drive </a:t>
            </a:r>
            <a:r>
              <a:rPr lang="en-IN" sz="1800" dirty="0"/>
              <a:t>method. The code creates a reference to the </a:t>
            </a:r>
            <a:r>
              <a:rPr lang="en-IN" sz="1800" i="1" dirty="0"/>
              <a:t>Car </a:t>
            </a:r>
            <a:r>
              <a:rPr lang="en-IN" sz="1800" dirty="0"/>
              <a:t>object using a </a:t>
            </a:r>
            <a:r>
              <a:rPr lang="en-IN" sz="1800" i="1" dirty="0"/>
              <a:t>Vehicle </a:t>
            </a:r>
            <a:r>
              <a:rPr lang="en-IN" sz="1800" dirty="0"/>
              <a:t>variable (which is safe, because all </a:t>
            </a:r>
            <a:r>
              <a:rPr lang="en-IN" sz="1800" i="1" dirty="0"/>
              <a:t>Car </a:t>
            </a:r>
            <a:r>
              <a:rPr lang="en-IN" sz="1800" dirty="0"/>
              <a:t>objects are </a:t>
            </a:r>
            <a:r>
              <a:rPr lang="en-IN" sz="1800" i="1" dirty="0"/>
              <a:t>Vehicle </a:t>
            </a:r>
            <a:r>
              <a:rPr lang="en-IN" sz="1800" dirty="0"/>
              <a:t>objects) and then calls the </a:t>
            </a:r>
            <a:r>
              <a:rPr lang="en-IN" sz="1800" i="1" dirty="0"/>
              <a:t>Drive </a:t>
            </a:r>
            <a:r>
              <a:rPr lang="en-IN" sz="1800" dirty="0"/>
              <a:t>method using this </a:t>
            </a:r>
            <a:r>
              <a:rPr lang="en-IN" sz="1800" i="1" dirty="0"/>
              <a:t>Vehicle </a:t>
            </a:r>
            <a:r>
              <a:rPr lang="en-IN" sz="1800" dirty="0"/>
              <a:t>variable. </a:t>
            </a:r>
            <a:endParaRPr lang="en-IN" sz="1800" dirty="0" smtClean="0"/>
          </a:p>
          <a:p>
            <a:pPr marL="0" indent="0" algn="just">
              <a:spcBef>
                <a:spcPts val="0"/>
              </a:spcBef>
              <a:buNone/>
            </a:pPr>
            <a:endParaRPr lang="en-IN" sz="1800" dirty="0"/>
          </a:p>
          <a:p>
            <a:pPr marL="0" indent="0" algn="just">
              <a:spcBef>
                <a:spcPts val="0"/>
              </a:spcBef>
              <a:buNone/>
            </a:pPr>
            <a:r>
              <a:rPr lang="en-IN" sz="1800" dirty="0" smtClean="0"/>
              <a:t>The </a:t>
            </a:r>
            <a:r>
              <a:rPr lang="en-IN" sz="1800" dirty="0"/>
              <a:t>final two statements refer the </a:t>
            </a:r>
            <a:r>
              <a:rPr lang="en-IN" sz="1800" i="1" dirty="0"/>
              <a:t>Vehicle </a:t>
            </a:r>
            <a:r>
              <a:rPr lang="en-IN" sz="1800" dirty="0"/>
              <a:t>variable to the </a:t>
            </a:r>
            <a:r>
              <a:rPr lang="en-IN" sz="1800" i="1" dirty="0"/>
              <a:t>Airplane </a:t>
            </a:r>
            <a:r>
              <a:rPr lang="en-IN" sz="1800" dirty="0"/>
              <a:t>object and call what seems to be the same </a:t>
            </a:r>
            <a:r>
              <a:rPr lang="en-IN" sz="1800" i="1" dirty="0"/>
              <a:t>Drive </a:t>
            </a:r>
            <a:r>
              <a:rPr lang="en-IN" sz="1800" dirty="0"/>
              <a:t>method again</a:t>
            </a:r>
            <a:r>
              <a:rPr lang="en-IN" sz="1800" dirty="0" smtClean="0"/>
              <a:t>. </a:t>
            </a:r>
          </a:p>
          <a:p>
            <a:pPr marL="0" indent="0">
              <a:buNone/>
            </a:pPr>
            <a:r>
              <a:rPr lang="en-IN" sz="1800" dirty="0" smtClean="0"/>
              <a:t>27) On </a:t>
            </a:r>
            <a:r>
              <a:rPr lang="en-IN" sz="1800" dirty="0"/>
              <a:t>the DEBUG menu, click Start Without Debugging.</a:t>
            </a:r>
          </a:p>
          <a:p>
            <a:r>
              <a:rPr lang="en-IN" sz="1800" dirty="0"/>
              <a:t>In the console window, verify that the same messages appear as before, followed by this text:</a:t>
            </a:r>
          </a:p>
          <a:p>
            <a:pPr marL="0" indent="0">
              <a:buNone/>
            </a:pPr>
            <a:r>
              <a:rPr lang="en-IN" sz="1800" dirty="0" smtClean="0"/>
              <a:t>                   Testing polymorphism</a:t>
            </a:r>
          </a:p>
          <a:p>
            <a:pPr marL="0" indent="0">
              <a:buNone/>
            </a:pPr>
            <a:r>
              <a:rPr lang="en-IN" sz="1800" dirty="0" smtClean="0"/>
              <a:t>                    Motoring</a:t>
            </a:r>
          </a:p>
          <a:p>
            <a:pPr marL="0" indent="0">
              <a:buNone/>
            </a:pPr>
            <a:r>
              <a:rPr lang="en-IN" sz="1800" dirty="0"/>
              <a:t> </a:t>
            </a:r>
            <a:r>
              <a:rPr lang="en-IN" sz="1800" dirty="0" smtClean="0"/>
              <a:t>                   Flying</a:t>
            </a:r>
            <a:endParaRPr lang="en-IN" sz="1800" dirty="0" smtClean="0">
              <a:solidFill>
                <a:srgbClr val="FF0000"/>
              </a:solidFill>
            </a:endParaRPr>
          </a:p>
        </p:txBody>
      </p:sp>
    </p:spTree>
    <p:extLst>
      <p:ext uri="{BB962C8B-B14F-4D97-AF65-F5344CB8AC3E}">
        <p14:creationId xmlns:p14="http://schemas.microsoft.com/office/powerpoint/2010/main" xmlns="" val="2678887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26592" cy="463308"/>
          </a:xfrm>
        </p:spPr>
        <p:txBody>
          <a:bodyPr>
            <a:noAutofit/>
          </a:bodyPr>
          <a:lstStyle/>
          <a:p>
            <a:r>
              <a:rPr lang="en-IN" sz="3600" b="1" dirty="0" err="1" smtClean="0">
                <a:solidFill>
                  <a:srgbClr val="C00000"/>
                </a:solidFill>
              </a:rPr>
              <a:t>Contd</a:t>
            </a:r>
            <a:r>
              <a:rPr lang="en-IN" sz="3600" b="1" dirty="0" smtClean="0">
                <a:solidFill>
                  <a:srgbClr val="C00000"/>
                </a:solidFill>
              </a:rPr>
              <a:t>…</a:t>
            </a:r>
            <a:endParaRPr lang="en-IN" sz="3600" b="1" dirty="0">
              <a:solidFill>
                <a:srgbClr val="C00000"/>
              </a:solidFill>
            </a:endParaRPr>
          </a:p>
        </p:txBody>
      </p:sp>
      <p:sp>
        <p:nvSpPr>
          <p:cNvPr id="3" name="Content Placeholder 2"/>
          <p:cNvSpPr>
            <a:spLocks noGrp="1"/>
          </p:cNvSpPr>
          <p:nvPr>
            <p:ph idx="1"/>
          </p:nvPr>
        </p:nvSpPr>
        <p:spPr>
          <a:xfrm>
            <a:off x="0" y="463308"/>
            <a:ext cx="12192000" cy="6394692"/>
          </a:xfrm>
        </p:spPr>
        <p:txBody>
          <a:bodyPr>
            <a:normAutofit/>
          </a:bodyPr>
          <a:lstStyle/>
          <a:p>
            <a:pPr marL="0" indent="0" algn="just">
              <a:buNone/>
            </a:pPr>
            <a:r>
              <a:rPr lang="en-IN" sz="1800" dirty="0"/>
              <a:t>To use the </a:t>
            </a:r>
            <a:r>
              <a:rPr lang="en-IN" sz="1800" i="1" dirty="0"/>
              <a:t>Min </a:t>
            </a:r>
            <a:r>
              <a:rPr lang="en-IN" sz="1800" dirty="0"/>
              <a:t>method to find the minimum of two </a:t>
            </a:r>
            <a:r>
              <a:rPr lang="en-IN" sz="1800" i="1" dirty="0" err="1"/>
              <a:t>int</a:t>
            </a:r>
            <a:r>
              <a:rPr lang="en-IN" sz="1800" i="1" dirty="0"/>
              <a:t> </a:t>
            </a:r>
            <a:r>
              <a:rPr lang="en-IN" sz="1800" dirty="0"/>
              <a:t>variables named </a:t>
            </a:r>
            <a:r>
              <a:rPr lang="en-IN" sz="1800" i="1" dirty="0"/>
              <a:t>first </a:t>
            </a:r>
            <a:r>
              <a:rPr lang="en-IN" sz="1800" dirty="0"/>
              <a:t>and </a:t>
            </a:r>
            <a:r>
              <a:rPr lang="en-IN" sz="1800" i="1" dirty="0"/>
              <a:t>second</a:t>
            </a:r>
            <a:r>
              <a:rPr lang="en-IN" sz="1800" dirty="0"/>
              <a:t>, you can write this</a:t>
            </a:r>
            <a:r>
              <a:rPr lang="en-IN" sz="1800" dirty="0" smtClean="0"/>
              <a:t>:</a:t>
            </a:r>
          </a:p>
          <a:p>
            <a:pPr marL="0" indent="0" algn="just">
              <a:spcBef>
                <a:spcPts val="0"/>
              </a:spcBef>
              <a:buNone/>
            </a:pPr>
            <a:r>
              <a:rPr lang="en-IN" sz="1800" dirty="0" smtClean="0">
                <a:solidFill>
                  <a:srgbClr val="C00000"/>
                </a:solidFill>
              </a:rPr>
              <a:t>                                                                      </a:t>
            </a:r>
            <a:r>
              <a:rPr lang="en-IN" sz="1800" dirty="0" err="1" smtClean="0">
                <a:solidFill>
                  <a:srgbClr val="C00000"/>
                </a:solidFill>
              </a:rPr>
              <a:t>int</a:t>
            </a:r>
            <a:r>
              <a:rPr lang="en-IN" sz="1800" dirty="0" smtClean="0">
                <a:solidFill>
                  <a:srgbClr val="C00000"/>
                </a:solidFill>
              </a:rPr>
              <a:t>[ ] </a:t>
            </a:r>
            <a:r>
              <a:rPr lang="en-IN" sz="1800" dirty="0">
                <a:solidFill>
                  <a:srgbClr val="C00000"/>
                </a:solidFill>
              </a:rPr>
              <a:t>array = new </a:t>
            </a:r>
            <a:r>
              <a:rPr lang="en-IN" sz="1800" dirty="0" err="1">
                <a:solidFill>
                  <a:srgbClr val="C00000"/>
                </a:solidFill>
              </a:rPr>
              <a:t>int</a:t>
            </a:r>
            <a:r>
              <a:rPr lang="en-IN" sz="1800" dirty="0">
                <a:solidFill>
                  <a:srgbClr val="C00000"/>
                </a:solidFill>
              </a:rPr>
              <a:t>[2</a:t>
            </a:r>
            <a:r>
              <a:rPr lang="en-IN" sz="1800" dirty="0" smtClean="0">
                <a:solidFill>
                  <a:srgbClr val="C00000"/>
                </a:solidFill>
              </a:rPr>
              <a:t>];</a:t>
            </a:r>
          </a:p>
          <a:p>
            <a:pPr marL="0" indent="0" algn="just">
              <a:spcBef>
                <a:spcPts val="0"/>
              </a:spcBef>
              <a:buNone/>
            </a:pPr>
            <a:r>
              <a:rPr lang="en-IN" sz="1800" dirty="0">
                <a:solidFill>
                  <a:srgbClr val="C00000"/>
                </a:solidFill>
              </a:rPr>
              <a:t> </a:t>
            </a:r>
            <a:r>
              <a:rPr lang="en-IN" sz="1800" dirty="0" smtClean="0">
                <a:solidFill>
                  <a:srgbClr val="C00000"/>
                </a:solidFill>
              </a:rPr>
              <a:t>                                                                      array[0</a:t>
            </a:r>
            <a:r>
              <a:rPr lang="en-IN" sz="1800" dirty="0">
                <a:solidFill>
                  <a:srgbClr val="C00000"/>
                </a:solidFill>
              </a:rPr>
              <a:t>] = first</a:t>
            </a:r>
            <a:r>
              <a:rPr lang="en-IN" sz="1800" dirty="0" smtClean="0">
                <a:solidFill>
                  <a:srgbClr val="C00000"/>
                </a:solidFill>
              </a:rPr>
              <a:t>;</a:t>
            </a:r>
          </a:p>
          <a:p>
            <a:pPr marL="0" indent="0" algn="just">
              <a:spcBef>
                <a:spcPts val="0"/>
              </a:spcBef>
              <a:buNone/>
            </a:pPr>
            <a:r>
              <a:rPr lang="en-IN" sz="1800" dirty="0">
                <a:solidFill>
                  <a:srgbClr val="C00000"/>
                </a:solidFill>
              </a:rPr>
              <a:t> </a:t>
            </a:r>
            <a:r>
              <a:rPr lang="en-IN" sz="1800" dirty="0" smtClean="0">
                <a:solidFill>
                  <a:srgbClr val="C00000"/>
                </a:solidFill>
              </a:rPr>
              <a:t>                                                                      array[1</a:t>
            </a:r>
            <a:r>
              <a:rPr lang="en-IN" sz="1800" dirty="0">
                <a:solidFill>
                  <a:srgbClr val="C00000"/>
                </a:solidFill>
              </a:rPr>
              <a:t>] = second</a:t>
            </a:r>
            <a:r>
              <a:rPr lang="en-IN" sz="1800" dirty="0" smtClean="0">
                <a:solidFill>
                  <a:srgbClr val="C00000"/>
                </a:solidFill>
              </a:rPr>
              <a:t>;</a:t>
            </a:r>
          </a:p>
          <a:p>
            <a:pPr marL="0" indent="0" algn="just">
              <a:spcBef>
                <a:spcPts val="0"/>
              </a:spcBef>
              <a:buNone/>
            </a:pPr>
            <a:r>
              <a:rPr lang="en-IN" sz="1800" dirty="0">
                <a:solidFill>
                  <a:srgbClr val="C00000"/>
                </a:solidFill>
              </a:rPr>
              <a:t> </a:t>
            </a:r>
            <a:r>
              <a:rPr lang="en-IN" sz="1800" dirty="0" smtClean="0">
                <a:solidFill>
                  <a:srgbClr val="C00000"/>
                </a:solidFill>
              </a:rPr>
              <a:t>                                                                     </a:t>
            </a:r>
            <a:r>
              <a:rPr lang="en-IN" sz="1800" dirty="0" err="1" smtClean="0">
                <a:solidFill>
                  <a:srgbClr val="C00000"/>
                </a:solidFill>
              </a:rPr>
              <a:t>int</a:t>
            </a:r>
            <a:r>
              <a:rPr lang="en-IN" sz="1800" dirty="0" smtClean="0">
                <a:solidFill>
                  <a:srgbClr val="C00000"/>
                </a:solidFill>
              </a:rPr>
              <a:t> </a:t>
            </a:r>
            <a:r>
              <a:rPr lang="en-IN" sz="1800" dirty="0">
                <a:solidFill>
                  <a:srgbClr val="C00000"/>
                </a:solidFill>
              </a:rPr>
              <a:t>min = </a:t>
            </a:r>
            <a:r>
              <a:rPr lang="en-IN" sz="1800" dirty="0" err="1">
                <a:solidFill>
                  <a:srgbClr val="C00000"/>
                </a:solidFill>
              </a:rPr>
              <a:t>Util.Min</a:t>
            </a:r>
            <a:r>
              <a:rPr lang="en-IN" sz="1800" dirty="0">
                <a:solidFill>
                  <a:srgbClr val="C00000"/>
                </a:solidFill>
              </a:rPr>
              <a:t>(array</a:t>
            </a:r>
            <a:r>
              <a:rPr lang="en-IN" sz="1800" dirty="0" smtClean="0">
                <a:solidFill>
                  <a:srgbClr val="C00000"/>
                </a:solidFill>
              </a:rPr>
              <a:t>); </a:t>
            </a:r>
          </a:p>
          <a:p>
            <a:pPr marL="0" indent="0" algn="just">
              <a:spcBef>
                <a:spcPts val="0"/>
              </a:spcBef>
              <a:buNone/>
            </a:pPr>
            <a:r>
              <a:rPr lang="en-IN" sz="1800" dirty="0"/>
              <a:t>And to use the </a:t>
            </a:r>
            <a:r>
              <a:rPr lang="en-IN" sz="1800" i="1" dirty="0"/>
              <a:t>Min </a:t>
            </a:r>
            <a:r>
              <a:rPr lang="en-IN" sz="1800" dirty="0"/>
              <a:t>method to find the minimum of three </a:t>
            </a:r>
            <a:r>
              <a:rPr lang="en-IN" sz="1800" i="1" dirty="0" err="1"/>
              <a:t>int</a:t>
            </a:r>
            <a:r>
              <a:rPr lang="en-IN" sz="1800" i="1" dirty="0"/>
              <a:t> </a:t>
            </a:r>
            <a:r>
              <a:rPr lang="en-IN" sz="1800" dirty="0"/>
              <a:t>variables (named </a:t>
            </a:r>
            <a:r>
              <a:rPr lang="en-IN" sz="1800" i="1" dirty="0"/>
              <a:t>first</a:t>
            </a:r>
            <a:r>
              <a:rPr lang="en-IN" sz="1800" dirty="0"/>
              <a:t>, </a:t>
            </a:r>
            <a:r>
              <a:rPr lang="en-IN" sz="1800" i="1" dirty="0"/>
              <a:t>second</a:t>
            </a:r>
            <a:r>
              <a:rPr lang="en-IN" sz="1800" dirty="0"/>
              <a:t>, and </a:t>
            </a:r>
            <a:r>
              <a:rPr lang="en-IN" sz="1800" i="1" dirty="0"/>
              <a:t>third</a:t>
            </a:r>
            <a:r>
              <a:rPr lang="en-IN" sz="1800" dirty="0"/>
              <a:t>), you can write this</a:t>
            </a:r>
            <a:r>
              <a:rPr lang="en-IN" sz="1800" dirty="0" smtClean="0"/>
              <a:t>: </a:t>
            </a:r>
          </a:p>
          <a:p>
            <a:pPr marL="0" indent="0" algn="just">
              <a:spcBef>
                <a:spcPts val="0"/>
              </a:spcBef>
              <a:buNone/>
            </a:pPr>
            <a:r>
              <a:rPr lang="en-IN" sz="1800" dirty="0" smtClean="0">
                <a:solidFill>
                  <a:srgbClr val="C00000"/>
                </a:solidFill>
              </a:rPr>
              <a:t>                                                                     </a:t>
            </a:r>
            <a:r>
              <a:rPr lang="en-IN" sz="1800" dirty="0" err="1" smtClean="0">
                <a:solidFill>
                  <a:srgbClr val="C00000"/>
                </a:solidFill>
              </a:rPr>
              <a:t>int</a:t>
            </a:r>
            <a:r>
              <a:rPr lang="en-IN" sz="1800" dirty="0">
                <a:solidFill>
                  <a:srgbClr val="C00000"/>
                </a:solidFill>
              </a:rPr>
              <a:t>[] array = new </a:t>
            </a:r>
            <a:r>
              <a:rPr lang="en-IN" sz="1800" dirty="0" err="1">
                <a:solidFill>
                  <a:srgbClr val="C00000"/>
                </a:solidFill>
              </a:rPr>
              <a:t>int</a:t>
            </a:r>
            <a:r>
              <a:rPr lang="en-IN" sz="1800" dirty="0">
                <a:solidFill>
                  <a:srgbClr val="C00000"/>
                </a:solidFill>
              </a:rPr>
              <a:t>[3</a:t>
            </a:r>
            <a:r>
              <a:rPr lang="en-IN" sz="1800" dirty="0" smtClean="0">
                <a:solidFill>
                  <a:srgbClr val="C00000"/>
                </a:solidFill>
              </a:rPr>
              <a:t>];</a:t>
            </a:r>
          </a:p>
          <a:p>
            <a:pPr marL="0" indent="0" algn="just">
              <a:spcBef>
                <a:spcPts val="0"/>
              </a:spcBef>
              <a:buNone/>
            </a:pPr>
            <a:r>
              <a:rPr lang="en-IN" sz="1800" dirty="0">
                <a:solidFill>
                  <a:srgbClr val="C00000"/>
                </a:solidFill>
              </a:rPr>
              <a:t> </a:t>
            </a:r>
            <a:r>
              <a:rPr lang="en-IN" sz="1800" dirty="0" smtClean="0">
                <a:solidFill>
                  <a:srgbClr val="C00000"/>
                </a:solidFill>
              </a:rPr>
              <a:t>                                                                   array[0</a:t>
            </a:r>
            <a:r>
              <a:rPr lang="en-IN" sz="1800" dirty="0">
                <a:solidFill>
                  <a:srgbClr val="C00000"/>
                </a:solidFill>
              </a:rPr>
              <a:t>] = first</a:t>
            </a:r>
            <a:r>
              <a:rPr lang="en-IN" sz="1800" dirty="0" smtClean="0">
                <a:solidFill>
                  <a:srgbClr val="C00000"/>
                </a:solidFill>
              </a:rPr>
              <a:t>;</a:t>
            </a:r>
          </a:p>
          <a:p>
            <a:pPr marL="0" indent="0" algn="just">
              <a:spcBef>
                <a:spcPts val="0"/>
              </a:spcBef>
              <a:buNone/>
            </a:pPr>
            <a:r>
              <a:rPr lang="en-IN" sz="1800" dirty="0">
                <a:solidFill>
                  <a:srgbClr val="C00000"/>
                </a:solidFill>
              </a:rPr>
              <a:t> </a:t>
            </a:r>
            <a:r>
              <a:rPr lang="en-IN" sz="1800" dirty="0" smtClean="0">
                <a:solidFill>
                  <a:srgbClr val="C00000"/>
                </a:solidFill>
              </a:rPr>
              <a:t>                                                                   array[1</a:t>
            </a:r>
            <a:r>
              <a:rPr lang="en-IN" sz="1800" dirty="0">
                <a:solidFill>
                  <a:srgbClr val="C00000"/>
                </a:solidFill>
              </a:rPr>
              <a:t>] = second</a:t>
            </a:r>
            <a:r>
              <a:rPr lang="en-IN" sz="1800" dirty="0" smtClean="0">
                <a:solidFill>
                  <a:srgbClr val="C00000"/>
                </a:solidFill>
              </a:rPr>
              <a:t>;</a:t>
            </a:r>
          </a:p>
          <a:p>
            <a:pPr marL="0" indent="0" algn="just">
              <a:spcBef>
                <a:spcPts val="0"/>
              </a:spcBef>
              <a:buNone/>
            </a:pPr>
            <a:r>
              <a:rPr lang="en-IN" sz="1800" dirty="0">
                <a:solidFill>
                  <a:srgbClr val="C00000"/>
                </a:solidFill>
              </a:rPr>
              <a:t> </a:t>
            </a:r>
            <a:r>
              <a:rPr lang="en-IN" sz="1800" dirty="0" smtClean="0">
                <a:solidFill>
                  <a:srgbClr val="C00000"/>
                </a:solidFill>
              </a:rPr>
              <a:t>                                                                   array[2</a:t>
            </a:r>
            <a:r>
              <a:rPr lang="en-IN" sz="1800" dirty="0">
                <a:solidFill>
                  <a:srgbClr val="C00000"/>
                </a:solidFill>
              </a:rPr>
              <a:t>] = third</a:t>
            </a:r>
            <a:r>
              <a:rPr lang="en-IN" sz="1800" dirty="0" smtClean="0">
                <a:solidFill>
                  <a:srgbClr val="C00000"/>
                </a:solidFill>
              </a:rPr>
              <a:t>;</a:t>
            </a:r>
          </a:p>
          <a:p>
            <a:pPr marL="0" indent="0" algn="just">
              <a:spcBef>
                <a:spcPts val="0"/>
              </a:spcBef>
              <a:buNone/>
            </a:pPr>
            <a:r>
              <a:rPr lang="en-IN" sz="1800" dirty="0">
                <a:solidFill>
                  <a:srgbClr val="C00000"/>
                </a:solidFill>
              </a:rPr>
              <a:t> </a:t>
            </a:r>
            <a:r>
              <a:rPr lang="en-IN" sz="1800" dirty="0" smtClean="0">
                <a:solidFill>
                  <a:srgbClr val="C00000"/>
                </a:solidFill>
              </a:rPr>
              <a:t>                                                                   </a:t>
            </a:r>
            <a:r>
              <a:rPr lang="en-IN" sz="1800" dirty="0" err="1" smtClean="0">
                <a:solidFill>
                  <a:srgbClr val="C00000"/>
                </a:solidFill>
              </a:rPr>
              <a:t>int</a:t>
            </a:r>
            <a:r>
              <a:rPr lang="en-IN" sz="1800" dirty="0" smtClean="0">
                <a:solidFill>
                  <a:srgbClr val="C00000"/>
                </a:solidFill>
              </a:rPr>
              <a:t> </a:t>
            </a:r>
            <a:r>
              <a:rPr lang="en-IN" sz="1800" dirty="0">
                <a:solidFill>
                  <a:srgbClr val="C00000"/>
                </a:solidFill>
              </a:rPr>
              <a:t>min = </a:t>
            </a:r>
            <a:r>
              <a:rPr lang="en-IN" sz="1800" dirty="0" err="1">
                <a:solidFill>
                  <a:srgbClr val="C00000"/>
                </a:solidFill>
              </a:rPr>
              <a:t>Util.Min</a:t>
            </a:r>
            <a:r>
              <a:rPr lang="en-IN" sz="1800" dirty="0">
                <a:solidFill>
                  <a:srgbClr val="C00000"/>
                </a:solidFill>
              </a:rPr>
              <a:t>(array</a:t>
            </a:r>
            <a:r>
              <a:rPr lang="en-IN" sz="1800" dirty="0" smtClean="0">
                <a:solidFill>
                  <a:srgbClr val="C00000"/>
                </a:solidFill>
              </a:rPr>
              <a:t>);</a:t>
            </a:r>
          </a:p>
          <a:p>
            <a:pPr algn="just"/>
            <a:r>
              <a:rPr lang="en-IN" sz="1800" dirty="0"/>
              <a:t>You can see that this solution avoids the need for a large number of overloads, but it does so at a price: you have to write additional code to populate the array that you pass in. You can, of course, use an anonymous array if you prefer, like this:</a:t>
            </a:r>
          </a:p>
          <a:p>
            <a:pPr marL="0" indent="0" algn="ctr">
              <a:buNone/>
            </a:pPr>
            <a:r>
              <a:rPr lang="en-IN" sz="1800" dirty="0" err="1">
                <a:solidFill>
                  <a:srgbClr val="C00000"/>
                </a:solidFill>
              </a:rPr>
              <a:t>int</a:t>
            </a:r>
            <a:r>
              <a:rPr lang="en-IN" sz="1800" dirty="0">
                <a:solidFill>
                  <a:srgbClr val="C00000"/>
                </a:solidFill>
              </a:rPr>
              <a:t> min = </a:t>
            </a:r>
            <a:r>
              <a:rPr lang="en-IN" sz="1800" dirty="0" err="1">
                <a:solidFill>
                  <a:srgbClr val="C00000"/>
                </a:solidFill>
              </a:rPr>
              <a:t>Util.Min</a:t>
            </a:r>
            <a:r>
              <a:rPr lang="en-IN" sz="1800" dirty="0">
                <a:solidFill>
                  <a:srgbClr val="C00000"/>
                </a:solidFill>
              </a:rPr>
              <a:t>(new </a:t>
            </a:r>
            <a:r>
              <a:rPr lang="en-IN" sz="1800" dirty="0" err="1">
                <a:solidFill>
                  <a:srgbClr val="C00000"/>
                </a:solidFill>
              </a:rPr>
              <a:t>int</a:t>
            </a:r>
            <a:r>
              <a:rPr lang="en-IN" sz="1800" dirty="0">
                <a:solidFill>
                  <a:srgbClr val="C00000"/>
                </a:solidFill>
              </a:rPr>
              <a:t>[] {first, second, third</a:t>
            </a:r>
            <a:r>
              <a:rPr lang="en-IN" sz="1800" dirty="0" smtClean="0">
                <a:solidFill>
                  <a:srgbClr val="C00000"/>
                </a:solidFill>
              </a:rPr>
              <a:t>});</a:t>
            </a:r>
          </a:p>
          <a:p>
            <a:pPr marL="0" indent="0" algn="just">
              <a:buNone/>
            </a:pPr>
            <a:r>
              <a:rPr lang="en-IN" sz="1800" dirty="0"/>
              <a:t>However, the point is you still need to create and populate an array, and the syntax can get a little confusing. The solution is to get the compiler to write some of this code for you by using a </a:t>
            </a:r>
            <a:r>
              <a:rPr lang="en-IN" sz="1800" i="1" dirty="0" err="1"/>
              <a:t>params</a:t>
            </a:r>
            <a:r>
              <a:rPr lang="en-IN" sz="1800" i="1" dirty="0"/>
              <a:t> </a:t>
            </a:r>
            <a:r>
              <a:rPr lang="en-IN" sz="1800" dirty="0"/>
              <a:t>array as the parameter to the </a:t>
            </a:r>
            <a:r>
              <a:rPr lang="en-IN" sz="1800" i="1" dirty="0"/>
              <a:t>Min </a:t>
            </a:r>
            <a:r>
              <a:rPr lang="en-IN" sz="1800" dirty="0"/>
              <a:t>method</a:t>
            </a:r>
            <a:r>
              <a:rPr lang="en-IN" sz="1800" dirty="0" smtClean="0"/>
              <a:t>. </a:t>
            </a:r>
            <a:endParaRPr lang="en-IN" sz="1800" cap="none" dirty="0">
              <a:solidFill>
                <a:srgbClr val="C00000"/>
              </a:solidFill>
            </a:endParaRPr>
          </a:p>
        </p:txBody>
      </p:sp>
    </p:spTree>
    <p:extLst>
      <p:ext uri="{BB962C8B-B14F-4D97-AF65-F5344CB8AC3E}">
        <p14:creationId xmlns:p14="http://schemas.microsoft.com/office/powerpoint/2010/main" xmlns="" val="31303431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8"/>
            <a:ext cx="11526592" cy="463308"/>
          </a:xfrm>
        </p:spPr>
        <p:txBody>
          <a:bodyPr>
            <a:noAutofit/>
          </a:bodyPr>
          <a:lstStyle/>
          <a:p>
            <a:r>
              <a:rPr lang="en-IN" sz="3600" b="1" dirty="0" err="1" smtClean="0">
                <a:solidFill>
                  <a:srgbClr val="FF0000"/>
                </a:solidFill>
              </a:rPr>
              <a:t>Contd</a:t>
            </a:r>
            <a:r>
              <a:rPr lang="en-IN" sz="3600" b="1" dirty="0" smtClean="0">
                <a:solidFill>
                  <a:srgbClr val="FF0000"/>
                </a:solidFill>
              </a:rPr>
              <a:t>…</a:t>
            </a:r>
            <a:endParaRPr lang="en-IN" sz="3600"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3656361" y="735413"/>
            <a:ext cx="4776247" cy="3455251"/>
          </a:xfrm>
          <a:prstGeom prst="rect">
            <a:avLst/>
          </a:prstGeom>
        </p:spPr>
      </p:pic>
      <p:sp>
        <p:nvSpPr>
          <p:cNvPr id="5" name="Rectangle 4"/>
          <p:cNvSpPr/>
          <p:nvPr/>
        </p:nvSpPr>
        <p:spPr>
          <a:xfrm>
            <a:off x="0" y="4306574"/>
            <a:ext cx="12192000" cy="2308324"/>
          </a:xfrm>
          <a:prstGeom prst="rect">
            <a:avLst/>
          </a:prstGeom>
        </p:spPr>
        <p:txBody>
          <a:bodyPr wrap="square">
            <a:spAutoFit/>
          </a:bodyPr>
          <a:lstStyle/>
          <a:p>
            <a:pPr algn="just"/>
            <a:r>
              <a:rPr lang="en-IN" dirty="0">
                <a:solidFill>
                  <a:srgbClr val="000000"/>
                </a:solidFill>
                <a:latin typeface="Segoe"/>
              </a:rPr>
              <a:t>The </a:t>
            </a:r>
            <a:r>
              <a:rPr lang="en-IN" i="1" dirty="0">
                <a:solidFill>
                  <a:srgbClr val="000000"/>
                </a:solidFill>
                <a:latin typeface="Segoe"/>
              </a:rPr>
              <a:t>Drive </a:t>
            </a:r>
            <a:r>
              <a:rPr lang="en-IN" dirty="0">
                <a:solidFill>
                  <a:srgbClr val="000000"/>
                </a:solidFill>
                <a:latin typeface="Segoe"/>
              </a:rPr>
              <a:t>method is virtual, so the runtime (not the compiler) works out which version of the </a:t>
            </a:r>
            <a:r>
              <a:rPr lang="en-IN" i="1" dirty="0">
                <a:solidFill>
                  <a:srgbClr val="000000"/>
                </a:solidFill>
                <a:latin typeface="Segoe"/>
              </a:rPr>
              <a:t>Drive </a:t>
            </a:r>
            <a:r>
              <a:rPr lang="en-IN" dirty="0">
                <a:solidFill>
                  <a:srgbClr val="000000"/>
                </a:solidFill>
                <a:latin typeface="Segoe"/>
              </a:rPr>
              <a:t>method to call when invoking it through a </a:t>
            </a:r>
            <a:r>
              <a:rPr lang="en-IN" i="1" dirty="0">
                <a:solidFill>
                  <a:srgbClr val="000000"/>
                </a:solidFill>
                <a:latin typeface="Segoe"/>
              </a:rPr>
              <a:t>Vehicle </a:t>
            </a:r>
            <a:r>
              <a:rPr lang="en-IN" dirty="0">
                <a:solidFill>
                  <a:srgbClr val="000000"/>
                </a:solidFill>
                <a:latin typeface="Segoe"/>
              </a:rPr>
              <a:t>variable based on the real type of the object referenced by this variable. </a:t>
            </a:r>
            <a:endParaRPr lang="en-IN" dirty="0" smtClean="0">
              <a:solidFill>
                <a:srgbClr val="000000"/>
              </a:solidFill>
              <a:latin typeface="Segoe"/>
            </a:endParaRPr>
          </a:p>
          <a:p>
            <a:pPr algn="just"/>
            <a:endParaRPr lang="en-IN" dirty="0">
              <a:solidFill>
                <a:srgbClr val="000000"/>
              </a:solidFill>
              <a:latin typeface="Segoe"/>
            </a:endParaRPr>
          </a:p>
          <a:p>
            <a:pPr algn="just"/>
            <a:r>
              <a:rPr lang="en-IN" dirty="0" smtClean="0">
                <a:solidFill>
                  <a:srgbClr val="000000"/>
                </a:solidFill>
                <a:latin typeface="Segoe"/>
              </a:rPr>
              <a:t>In </a:t>
            </a:r>
            <a:r>
              <a:rPr lang="en-IN" dirty="0">
                <a:solidFill>
                  <a:srgbClr val="000000"/>
                </a:solidFill>
                <a:latin typeface="Segoe"/>
              </a:rPr>
              <a:t>the first case, the </a:t>
            </a:r>
            <a:r>
              <a:rPr lang="en-IN" i="1" dirty="0">
                <a:solidFill>
                  <a:srgbClr val="000000"/>
                </a:solidFill>
                <a:latin typeface="Segoe"/>
              </a:rPr>
              <a:t>Vehicle </a:t>
            </a:r>
            <a:r>
              <a:rPr lang="en-IN" dirty="0">
                <a:solidFill>
                  <a:srgbClr val="000000"/>
                </a:solidFill>
                <a:latin typeface="Segoe"/>
              </a:rPr>
              <a:t>object refers to a </a:t>
            </a:r>
            <a:r>
              <a:rPr lang="en-IN" i="1" dirty="0">
                <a:solidFill>
                  <a:srgbClr val="000000"/>
                </a:solidFill>
                <a:latin typeface="Segoe"/>
              </a:rPr>
              <a:t>Car</a:t>
            </a:r>
            <a:r>
              <a:rPr lang="en-IN" dirty="0">
                <a:solidFill>
                  <a:srgbClr val="000000"/>
                </a:solidFill>
                <a:latin typeface="Segoe"/>
              </a:rPr>
              <a:t>, so the application calls the </a:t>
            </a:r>
            <a:r>
              <a:rPr lang="en-IN" i="1" dirty="0" err="1">
                <a:solidFill>
                  <a:srgbClr val="000000"/>
                </a:solidFill>
                <a:latin typeface="Segoe"/>
              </a:rPr>
              <a:t>Car.Drive</a:t>
            </a:r>
            <a:r>
              <a:rPr lang="en-IN" i="1" dirty="0">
                <a:solidFill>
                  <a:srgbClr val="000000"/>
                </a:solidFill>
                <a:latin typeface="Segoe"/>
              </a:rPr>
              <a:t> </a:t>
            </a:r>
            <a:r>
              <a:rPr lang="en-IN" dirty="0">
                <a:solidFill>
                  <a:srgbClr val="000000"/>
                </a:solidFill>
                <a:latin typeface="Segoe"/>
              </a:rPr>
              <a:t>method. In the second case, the </a:t>
            </a:r>
            <a:r>
              <a:rPr lang="en-IN" i="1" dirty="0">
                <a:solidFill>
                  <a:srgbClr val="000000"/>
                </a:solidFill>
                <a:latin typeface="Segoe"/>
              </a:rPr>
              <a:t>Vehicle </a:t>
            </a:r>
            <a:r>
              <a:rPr lang="en-IN" dirty="0">
                <a:solidFill>
                  <a:srgbClr val="000000"/>
                </a:solidFill>
                <a:latin typeface="Segoe"/>
              </a:rPr>
              <a:t>object refers to an </a:t>
            </a:r>
            <a:r>
              <a:rPr lang="en-IN" i="1" dirty="0">
                <a:solidFill>
                  <a:srgbClr val="000000"/>
                </a:solidFill>
                <a:latin typeface="Segoe"/>
              </a:rPr>
              <a:t>Airplane</a:t>
            </a:r>
            <a:r>
              <a:rPr lang="en-IN" dirty="0">
                <a:solidFill>
                  <a:srgbClr val="000000"/>
                </a:solidFill>
                <a:latin typeface="Segoe"/>
              </a:rPr>
              <a:t>, so the application calls the </a:t>
            </a:r>
            <a:r>
              <a:rPr lang="en-IN" i="1" dirty="0" err="1">
                <a:solidFill>
                  <a:srgbClr val="000000"/>
                </a:solidFill>
                <a:latin typeface="Segoe"/>
              </a:rPr>
              <a:t>Airplane.Drive</a:t>
            </a:r>
            <a:r>
              <a:rPr lang="en-IN" i="1" dirty="0">
                <a:solidFill>
                  <a:srgbClr val="000000"/>
                </a:solidFill>
                <a:latin typeface="Segoe"/>
              </a:rPr>
              <a:t> </a:t>
            </a:r>
            <a:r>
              <a:rPr lang="en-IN" dirty="0">
                <a:solidFill>
                  <a:srgbClr val="000000"/>
                </a:solidFill>
                <a:latin typeface="Segoe"/>
              </a:rPr>
              <a:t>method</a:t>
            </a:r>
            <a:r>
              <a:rPr lang="en-IN" dirty="0" smtClean="0">
                <a:solidFill>
                  <a:srgbClr val="000000"/>
                </a:solidFill>
                <a:latin typeface="Segoe"/>
              </a:rPr>
              <a:t>.</a:t>
            </a:r>
          </a:p>
          <a:p>
            <a:endParaRPr lang="en-IN" dirty="0"/>
          </a:p>
          <a:p>
            <a:r>
              <a:rPr lang="en-IN" dirty="0" smtClean="0"/>
              <a:t>28) Press </a:t>
            </a:r>
            <a:r>
              <a:rPr lang="en-IN" dirty="0"/>
              <a:t>Enter to close the application and return to Visual Studio </a:t>
            </a:r>
            <a:r>
              <a:rPr lang="en-IN" dirty="0" smtClean="0"/>
              <a:t>2015.</a:t>
            </a:r>
            <a:endParaRPr lang="en-IN" dirty="0"/>
          </a:p>
          <a:p>
            <a:pPr algn="just"/>
            <a:endParaRPr lang="en-IN" dirty="0"/>
          </a:p>
        </p:txBody>
      </p:sp>
    </p:spTree>
    <p:extLst>
      <p:ext uri="{BB962C8B-B14F-4D97-AF65-F5344CB8AC3E}">
        <p14:creationId xmlns:p14="http://schemas.microsoft.com/office/powerpoint/2010/main" xmlns="" val="7960968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IN" sz="4000" b="1" dirty="0">
                <a:solidFill>
                  <a:srgbClr val="FF0000"/>
                </a:solidFill>
              </a:rPr>
              <a:t>Understanding Extension Methods</a:t>
            </a:r>
            <a:endParaRPr lang="en-IN" sz="4000" dirty="0">
              <a:solidFill>
                <a:srgbClr val="FF0000"/>
              </a:solidFill>
            </a:endParaRPr>
          </a:p>
        </p:txBody>
      </p:sp>
      <p:sp>
        <p:nvSpPr>
          <p:cNvPr id="3" name="Content Placeholder 2"/>
          <p:cNvSpPr>
            <a:spLocks noGrp="1"/>
          </p:cNvSpPr>
          <p:nvPr>
            <p:ph idx="1"/>
          </p:nvPr>
        </p:nvSpPr>
        <p:spPr>
          <a:xfrm>
            <a:off x="0" y="553792"/>
            <a:ext cx="12192000" cy="6304208"/>
          </a:xfrm>
        </p:spPr>
        <p:txBody>
          <a:bodyPr>
            <a:normAutofit lnSpcReduction="10000"/>
          </a:bodyPr>
          <a:lstStyle/>
          <a:p>
            <a:pPr algn="just"/>
            <a:r>
              <a:rPr lang="en-IN" sz="1800" dirty="0"/>
              <a:t>Inheritance is a powerful feature, enabling you to extend the functionality of a class by creating a new class that derives from it. </a:t>
            </a:r>
            <a:endParaRPr lang="en-IN" sz="1800" dirty="0" smtClean="0"/>
          </a:p>
          <a:p>
            <a:pPr algn="just"/>
            <a:r>
              <a:rPr lang="en-IN" sz="1800" dirty="0" smtClean="0"/>
              <a:t>However</a:t>
            </a:r>
            <a:r>
              <a:rPr lang="en-IN" sz="1800" dirty="0"/>
              <a:t>, sometimes using inheritance is not the most appropriate mechanism for adding new </a:t>
            </a:r>
            <a:r>
              <a:rPr lang="en-IN" sz="1800" dirty="0" err="1"/>
              <a:t>behaviors</a:t>
            </a:r>
            <a:r>
              <a:rPr lang="en-IN" sz="1800" dirty="0"/>
              <a:t>, especially if you need to quickly extend a type without affecting existing code</a:t>
            </a:r>
            <a:r>
              <a:rPr lang="en-IN" sz="1800" dirty="0" smtClean="0"/>
              <a:t>.</a:t>
            </a:r>
          </a:p>
          <a:p>
            <a:pPr algn="just"/>
            <a:r>
              <a:rPr lang="en-IN" sz="1800" dirty="0"/>
              <a:t>For example, suppose you want to add a new feature to the </a:t>
            </a:r>
            <a:r>
              <a:rPr lang="en-IN" sz="1800" i="1" dirty="0" err="1"/>
              <a:t>int</a:t>
            </a:r>
            <a:r>
              <a:rPr lang="en-IN" sz="1800" i="1" dirty="0"/>
              <a:t> </a:t>
            </a:r>
            <a:r>
              <a:rPr lang="en-IN" sz="1800" dirty="0"/>
              <a:t>type, such as a method named </a:t>
            </a:r>
            <a:r>
              <a:rPr lang="en-IN" sz="1800" i="1" dirty="0"/>
              <a:t>Negate </a:t>
            </a:r>
            <a:r>
              <a:rPr lang="en-IN" sz="1800" dirty="0"/>
              <a:t>that returns the negative equivalent value that an integer currently contains. (I know that you could simply use the unary minus operator [-] to perform the same task, but bear with me.) </a:t>
            </a:r>
            <a:endParaRPr lang="en-IN" sz="1800" dirty="0" smtClean="0"/>
          </a:p>
          <a:p>
            <a:pPr algn="just"/>
            <a:r>
              <a:rPr lang="en-IN" sz="1800" dirty="0" smtClean="0"/>
              <a:t>One </a:t>
            </a:r>
            <a:r>
              <a:rPr lang="en-IN" sz="1800" dirty="0"/>
              <a:t>way to achieve this is to define a new type named </a:t>
            </a:r>
            <a:r>
              <a:rPr lang="en-IN" sz="1800" i="1" dirty="0"/>
              <a:t>NegInt32 </a:t>
            </a:r>
            <a:r>
              <a:rPr lang="en-IN" sz="1800" dirty="0"/>
              <a:t>that inherits from </a:t>
            </a:r>
            <a:r>
              <a:rPr lang="en-IN" sz="1800" i="1" dirty="0"/>
              <a:t>System.Int32 </a:t>
            </a:r>
            <a:r>
              <a:rPr lang="en-IN" sz="1800" dirty="0"/>
              <a:t>(</a:t>
            </a:r>
            <a:r>
              <a:rPr lang="en-IN" sz="1800" i="1" dirty="0" err="1"/>
              <a:t>int</a:t>
            </a:r>
            <a:r>
              <a:rPr lang="en-IN" sz="1800" i="1" dirty="0"/>
              <a:t> </a:t>
            </a:r>
            <a:r>
              <a:rPr lang="en-IN" sz="1800" dirty="0"/>
              <a:t>is an alias for </a:t>
            </a:r>
            <a:r>
              <a:rPr lang="en-IN" sz="1800" i="1" dirty="0"/>
              <a:t>System.Int32</a:t>
            </a:r>
            <a:r>
              <a:rPr lang="en-IN" sz="1800" dirty="0"/>
              <a:t>) and that adds the </a:t>
            </a:r>
            <a:r>
              <a:rPr lang="en-IN" sz="1800" i="1" dirty="0"/>
              <a:t>Negate </a:t>
            </a:r>
            <a:r>
              <a:rPr lang="en-IN" sz="1800" dirty="0"/>
              <a:t>method</a:t>
            </a:r>
            <a:r>
              <a:rPr lang="en-IN" sz="1800" dirty="0" smtClean="0"/>
              <a:t>: </a:t>
            </a:r>
          </a:p>
          <a:p>
            <a:pPr marL="0" indent="0" algn="just">
              <a:spcBef>
                <a:spcPts val="0"/>
              </a:spcBef>
              <a:buNone/>
            </a:pPr>
            <a:r>
              <a:rPr lang="en-IN" sz="1800" dirty="0" smtClean="0">
                <a:solidFill>
                  <a:srgbClr val="FF0000"/>
                </a:solidFill>
              </a:rPr>
              <a:t>                                                                      class </a:t>
            </a:r>
            <a:r>
              <a:rPr lang="en-IN" sz="1800" dirty="0">
                <a:solidFill>
                  <a:srgbClr val="FF0000"/>
                </a:solidFill>
              </a:rPr>
              <a:t>NegInt32 : System.Int32 // don't try this</a:t>
            </a:r>
            <a:r>
              <a:rPr lang="en-IN" sz="1800" dirty="0" smtClean="0">
                <a:solidFill>
                  <a:srgbClr val="FF0000"/>
                </a:solidFill>
              </a:rPr>
              <a:t>!</a:t>
            </a: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solidFill>
                  <a:srgbClr val="FF0000"/>
                </a:solidFill>
              </a:rPr>
              <a:t> </a:t>
            </a:r>
            <a:r>
              <a:rPr lang="en-IN" sz="1800" dirty="0" smtClean="0">
                <a:solidFill>
                  <a:srgbClr val="FF0000"/>
                </a:solidFill>
              </a:rPr>
              <a:t>                                                                        public </a:t>
            </a:r>
            <a:r>
              <a:rPr lang="en-IN" sz="1800" dirty="0" err="1">
                <a:solidFill>
                  <a:srgbClr val="FF0000"/>
                </a:solidFill>
              </a:rPr>
              <a:t>int</a:t>
            </a:r>
            <a:r>
              <a:rPr lang="en-IN" sz="1800" dirty="0">
                <a:solidFill>
                  <a:srgbClr val="FF0000"/>
                </a:solidFill>
              </a:rPr>
              <a:t> Negate</a:t>
            </a:r>
            <a:r>
              <a:rPr lang="en-IN" sz="1800" dirty="0" smtClean="0">
                <a:solidFill>
                  <a:srgbClr val="FF0000"/>
                </a:solidFill>
              </a:rPr>
              <a:t>( ) </a:t>
            </a: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solidFill>
                  <a:srgbClr val="FF0000"/>
                </a:solidFill>
              </a:rPr>
              <a:t> </a:t>
            </a:r>
            <a:r>
              <a:rPr lang="en-IN" sz="1800" dirty="0" smtClean="0">
                <a:solidFill>
                  <a:srgbClr val="FF0000"/>
                </a:solidFill>
              </a:rPr>
              <a:t>                                                                      }</a:t>
            </a:r>
          </a:p>
          <a:p>
            <a:pPr marL="0" indent="0" algn="just">
              <a:spcBef>
                <a:spcPts val="0"/>
              </a:spcBef>
              <a:buNone/>
            </a:pPr>
            <a:r>
              <a:rPr lang="en-IN" sz="1800" dirty="0">
                <a:solidFill>
                  <a:srgbClr val="FF0000"/>
                </a:solidFill>
              </a:rPr>
              <a:t> </a:t>
            </a:r>
            <a:r>
              <a:rPr lang="en-IN" sz="1800" dirty="0" smtClean="0">
                <a:solidFill>
                  <a:srgbClr val="FF0000"/>
                </a:solidFill>
              </a:rPr>
              <a:t>                                                                   } </a:t>
            </a:r>
          </a:p>
          <a:p>
            <a:pPr algn="just"/>
            <a:r>
              <a:rPr lang="en-IN" sz="1800" dirty="0"/>
              <a:t>The theory is that </a:t>
            </a:r>
            <a:r>
              <a:rPr lang="en-IN" sz="1800" i="1" dirty="0"/>
              <a:t>NegInt32 </a:t>
            </a:r>
            <a:r>
              <a:rPr lang="en-IN" sz="1800" dirty="0"/>
              <a:t>will inherit all the functionality associated with the </a:t>
            </a:r>
            <a:r>
              <a:rPr lang="en-IN" sz="1800" i="1" dirty="0"/>
              <a:t>System.Int32 </a:t>
            </a:r>
            <a:r>
              <a:rPr lang="en-IN" sz="1800" dirty="0"/>
              <a:t>type in addition to the </a:t>
            </a:r>
            <a:r>
              <a:rPr lang="en-IN" sz="1800" i="1" dirty="0"/>
              <a:t>Negate </a:t>
            </a:r>
            <a:r>
              <a:rPr lang="en-IN" sz="1800" dirty="0"/>
              <a:t>method. There are two reasons why you might not want to follow this approach:</a:t>
            </a:r>
          </a:p>
          <a:p>
            <a:pPr marL="0" indent="0" algn="just">
              <a:buNone/>
            </a:pPr>
            <a:r>
              <a:rPr lang="en-IN" sz="1800" dirty="0" smtClean="0">
                <a:solidFill>
                  <a:srgbClr val="FF0000"/>
                </a:solidFill>
              </a:rPr>
              <a:t>1) This </a:t>
            </a:r>
            <a:r>
              <a:rPr lang="en-IN" sz="1800" dirty="0">
                <a:solidFill>
                  <a:srgbClr val="FF0000"/>
                </a:solidFill>
              </a:rPr>
              <a:t>method applies only to the </a:t>
            </a:r>
            <a:r>
              <a:rPr lang="en-IN" sz="1800" i="1" dirty="0">
                <a:solidFill>
                  <a:srgbClr val="FF0000"/>
                </a:solidFill>
              </a:rPr>
              <a:t>NegInt32 </a:t>
            </a:r>
            <a:r>
              <a:rPr lang="en-IN" sz="1800" dirty="0">
                <a:solidFill>
                  <a:srgbClr val="FF0000"/>
                </a:solidFill>
              </a:rPr>
              <a:t>type, and if you want to use it with existing </a:t>
            </a:r>
            <a:r>
              <a:rPr lang="en-IN" sz="1800" i="1" dirty="0" err="1">
                <a:solidFill>
                  <a:srgbClr val="FF0000"/>
                </a:solidFill>
              </a:rPr>
              <a:t>int</a:t>
            </a:r>
            <a:r>
              <a:rPr lang="en-IN" sz="1800" i="1" dirty="0">
                <a:solidFill>
                  <a:srgbClr val="FF0000"/>
                </a:solidFill>
              </a:rPr>
              <a:t> </a:t>
            </a:r>
            <a:r>
              <a:rPr lang="en-IN" sz="1800" dirty="0">
                <a:solidFill>
                  <a:srgbClr val="FF0000"/>
                </a:solidFill>
              </a:rPr>
              <a:t>variables in your code, you have to change the definition of every </a:t>
            </a:r>
            <a:r>
              <a:rPr lang="en-IN" sz="1800" i="1" dirty="0" err="1">
                <a:solidFill>
                  <a:srgbClr val="FF0000"/>
                </a:solidFill>
              </a:rPr>
              <a:t>int</a:t>
            </a:r>
            <a:r>
              <a:rPr lang="en-IN" sz="1800" i="1" dirty="0">
                <a:solidFill>
                  <a:srgbClr val="FF0000"/>
                </a:solidFill>
              </a:rPr>
              <a:t> </a:t>
            </a:r>
            <a:r>
              <a:rPr lang="en-IN" sz="1800" dirty="0">
                <a:solidFill>
                  <a:srgbClr val="FF0000"/>
                </a:solidFill>
              </a:rPr>
              <a:t>variable to the </a:t>
            </a:r>
            <a:r>
              <a:rPr lang="en-IN" sz="1800" i="1" dirty="0">
                <a:solidFill>
                  <a:srgbClr val="FF0000"/>
                </a:solidFill>
              </a:rPr>
              <a:t>NegInt32 </a:t>
            </a:r>
            <a:r>
              <a:rPr lang="en-IN" sz="1800" dirty="0">
                <a:solidFill>
                  <a:srgbClr val="FF0000"/>
                </a:solidFill>
              </a:rPr>
              <a:t>type.</a:t>
            </a:r>
          </a:p>
          <a:p>
            <a:pPr marL="0" indent="0" algn="just">
              <a:buNone/>
            </a:pPr>
            <a:r>
              <a:rPr lang="en-IN" sz="1800" dirty="0" smtClean="0">
                <a:solidFill>
                  <a:srgbClr val="FF0000"/>
                </a:solidFill>
              </a:rPr>
              <a:t>2) The </a:t>
            </a:r>
            <a:r>
              <a:rPr lang="en-IN" sz="1800" i="1" dirty="0">
                <a:solidFill>
                  <a:srgbClr val="FF0000"/>
                </a:solidFill>
              </a:rPr>
              <a:t>System.Int32 </a:t>
            </a:r>
            <a:r>
              <a:rPr lang="en-IN" sz="1800" dirty="0">
                <a:solidFill>
                  <a:srgbClr val="FF0000"/>
                </a:solidFill>
              </a:rPr>
              <a:t>type is actually a structure, not a class, and you cannot use inheritance with structures.</a:t>
            </a:r>
          </a:p>
          <a:p>
            <a:pPr marL="0" indent="0" algn="just">
              <a:buNone/>
            </a:pPr>
            <a:r>
              <a:rPr lang="en-IN" sz="1800" dirty="0" smtClean="0"/>
              <a:t>This </a:t>
            </a:r>
            <a:r>
              <a:rPr lang="en-IN" sz="1800" dirty="0"/>
              <a:t>is where extension methods become very useful.</a:t>
            </a:r>
            <a:endParaRPr lang="en-IN" sz="1800" dirty="0">
              <a:solidFill>
                <a:srgbClr val="FF0000"/>
              </a:solidFill>
            </a:endParaRPr>
          </a:p>
        </p:txBody>
      </p:sp>
    </p:spTree>
    <p:extLst>
      <p:ext uri="{BB962C8B-B14F-4D97-AF65-F5344CB8AC3E}">
        <p14:creationId xmlns:p14="http://schemas.microsoft.com/office/powerpoint/2010/main" xmlns="" val="27164563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rmAutofit fontScale="90000"/>
          </a:bodyPr>
          <a:lstStyle/>
          <a:p>
            <a:r>
              <a:rPr lang="en-US" dirty="0" err="1" smtClean="0">
                <a:solidFill>
                  <a:srgbClr val="FF0000"/>
                </a:solidFill>
              </a:rPr>
              <a:t>Contd</a:t>
            </a:r>
            <a:r>
              <a:rPr lang="en-US"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3792"/>
            <a:ext cx="12192000" cy="6304208"/>
          </a:xfrm>
        </p:spPr>
        <p:txBody>
          <a:bodyPr>
            <a:normAutofit lnSpcReduction="10000"/>
          </a:bodyPr>
          <a:lstStyle/>
          <a:p>
            <a:pPr algn="just"/>
            <a:r>
              <a:rPr lang="en-IN" sz="1800" dirty="0">
                <a:solidFill>
                  <a:srgbClr val="FF0000"/>
                </a:solidFill>
              </a:rPr>
              <a:t>An extension method enables you to extend an existing type (a class or a structure) with additional static methods. </a:t>
            </a:r>
            <a:endParaRPr lang="en-IN" sz="1800" dirty="0" smtClean="0">
              <a:solidFill>
                <a:srgbClr val="FF0000"/>
              </a:solidFill>
            </a:endParaRPr>
          </a:p>
          <a:p>
            <a:pPr algn="just"/>
            <a:r>
              <a:rPr lang="en-IN" sz="1800" dirty="0" smtClean="0"/>
              <a:t>These</a:t>
            </a:r>
            <a:r>
              <a:rPr lang="en-IN" sz="1800" dirty="0" smtClean="0">
                <a:solidFill>
                  <a:srgbClr val="FF0000"/>
                </a:solidFill>
              </a:rPr>
              <a:t> </a:t>
            </a:r>
            <a:r>
              <a:rPr lang="en-IN" sz="1800" dirty="0">
                <a:solidFill>
                  <a:srgbClr val="FF0000"/>
                </a:solidFill>
              </a:rPr>
              <a:t>static </a:t>
            </a:r>
            <a:r>
              <a:rPr lang="en-IN" sz="1800" dirty="0"/>
              <a:t>methods become immediately available to your code in any statements that reference data of the type being extended.</a:t>
            </a:r>
          </a:p>
          <a:p>
            <a:pPr algn="just"/>
            <a:r>
              <a:rPr lang="en-IN" sz="1800" dirty="0">
                <a:solidFill>
                  <a:srgbClr val="FF0000"/>
                </a:solidFill>
              </a:rPr>
              <a:t>You define an extension method in a </a:t>
            </a:r>
            <a:r>
              <a:rPr lang="en-IN" sz="1800" i="1" dirty="0">
                <a:solidFill>
                  <a:srgbClr val="FF0000"/>
                </a:solidFill>
              </a:rPr>
              <a:t>static </a:t>
            </a:r>
            <a:r>
              <a:rPr lang="en-IN" sz="1800" dirty="0">
                <a:solidFill>
                  <a:srgbClr val="FF0000"/>
                </a:solidFill>
              </a:rPr>
              <a:t>class and specify the type that the method applies to as the first parameter to the method, along with the </a:t>
            </a:r>
            <a:r>
              <a:rPr lang="en-IN" sz="1800" i="1" dirty="0">
                <a:solidFill>
                  <a:srgbClr val="FF0000"/>
                </a:solidFill>
              </a:rPr>
              <a:t>this </a:t>
            </a:r>
            <a:r>
              <a:rPr lang="en-IN" sz="1800" dirty="0">
                <a:solidFill>
                  <a:srgbClr val="FF0000"/>
                </a:solidFill>
              </a:rPr>
              <a:t>keyword. </a:t>
            </a:r>
            <a:endParaRPr lang="en-IN" sz="1800" dirty="0" smtClean="0">
              <a:solidFill>
                <a:srgbClr val="FF0000"/>
              </a:solidFill>
            </a:endParaRPr>
          </a:p>
          <a:p>
            <a:pPr algn="just"/>
            <a:r>
              <a:rPr lang="en-IN" sz="1800" dirty="0" smtClean="0"/>
              <a:t>Here’s </a:t>
            </a:r>
            <a:r>
              <a:rPr lang="en-IN" sz="1800" dirty="0"/>
              <a:t>an example showing how you can implement the </a:t>
            </a:r>
            <a:r>
              <a:rPr lang="en-IN" sz="1800" i="1" dirty="0"/>
              <a:t>Negate </a:t>
            </a:r>
            <a:r>
              <a:rPr lang="en-IN" sz="1800" dirty="0"/>
              <a:t>extension method for the </a:t>
            </a:r>
            <a:r>
              <a:rPr lang="en-IN" sz="1800" i="1" dirty="0" err="1"/>
              <a:t>int</a:t>
            </a:r>
            <a:r>
              <a:rPr lang="en-IN" sz="1800" i="1" dirty="0"/>
              <a:t> </a:t>
            </a:r>
            <a:r>
              <a:rPr lang="en-IN" sz="1800" dirty="0" smtClean="0"/>
              <a:t>type. </a:t>
            </a:r>
          </a:p>
          <a:p>
            <a:pPr marL="0" indent="0" algn="just">
              <a:spcBef>
                <a:spcPts val="0"/>
              </a:spcBef>
              <a:buNone/>
            </a:pPr>
            <a:r>
              <a:rPr lang="en-IN" sz="1800" dirty="0" smtClean="0">
                <a:solidFill>
                  <a:srgbClr val="FF0000"/>
                </a:solidFill>
              </a:rPr>
              <a:t>                                                                      static </a:t>
            </a:r>
            <a:r>
              <a:rPr lang="en-IN" sz="1800" dirty="0">
                <a:solidFill>
                  <a:srgbClr val="FF0000"/>
                </a:solidFill>
              </a:rPr>
              <a:t>class </a:t>
            </a:r>
            <a:r>
              <a:rPr lang="en-IN" sz="1800" dirty="0" err="1" smtClean="0">
                <a:solidFill>
                  <a:srgbClr val="FF0000"/>
                </a:solidFill>
              </a:rPr>
              <a:t>Util</a:t>
            </a:r>
            <a:endParaRPr lang="en-IN" sz="1800" dirty="0" smtClean="0">
              <a:solidFill>
                <a:srgbClr val="FF0000"/>
              </a:solidFill>
            </a:endParaRP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solidFill>
                  <a:srgbClr val="FF0000"/>
                </a:solidFill>
              </a:rPr>
              <a:t> </a:t>
            </a:r>
            <a:r>
              <a:rPr lang="en-IN" sz="1800" dirty="0" smtClean="0">
                <a:solidFill>
                  <a:srgbClr val="FF0000"/>
                </a:solidFill>
              </a:rPr>
              <a:t>                                                                     public </a:t>
            </a:r>
            <a:r>
              <a:rPr lang="en-IN" sz="1800" dirty="0">
                <a:solidFill>
                  <a:srgbClr val="FF0000"/>
                </a:solidFill>
              </a:rPr>
              <a:t>static </a:t>
            </a:r>
            <a:r>
              <a:rPr lang="en-IN" sz="1800" dirty="0" err="1">
                <a:solidFill>
                  <a:srgbClr val="FF0000"/>
                </a:solidFill>
              </a:rPr>
              <a:t>int</a:t>
            </a:r>
            <a:r>
              <a:rPr lang="en-IN" sz="1800" dirty="0">
                <a:solidFill>
                  <a:srgbClr val="FF0000"/>
                </a:solidFill>
              </a:rPr>
              <a:t> Negate(this </a:t>
            </a:r>
            <a:r>
              <a:rPr lang="en-IN" sz="1800" dirty="0" err="1">
                <a:solidFill>
                  <a:srgbClr val="FF0000"/>
                </a:solidFill>
              </a:rPr>
              <a:t>int</a:t>
            </a:r>
            <a:r>
              <a:rPr lang="en-IN" sz="1800" dirty="0">
                <a:solidFill>
                  <a:srgbClr val="FF0000"/>
                </a:solidFill>
              </a:rPr>
              <a:t> </a:t>
            </a:r>
            <a:r>
              <a:rPr lang="en-IN" sz="1800" dirty="0" err="1">
                <a:solidFill>
                  <a:srgbClr val="FF0000"/>
                </a:solidFill>
              </a:rPr>
              <a:t>i</a:t>
            </a:r>
            <a:r>
              <a:rPr lang="en-IN" sz="1800" dirty="0">
                <a:solidFill>
                  <a:srgbClr val="FF0000"/>
                </a:solidFill>
              </a:rPr>
              <a:t>) </a:t>
            </a:r>
            <a:endParaRPr lang="en-IN" sz="1800" dirty="0" smtClean="0">
              <a:solidFill>
                <a:srgbClr val="FF0000"/>
              </a:solidFill>
            </a:endParaRP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solidFill>
                  <a:srgbClr val="FF0000"/>
                </a:solidFill>
              </a:rPr>
              <a:t> </a:t>
            </a:r>
            <a:r>
              <a:rPr lang="en-IN" sz="1800" dirty="0" smtClean="0">
                <a:solidFill>
                  <a:srgbClr val="FF0000"/>
                </a:solidFill>
              </a:rPr>
              <a:t>                                                                        return </a:t>
            </a:r>
            <a:r>
              <a:rPr lang="en-IN" sz="1800" dirty="0">
                <a:solidFill>
                  <a:srgbClr val="FF0000"/>
                </a:solidFill>
              </a:rPr>
              <a:t>-</a:t>
            </a:r>
            <a:r>
              <a:rPr lang="en-IN" sz="1800" dirty="0" err="1">
                <a:solidFill>
                  <a:srgbClr val="FF0000"/>
                </a:solidFill>
              </a:rPr>
              <a:t>i</a:t>
            </a:r>
            <a:r>
              <a:rPr lang="en-IN" sz="1800" dirty="0">
                <a:solidFill>
                  <a:srgbClr val="FF0000"/>
                </a:solidFill>
              </a:rPr>
              <a:t>; </a:t>
            </a:r>
            <a:endParaRPr lang="en-IN" sz="1800" dirty="0" smtClean="0">
              <a:solidFill>
                <a:srgbClr val="FF0000"/>
              </a:solidFill>
            </a:endParaRPr>
          </a:p>
          <a:p>
            <a:pPr marL="0" indent="0" algn="just">
              <a:spcBef>
                <a:spcPts val="0"/>
              </a:spcBef>
              <a:buNone/>
            </a:pPr>
            <a:r>
              <a:rPr lang="en-IN" sz="1800" dirty="0">
                <a:solidFill>
                  <a:srgbClr val="FF0000"/>
                </a:solidFill>
              </a:rPr>
              <a:t> </a:t>
            </a:r>
            <a:r>
              <a:rPr lang="en-IN" sz="1800" dirty="0" smtClean="0">
                <a:solidFill>
                  <a:srgbClr val="FF0000"/>
                </a:solidFill>
              </a:rPr>
              <a:t>                                                                      }</a:t>
            </a:r>
          </a:p>
          <a:p>
            <a:pPr marL="0" indent="0" algn="just">
              <a:spcBef>
                <a:spcPts val="0"/>
              </a:spcBef>
              <a:buNone/>
            </a:pPr>
            <a:r>
              <a:rPr lang="en-IN" sz="1800" dirty="0">
                <a:solidFill>
                  <a:srgbClr val="FF0000"/>
                </a:solidFill>
              </a:rPr>
              <a:t> </a:t>
            </a:r>
            <a:r>
              <a:rPr lang="en-IN" sz="1800" dirty="0" smtClean="0">
                <a:solidFill>
                  <a:srgbClr val="FF0000"/>
                </a:solidFill>
              </a:rPr>
              <a:t>                                                                  } </a:t>
            </a:r>
          </a:p>
          <a:p>
            <a:pPr algn="just"/>
            <a:r>
              <a:rPr lang="en-IN" sz="1800" dirty="0"/>
              <a:t>The syntax looks a little odd, but it is the </a:t>
            </a:r>
            <a:r>
              <a:rPr lang="en-IN" sz="1800" i="1" dirty="0"/>
              <a:t>this </a:t>
            </a:r>
            <a:r>
              <a:rPr lang="en-IN" sz="1800" dirty="0"/>
              <a:t>keyword prefixing the parameter to </a:t>
            </a:r>
            <a:r>
              <a:rPr lang="en-IN" sz="1800" i="1" dirty="0"/>
              <a:t>Negate </a:t>
            </a:r>
            <a:r>
              <a:rPr lang="en-IN" sz="1800" dirty="0"/>
              <a:t>that identifies it as an extension method, and the fact that the parameter that </a:t>
            </a:r>
            <a:r>
              <a:rPr lang="en-IN" sz="1800" i="1" dirty="0"/>
              <a:t>this </a:t>
            </a:r>
            <a:r>
              <a:rPr lang="en-IN" sz="1800" dirty="0"/>
              <a:t>prefixes is an </a:t>
            </a:r>
            <a:r>
              <a:rPr lang="en-IN" sz="1800" i="1" dirty="0" err="1"/>
              <a:t>int</a:t>
            </a:r>
            <a:r>
              <a:rPr lang="en-IN" sz="1800" i="1" dirty="0"/>
              <a:t> </a:t>
            </a:r>
            <a:r>
              <a:rPr lang="en-IN" sz="1800" dirty="0"/>
              <a:t>means that you are extending the </a:t>
            </a:r>
            <a:r>
              <a:rPr lang="en-IN" sz="1800" i="1" dirty="0" err="1"/>
              <a:t>int</a:t>
            </a:r>
            <a:r>
              <a:rPr lang="en-IN" sz="1800" i="1" dirty="0"/>
              <a:t> </a:t>
            </a:r>
            <a:r>
              <a:rPr lang="en-IN" sz="1800" dirty="0"/>
              <a:t>type.</a:t>
            </a:r>
          </a:p>
          <a:p>
            <a:pPr algn="just"/>
            <a:r>
              <a:rPr lang="en-IN" sz="1800" dirty="0"/>
              <a:t>To use the extension method, bring the </a:t>
            </a:r>
            <a:r>
              <a:rPr lang="en-IN" sz="1800" i="1" dirty="0" err="1"/>
              <a:t>Util</a:t>
            </a:r>
            <a:r>
              <a:rPr lang="en-IN" sz="1800" i="1" dirty="0"/>
              <a:t> </a:t>
            </a:r>
            <a:r>
              <a:rPr lang="en-IN" sz="1800" dirty="0"/>
              <a:t>class into scope. (If necessary, add a </a:t>
            </a:r>
            <a:r>
              <a:rPr lang="en-IN" sz="1800" i="1" dirty="0"/>
              <a:t>using </a:t>
            </a:r>
            <a:r>
              <a:rPr lang="en-IN" sz="1800" dirty="0"/>
              <a:t>statement specifying the namespace to which the </a:t>
            </a:r>
            <a:r>
              <a:rPr lang="en-IN" sz="1800" i="1" dirty="0" err="1"/>
              <a:t>Util</a:t>
            </a:r>
            <a:r>
              <a:rPr lang="en-IN" sz="1800" i="1" dirty="0"/>
              <a:t> </a:t>
            </a:r>
            <a:r>
              <a:rPr lang="en-IN" sz="1800" dirty="0"/>
              <a:t>class belongs.) Then you can simply use dot notation (.) to reference the method, like </a:t>
            </a:r>
            <a:r>
              <a:rPr lang="en-IN" sz="1800" dirty="0" smtClean="0"/>
              <a:t>this:  </a:t>
            </a:r>
          </a:p>
          <a:p>
            <a:r>
              <a:rPr lang="en-IN" sz="1800" dirty="0">
                <a:solidFill>
                  <a:srgbClr val="FF0000"/>
                </a:solidFill>
              </a:rPr>
              <a:t> </a:t>
            </a:r>
            <a:r>
              <a:rPr lang="en-IN" sz="1800" dirty="0" smtClean="0">
                <a:solidFill>
                  <a:srgbClr val="FF0000"/>
                </a:solidFill>
              </a:rPr>
              <a:t>                                                                     </a:t>
            </a:r>
            <a:r>
              <a:rPr lang="en-IN" sz="1800" dirty="0" err="1" smtClean="0">
                <a:solidFill>
                  <a:srgbClr val="FF0000"/>
                </a:solidFill>
              </a:rPr>
              <a:t>int</a:t>
            </a:r>
            <a:r>
              <a:rPr lang="en-IN" sz="1800" dirty="0" smtClean="0">
                <a:solidFill>
                  <a:srgbClr val="FF0000"/>
                </a:solidFill>
              </a:rPr>
              <a:t> </a:t>
            </a:r>
            <a:r>
              <a:rPr lang="en-IN" sz="1800" dirty="0">
                <a:solidFill>
                  <a:srgbClr val="FF0000"/>
                </a:solidFill>
              </a:rPr>
              <a:t>x = 591</a:t>
            </a:r>
            <a:r>
              <a:rPr lang="en-IN" sz="1800" dirty="0" smtClean="0">
                <a:solidFill>
                  <a:srgbClr val="FF0000"/>
                </a:solidFill>
              </a:rPr>
              <a:t>;</a:t>
            </a:r>
          </a:p>
          <a:p>
            <a:r>
              <a:rPr lang="en-IN" sz="1800" dirty="0">
                <a:solidFill>
                  <a:srgbClr val="FF0000"/>
                </a:solidFill>
              </a:rPr>
              <a:t> </a:t>
            </a:r>
            <a:r>
              <a:rPr lang="en-IN" sz="1800" dirty="0" smtClean="0">
                <a:solidFill>
                  <a:srgbClr val="FF0000"/>
                </a:solidFill>
              </a:rPr>
              <a:t>                                                               </a:t>
            </a:r>
            <a:r>
              <a:rPr lang="en-IN" sz="1800" dirty="0" err="1" smtClean="0">
                <a:solidFill>
                  <a:srgbClr val="FF0000"/>
                </a:solidFill>
              </a:rPr>
              <a:t>Console.WriteLine</a:t>
            </a:r>
            <a:r>
              <a:rPr lang="en-IN" sz="1800" dirty="0">
                <a:solidFill>
                  <a:srgbClr val="FF0000"/>
                </a:solidFill>
              </a:rPr>
              <a:t>("</a:t>
            </a:r>
            <a:r>
              <a:rPr lang="en-IN" sz="1800" dirty="0" err="1">
                <a:solidFill>
                  <a:srgbClr val="FF0000"/>
                </a:solidFill>
              </a:rPr>
              <a:t>x.Negate</a:t>
            </a:r>
            <a:r>
              <a:rPr lang="en-IN" sz="1800" dirty="0">
                <a:solidFill>
                  <a:srgbClr val="FF0000"/>
                </a:solidFill>
              </a:rPr>
              <a:t> {0}", </a:t>
            </a:r>
            <a:r>
              <a:rPr lang="en-IN" sz="1800" dirty="0" err="1">
                <a:solidFill>
                  <a:srgbClr val="FF0000"/>
                </a:solidFill>
              </a:rPr>
              <a:t>x.Negate</a:t>
            </a:r>
            <a:r>
              <a:rPr lang="en-IN" sz="1800" dirty="0" smtClean="0">
                <a:solidFill>
                  <a:srgbClr val="FF0000"/>
                </a:solidFill>
              </a:rPr>
              <a:t>( ));</a:t>
            </a:r>
            <a:endParaRPr lang="en-IN" sz="1800" dirty="0">
              <a:solidFill>
                <a:srgbClr val="FF0000"/>
              </a:solidFill>
            </a:endParaRPr>
          </a:p>
        </p:txBody>
      </p:sp>
    </p:spTree>
    <p:extLst>
      <p:ext uri="{BB962C8B-B14F-4D97-AF65-F5344CB8AC3E}">
        <p14:creationId xmlns:p14="http://schemas.microsoft.com/office/powerpoint/2010/main" xmlns="" val="33313009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rmAutofit fontScale="90000"/>
          </a:bodyPr>
          <a:lstStyle/>
          <a:p>
            <a:r>
              <a:rPr lang="en-US" dirty="0" err="1" smtClean="0">
                <a:solidFill>
                  <a:srgbClr val="FF0000"/>
                </a:solidFill>
              </a:rPr>
              <a:t>Contd</a:t>
            </a:r>
            <a:r>
              <a:rPr lang="en-US"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3792"/>
            <a:ext cx="12192000" cy="6304208"/>
          </a:xfrm>
        </p:spPr>
        <p:txBody>
          <a:bodyPr>
            <a:normAutofit/>
          </a:bodyPr>
          <a:lstStyle/>
          <a:p>
            <a:pPr algn="just"/>
            <a:r>
              <a:rPr lang="en-IN" sz="1800" dirty="0"/>
              <a:t>Notice that you do not need to reference the </a:t>
            </a:r>
            <a:r>
              <a:rPr lang="en-IN" sz="1800" i="1" dirty="0" err="1"/>
              <a:t>Util</a:t>
            </a:r>
            <a:r>
              <a:rPr lang="en-IN" sz="1800" i="1" dirty="0"/>
              <a:t> </a:t>
            </a:r>
            <a:r>
              <a:rPr lang="en-IN" sz="1800" dirty="0"/>
              <a:t>class anywhere in the statement that calls the </a:t>
            </a:r>
            <a:r>
              <a:rPr lang="en-IN" sz="1800" i="1" dirty="0"/>
              <a:t>Negate </a:t>
            </a:r>
            <a:r>
              <a:rPr lang="en-IN" sz="1800" dirty="0" smtClean="0"/>
              <a:t>method.</a:t>
            </a:r>
          </a:p>
          <a:p>
            <a:pPr algn="just"/>
            <a:r>
              <a:rPr lang="en-IN" sz="1800" dirty="0" smtClean="0"/>
              <a:t>The </a:t>
            </a:r>
            <a:r>
              <a:rPr lang="en-IN" sz="1800" dirty="0"/>
              <a:t>C# compiler automatically detects all extension methods for a given type from all the static classes that are in scope. </a:t>
            </a:r>
            <a:endParaRPr lang="en-IN" sz="1800" dirty="0" smtClean="0"/>
          </a:p>
          <a:p>
            <a:pPr algn="just"/>
            <a:r>
              <a:rPr lang="en-IN" sz="1800" dirty="0" smtClean="0"/>
              <a:t>You </a:t>
            </a:r>
            <a:r>
              <a:rPr lang="en-IN" sz="1800" dirty="0"/>
              <a:t>can also invoke the </a:t>
            </a:r>
            <a:r>
              <a:rPr lang="en-IN" sz="1800" i="1" dirty="0" err="1"/>
              <a:t>Util.Negate</a:t>
            </a:r>
            <a:r>
              <a:rPr lang="en-IN" sz="1800" i="1" dirty="0"/>
              <a:t> </a:t>
            </a:r>
            <a:r>
              <a:rPr lang="en-IN" sz="1800" dirty="0"/>
              <a:t>method passing an </a:t>
            </a:r>
            <a:r>
              <a:rPr lang="en-IN" sz="1800" i="1" dirty="0" err="1"/>
              <a:t>int</a:t>
            </a:r>
            <a:r>
              <a:rPr lang="en-IN" sz="1800" i="1" dirty="0"/>
              <a:t> </a:t>
            </a:r>
            <a:r>
              <a:rPr lang="en-IN" sz="1800" dirty="0"/>
              <a:t>as  </a:t>
            </a:r>
            <a:r>
              <a:rPr lang="en-IN" sz="1800" dirty="0" smtClean="0"/>
              <a:t>the </a:t>
            </a:r>
            <a:r>
              <a:rPr lang="en-IN" sz="1800" dirty="0"/>
              <a:t>parameter, using the regular syntax you have seen before, although this use obviates the purpose of defining the method as an extension method:</a:t>
            </a:r>
          </a:p>
          <a:p>
            <a:pPr marL="0" indent="0" algn="just">
              <a:buNone/>
            </a:pPr>
            <a:r>
              <a:rPr lang="en-IN" sz="1800" dirty="0" smtClean="0">
                <a:solidFill>
                  <a:srgbClr val="FF0000"/>
                </a:solidFill>
              </a:rPr>
              <a:t>                                                                     </a:t>
            </a:r>
            <a:r>
              <a:rPr lang="en-IN" sz="1800" dirty="0" err="1" smtClean="0">
                <a:solidFill>
                  <a:srgbClr val="FF0000"/>
                </a:solidFill>
              </a:rPr>
              <a:t>int</a:t>
            </a:r>
            <a:r>
              <a:rPr lang="en-IN" sz="1800" dirty="0" smtClean="0">
                <a:solidFill>
                  <a:srgbClr val="FF0000"/>
                </a:solidFill>
              </a:rPr>
              <a:t> </a:t>
            </a:r>
            <a:r>
              <a:rPr lang="en-IN" sz="1800" dirty="0">
                <a:solidFill>
                  <a:srgbClr val="FF0000"/>
                </a:solidFill>
              </a:rPr>
              <a:t>x = 591</a:t>
            </a:r>
            <a:r>
              <a:rPr lang="en-IN" sz="1800" dirty="0" smtClean="0">
                <a:solidFill>
                  <a:srgbClr val="FF0000"/>
                </a:solidFill>
              </a:rPr>
              <a:t>;</a:t>
            </a:r>
          </a:p>
          <a:p>
            <a:pPr marL="0" indent="0" algn="just">
              <a:buNone/>
            </a:pPr>
            <a:r>
              <a:rPr lang="en-IN" sz="1800" dirty="0">
                <a:solidFill>
                  <a:srgbClr val="FF0000"/>
                </a:solidFill>
              </a:rPr>
              <a:t> </a:t>
            </a:r>
            <a:r>
              <a:rPr lang="en-IN" sz="1800" dirty="0" smtClean="0">
                <a:solidFill>
                  <a:srgbClr val="FF0000"/>
                </a:solidFill>
              </a:rPr>
              <a:t>                                                         </a:t>
            </a:r>
            <a:r>
              <a:rPr lang="en-IN" sz="1800" dirty="0" err="1" smtClean="0">
                <a:solidFill>
                  <a:srgbClr val="FF0000"/>
                </a:solidFill>
              </a:rPr>
              <a:t>Console.WriteLine</a:t>
            </a:r>
            <a:r>
              <a:rPr lang="en-IN" sz="1800" dirty="0">
                <a:solidFill>
                  <a:srgbClr val="FF0000"/>
                </a:solidFill>
              </a:rPr>
              <a:t>("</a:t>
            </a:r>
            <a:r>
              <a:rPr lang="en-IN" sz="1800" dirty="0" err="1">
                <a:solidFill>
                  <a:srgbClr val="FF0000"/>
                </a:solidFill>
              </a:rPr>
              <a:t>x.Negate</a:t>
            </a:r>
            <a:r>
              <a:rPr lang="en-IN" sz="1800" dirty="0">
                <a:solidFill>
                  <a:srgbClr val="FF0000"/>
                </a:solidFill>
              </a:rPr>
              <a:t> {0}", </a:t>
            </a:r>
            <a:r>
              <a:rPr lang="en-IN" sz="1800" dirty="0" err="1">
                <a:solidFill>
                  <a:srgbClr val="FF0000"/>
                </a:solidFill>
              </a:rPr>
              <a:t>Util.Negate</a:t>
            </a:r>
            <a:r>
              <a:rPr lang="en-IN" sz="1800" dirty="0">
                <a:solidFill>
                  <a:srgbClr val="FF0000"/>
                </a:solidFill>
              </a:rPr>
              <a:t>(x));</a:t>
            </a:r>
          </a:p>
          <a:p>
            <a:pPr algn="just"/>
            <a:r>
              <a:rPr lang="en-IN" sz="1800" dirty="0"/>
              <a:t>In the following exercise, you will add an extension method to the </a:t>
            </a:r>
            <a:r>
              <a:rPr lang="en-IN" sz="1800" i="1" dirty="0" err="1"/>
              <a:t>int</a:t>
            </a:r>
            <a:r>
              <a:rPr lang="en-IN" sz="1800" i="1" dirty="0"/>
              <a:t> </a:t>
            </a:r>
            <a:r>
              <a:rPr lang="en-IN" sz="1800" dirty="0"/>
              <a:t>type. This extension method enables you to convert the value an </a:t>
            </a:r>
            <a:r>
              <a:rPr lang="en-IN" sz="1800" i="1" dirty="0" err="1"/>
              <a:t>int</a:t>
            </a:r>
            <a:r>
              <a:rPr lang="en-IN" sz="1800" i="1" dirty="0"/>
              <a:t> </a:t>
            </a:r>
            <a:r>
              <a:rPr lang="en-IN" sz="1800" dirty="0"/>
              <a:t>variable contains from base 10 to a representation of that value in a different number base</a:t>
            </a:r>
            <a:r>
              <a:rPr lang="en-IN" sz="1800" dirty="0" smtClean="0"/>
              <a:t>. </a:t>
            </a:r>
          </a:p>
          <a:p>
            <a:pPr algn="just"/>
            <a:endParaRPr lang="en-IN" sz="1800" dirty="0">
              <a:solidFill>
                <a:srgbClr val="FF0000"/>
              </a:solidFill>
            </a:endParaRPr>
          </a:p>
        </p:txBody>
      </p:sp>
    </p:spTree>
    <p:extLst>
      <p:ext uri="{BB962C8B-B14F-4D97-AF65-F5344CB8AC3E}">
        <p14:creationId xmlns:p14="http://schemas.microsoft.com/office/powerpoint/2010/main" xmlns="" val="16786629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rmAutofit fontScale="90000"/>
          </a:bodyPr>
          <a:lstStyle/>
          <a:p>
            <a:r>
              <a:rPr lang="en-IN" b="1" dirty="0">
                <a:solidFill>
                  <a:srgbClr val="FF0000"/>
                </a:solidFill>
              </a:rPr>
              <a:t>Create an extension method</a:t>
            </a:r>
            <a:endParaRPr lang="en-IN" dirty="0">
              <a:solidFill>
                <a:srgbClr val="FF0000"/>
              </a:solidFill>
            </a:endParaRPr>
          </a:p>
        </p:txBody>
      </p:sp>
      <p:sp>
        <p:nvSpPr>
          <p:cNvPr id="3" name="Content Placeholder 2"/>
          <p:cNvSpPr>
            <a:spLocks noGrp="1"/>
          </p:cNvSpPr>
          <p:nvPr>
            <p:ph idx="1"/>
          </p:nvPr>
        </p:nvSpPr>
        <p:spPr>
          <a:xfrm>
            <a:off x="0" y="553792"/>
            <a:ext cx="12192000" cy="6304208"/>
          </a:xfrm>
        </p:spPr>
        <p:txBody>
          <a:bodyPr>
            <a:normAutofit lnSpcReduction="10000"/>
          </a:bodyPr>
          <a:lstStyle/>
          <a:p>
            <a:pPr marL="0" indent="0" algn="just">
              <a:buNone/>
            </a:pPr>
            <a:r>
              <a:rPr lang="en-IN" sz="1800" dirty="0" smtClean="0"/>
              <a:t>1) In </a:t>
            </a:r>
            <a:r>
              <a:rPr lang="en-IN" sz="1800" dirty="0"/>
              <a:t>Visual Studio </a:t>
            </a:r>
            <a:r>
              <a:rPr lang="en-IN" sz="1800" dirty="0" smtClean="0"/>
              <a:t>2015, </a:t>
            </a:r>
            <a:r>
              <a:rPr lang="en-IN" sz="1800" dirty="0"/>
              <a:t>open the </a:t>
            </a:r>
            <a:r>
              <a:rPr lang="en-IN" sz="1800" dirty="0" err="1"/>
              <a:t>ExtensionMethod</a:t>
            </a:r>
            <a:r>
              <a:rPr lang="en-IN" sz="1800" dirty="0"/>
              <a:t> project, located in the \Microsoft Press\Visual </a:t>
            </a:r>
            <a:r>
              <a:rPr lang="en-IN" sz="1800" dirty="0" err="1"/>
              <a:t>CSharp</a:t>
            </a:r>
            <a:r>
              <a:rPr lang="en-IN" sz="1800" dirty="0"/>
              <a:t> Step By Step\Chapter 12\Windows </a:t>
            </a:r>
            <a:r>
              <a:rPr lang="en-IN" sz="1800" i="1" dirty="0"/>
              <a:t>X</a:t>
            </a:r>
            <a:r>
              <a:rPr lang="en-IN" sz="1800" dirty="0"/>
              <a:t>\</a:t>
            </a:r>
            <a:r>
              <a:rPr lang="en-IN" sz="1800" dirty="0" err="1"/>
              <a:t>ExtensionMethod</a:t>
            </a:r>
            <a:r>
              <a:rPr lang="en-IN" sz="1800" dirty="0"/>
              <a:t> folder in your Documents folder.</a:t>
            </a:r>
          </a:p>
          <a:p>
            <a:pPr marL="0" indent="0" algn="just">
              <a:buNone/>
            </a:pPr>
            <a:r>
              <a:rPr lang="en-IN" sz="1800" dirty="0" smtClean="0"/>
              <a:t>2) Display </a:t>
            </a:r>
            <a:r>
              <a:rPr lang="en-IN" sz="1800" dirty="0"/>
              <a:t>the </a:t>
            </a:r>
            <a:r>
              <a:rPr lang="en-IN" sz="1800" dirty="0" err="1"/>
              <a:t>Util.cs</a:t>
            </a:r>
            <a:r>
              <a:rPr lang="en-IN" sz="1800" dirty="0"/>
              <a:t> file in the Code and Text Editor window.</a:t>
            </a:r>
          </a:p>
          <a:p>
            <a:pPr algn="just"/>
            <a:r>
              <a:rPr lang="en-IN" sz="1800" dirty="0"/>
              <a:t>This file contains a static class named </a:t>
            </a:r>
            <a:r>
              <a:rPr lang="en-IN" sz="1800" i="1" dirty="0" err="1"/>
              <a:t>Util</a:t>
            </a:r>
            <a:r>
              <a:rPr lang="en-IN" sz="1800" i="1" dirty="0"/>
              <a:t> </a:t>
            </a:r>
            <a:r>
              <a:rPr lang="en-IN" sz="1800" dirty="0"/>
              <a:t>in a namespace named </a:t>
            </a:r>
            <a:r>
              <a:rPr lang="en-IN" sz="1800" i="1" dirty="0"/>
              <a:t>Extensions</a:t>
            </a:r>
            <a:r>
              <a:rPr lang="en-IN" sz="1800" dirty="0"/>
              <a:t>. Remember that you must define extension methods inside a static class. The class is empty apart from the </a:t>
            </a:r>
            <a:r>
              <a:rPr lang="en-IN" sz="1800" i="1" dirty="0"/>
              <a:t>// TODO: </a:t>
            </a:r>
            <a:r>
              <a:rPr lang="en-IN" sz="1800" dirty="0"/>
              <a:t>comment</a:t>
            </a:r>
            <a:r>
              <a:rPr lang="en-IN" sz="1800" dirty="0" smtClean="0"/>
              <a:t>. </a:t>
            </a:r>
          </a:p>
          <a:p>
            <a:pPr marL="0" indent="0" algn="just">
              <a:buNone/>
            </a:pPr>
            <a:r>
              <a:rPr lang="en-IN" sz="1800" dirty="0" smtClean="0"/>
              <a:t>3) Delete </a:t>
            </a:r>
            <a:r>
              <a:rPr lang="en-IN" sz="1800" dirty="0"/>
              <a:t>the comment and declare a public static method in the </a:t>
            </a:r>
            <a:r>
              <a:rPr lang="en-IN" sz="1800" i="1" dirty="0" err="1"/>
              <a:t>Util</a:t>
            </a:r>
            <a:r>
              <a:rPr lang="en-IN" sz="1800" i="1" dirty="0"/>
              <a:t> </a:t>
            </a:r>
            <a:r>
              <a:rPr lang="en-IN" sz="1800" dirty="0"/>
              <a:t>class, named </a:t>
            </a:r>
            <a:r>
              <a:rPr lang="en-IN" sz="1800" i="1" dirty="0" err="1"/>
              <a:t>ConvertToBase</a:t>
            </a:r>
            <a:r>
              <a:rPr lang="en-IN" sz="1800" dirty="0"/>
              <a:t>. </a:t>
            </a:r>
            <a:endParaRPr lang="en-IN" sz="1800" dirty="0" smtClean="0"/>
          </a:p>
          <a:p>
            <a:pPr marL="0" indent="0" algn="just">
              <a:buNone/>
            </a:pPr>
            <a:r>
              <a:rPr lang="en-IN" sz="1800" dirty="0" smtClean="0"/>
              <a:t>The </a:t>
            </a:r>
            <a:r>
              <a:rPr lang="en-IN" sz="1800" dirty="0"/>
              <a:t>method should take two parameters: an </a:t>
            </a:r>
            <a:r>
              <a:rPr lang="en-IN" sz="1800" i="1" dirty="0" err="1"/>
              <a:t>int</a:t>
            </a:r>
            <a:r>
              <a:rPr lang="en-IN" sz="1800" i="1" dirty="0"/>
              <a:t> </a:t>
            </a:r>
            <a:r>
              <a:rPr lang="en-IN" sz="1800" dirty="0"/>
              <a:t>parameter named </a:t>
            </a:r>
            <a:r>
              <a:rPr lang="en-IN" sz="1800" i="1" dirty="0" err="1"/>
              <a:t>i</a:t>
            </a:r>
            <a:r>
              <a:rPr lang="en-IN" sz="1800" dirty="0"/>
              <a:t>, prefixed with the </a:t>
            </a:r>
            <a:r>
              <a:rPr lang="en-IN" sz="1800" i="1" dirty="0"/>
              <a:t>this </a:t>
            </a:r>
            <a:r>
              <a:rPr lang="en-IN" sz="1800" dirty="0"/>
              <a:t>keyword to indicate that the method is an extension method for the </a:t>
            </a:r>
            <a:r>
              <a:rPr lang="en-IN" sz="1800" i="1" dirty="0" err="1"/>
              <a:t>int</a:t>
            </a:r>
            <a:r>
              <a:rPr lang="en-IN" sz="1800" i="1" dirty="0"/>
              <a:t> </a:t>
            </a:r>
            <a:r>
              <a:rPr lang="en-IN" sz="1800" dirty="0"/>
              <a:t>type, and another ordinary </a:t>
            </a:r>
            <a:r>
              <a:rPr lang="en-IN" sz="1800" i="1" dirty="0" err="1"/>
              <a:t>int</a:t>
            </a:r>
            <a:r>
              <a:rPr lang="en-IN" sz="1800" i="1" dirty="0"/>
              <a:t> </a:t>
            </a:r>
            <a:r>
              <a:rPr lang="en-IN" sz="1800" dirty="0"/>
              <a:t>parameter named </a:t>
            </a:r>
            <a:r>
              <a:rPr lang="en-IN" sz="1800" i="1" dirty="0" err="1">
                <a:solidFill>
                  <a:srgbClr val="FF0000"/>
                </a:solidFill>
              </a:rPr>
              <a:t>baseToConvertTo</a:t>
            </a:r>
            <a:r>
              <a:rPr lang="en-IN" sz="1800" dirty="0"/>
              <a:t>. </a:t>
            </a:r>
            <a:endParaRPr lang="en-IN" sz="1800" dirty="0" smtClean="0"/>
          </a:p>
          <a:p>
            <a:pPr marL="0" indent="0" algn="just">
              <a:buNone/>
            </a:pPr>
            <a:r>
              <a:rPr lang="en-IN" sz="1800" dirty="0" smtClean="0"/>
              <a:t>The </a:t>
            </a:r>
            <a:r>
              <a:rPr lang="en-IN" sz="1800" dirty="0"/>
              <a:t>method will convert the value in </a:t>
            </a:r>
            <a:r>
              <a:rPr lang="en-IN" sz="1800" i="1" dirty="0" err="1"/>
              <a:t>i</a:t>
            </a:r>
            <a:r>
              <a:rPr lang="en-IN" sz="1800" i="1" dirty="0"/>
              <a:t> </a:t>
            </a:r>
            <a:r>
              <a:rPr lang="en-IN" sz="1800" dirty="0"/>
              <a:t>to the base indicated by</a:t>
            </a:r>
            <a:r>
              <a:rPr lang="en-IN" sz="1800" dirty="0">
                <a:solidFill>
                  <a:srgbClr val="FF0000"/>
                </a:solidFill>
              </a:rPr>
              <a:t> </a:t>
            </a:r>
            <a:r>
              <a:rPr lang="en-IN" sz="1800" i="1" dirty="0" err="1">
                <a:solidFill>
                  <a:srgbClr val="FF0000"/>
                </a:solidFill>
              </a:rPr>
              <a:t>baseToConvertTo</a:t>
            </a:r>
            <a:r>
              <a:rPr lang="en-IN" sz="1800" dirty="0"/>
              <a:t>. The method should return an </a:t>
            </a:r>
            <a:r>
              <a:rPr lang="en-IN" sz="1800" i="1" dirty="0" err="1"/>
              <a:t>int</a:t>
            </a:r>
            <a:r>
              <a:rPr lang="en-IN" sz="1800" i="1" dirty="0"/>
              <a:t> </a:t>
            </a:r>
            <a:r>
              <a:rPr lang="en-IN" sz="1800" dirty="0"/>
              <a:t>containing the converted value.</a:t>
            </a:r>
          </a:p>
          <a:p>
            <a:r>
              <a:rPr lang="en-IN" sz="1800" dirty="0"/>
              <a:t>The </a:t>
            </a:r>
            <a:r>
              <a:rPr lang="en-IN" sz="1800" i="1" dirty="0" err="1">
                <a:solidFill>
                  <a:srgbClr val="FF0000"/>
                </a:solidFill>
              </a:rPr>
              <a:t>ConvertToBase</a:t>
            </a:r>
            <a:r>
              <a:rPr lang="en-IN" sz="1800" i="1" dirty="0"/>
              <a:t> </a:t>
            </a:r>
            <a:r>
              <a:rPr lang="en-IN" sz="1800" dirty="0"/>
              <a:t>method should look like this</a:t>
            </a:r>
            <a:r>
              <a:rPr lang="en-IN" sz="1800" dirty="0" smtClean="0"/>
              <a:t>:</a:t>
            </a:r>
          </a:p>
          <a:p>
            <a:pPr marL="0" indent="0">
              <a:spcBef>
                <a:spcPts val="0"/>
              </a:spcBef>
              <a:buNone/>
            </a:pPr>
            <a:r>
              <a:rPr lang="en-US" sz="1800" dirty="0">
                <a:solidFill>
                  <a:srgbClr val="FF0000"/>
                </a:solidFill>
              </a:rPr>
              <a:t> </a:t>
            </a:r>
            <a:r>
              <a:rPr lang="en-US" sz="1800" dirty="0" smtClean="0">
                <a:solidFill>
                  <a:srgbClr val="FF0000"/>
                </a:solidFill>
              </a:rPr>
              <a:t>                                                                              </a:t>
            </a:r>
            <a:r>
              <a:rPr lang="en-IN" sz="1800" dirty="0" smtClean="0">
                <a:solidFill>
                  <a:srgbClr val="FF0000"/>
                </a:solidFill>
              </a:rPr>
              <a:t>static </a:t>
            </a:r>
            <a:r>
              <a:rPr lang="en-IN" sz="1800" dirty="0">
                <a:solidFill>
                  <a:srgbClr val="FF0000"/>
                </a:solidFill>
              </a:rPr>
              <a:t>class </a:t>
            </a:r>
            <a:r>
              <a:rPr lang="en-IN" sz="1800" dirty="0" err="1" smtClean="0">
                <a:solidFill>
                  <a:srgbClr val="FF0000"/>
                </a:solidFill>
              </a:rPr>
              <a:t>Util</a:t>
            </a:r>
            <a:endParaRPr lang="en-IN" sz="1800" dirty="0" smtClean="0">
              <a:solidFill>
                <a:srgbClr val="FF0000"/>
              </a:solidFill>
            </a:endParaRP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public </a:t>
            </a:r>
            <a:r>
              <a:rPr lang="en-IN" sz="1800" b="1" dirty="0">
                <a:solidFill>
                  <a:srgbClr val="FF0000"/>
                </a:solidFill>
              </a:rPr>
              <a:t>static </a:t>
            </a:r>
            <a:r>
              <a:rPr lang="en-IN" sz="1800" b="1" dirty="0" err="1">
                <a:solidFill>
                  <a:srgbClr val="FF0000"/>
                </a:solidFill>
              </a:rPr>
              <a:t>int</a:t>
            </a:r>
            <a:r>
              <a:rPr lang="en-IN" sz="1800" b="1" dirty="0">
                <a:solidFill>
                  <a:srgbClr val="FF0000"/>
                </a:solidFill>
              </a:rPr>
              <a:t> </a:t>
            </a:r>
            <a:r>
              <a:rPr lang="en-IN" sz="1800" b="1" dirty="0" err="1">
                <a:solidFill>
                  <a:srgbClr val="FF0000"/>
                </a:solidFill>
              </a:rPr>
              <a:t>ConvertToBase</a:t>
            </a:r>
            <a:r>
              <a:rPr lang="en-IN" sz="1800" b="1" dirty="0">
                <a:solidFill>
                  <a:srgbClr val="FF0000"/>
                </a:solidFill>
              </a:rPr>
              <a:t>(this </a:t>
            </a:r>
            <a:r>
              <a:rPr lang="en-IN" sz="1800" b="1" dirty="0" err="1">
                <a:solidFill>
                  <a:srgbClr val="FF0000"/>
                </a:solidFill>
              </a:rPr>
              <a:t>int</a:t>
            </a:r>
            <a:r>
              <a:rPr lang="en-IN" sz="1800" b="1" dirty="0">
                <a:solidFill>
                  <a:srgbClr val="FF0000"/>
                </a:solidFill>
              </a:rPr>
              <a:t> </a:t>
            </a:r>
            <a:r>
              <a:rPr lang="en-IN" sz="1800" b="1" dirty="0" err="1">
                <a:solidFill>
                  <a:srgbClr val="FF0000"/>
                </a:solidFill>
              </a:rPr>
              <a:t>i</a:t>
            </a:r>
            <a:r>
              <a:rPr lang="en-IN" sz="1800" b="1" dirty="0">
                <a:solidFill>
                  <a:srgbClr val="FF0000"/>
                </a:solidFill>
              </a:rPr>
              <a:t>, </a:t>
            </a:r>
            <a:r>
              <a:rPr lang="en-IN" sz="1800" b="1" dirty="0" err="1">
                <a:solidFill>
                  <a:srgbClr val="FF0000"/>
                </a:solidFill>
              </a:rPr>
              <a:t>int</a:t>
            </a:r>
            <a:r>
              <a:rPr lang="en-IN" sz="1800" b="1" dirty="0">
                <a:solidFill>
                  <a:srgbClr val="FF0000"/>
                </a:solidFill>
              </a:rPr>
              <a:t> </a:t>
            </a:r>
            <a:r>
              <a:rPr lang="en-IN" sz="1800" b="1" dirty="0" err="1">
                <a:solidFill>
                  <a:srgbClr val="FF0000"/>
                </a:solidFill>
              </a:rPr>
              <a:t>baseToConvertTo</a:t>
            </a:r>
            <a:r>
              <a:rPr lang="en-IN" sz="1800" b="1" dirty="0" smtClean="0">
                <a:solidFill>
                  <a:srgbClr val="FF0000"/>
                </a:solidFill>
              </a:rPr>
              <a:t>)</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a:solidFill>
                  <a:srgbClr val="FF0000"/>
                </a:solidFill>
              </a:rPr>
              <a:t>{ </a:t>
            </a:r>
            <a:endParaRPr lang="en-IN" sz="1800" b="1" dirty="0" smtClean="0">
              <a:solidFill>
                <a:srgbClr val="FF0000"/>
              </a:solidFill>
            </a:endParaRPr>
          </a:p>
          <a:p>
            <a:pPr marL="0" indent="0">
              <a:spcBef>
                <a:spcPts val="0"/>
              </a:spcBef>
              <a:buNone/>
            </a:pPr>
            <a:r>
              <a:rPr lang="en-US" sz="1800" b="1" dirty="0">
                <a:solidFill>
                  <a:srgbClr val="FF0000"/>
                </a:solidFill>
              </a:rPr>
              <a:t> </a:t>
            </a:r>
            <a:r>
              <a:rPr lang="en-US" sz="1800" b="1" dirty="0" smtClean="0">
                <a:solidFill>
                  <a:srgbClr val="FF0000"/>
                </a:solidFill>
              </a:rPr>
              <a:t>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dirty="0" smtClean="0">
                <a:solidFill>
                  <a:srgbClr val="FF0000"/>
                </a:solidFill>
              </a:rPr>
              <a:t>} </a:t>
            </a:r>
          </a:p>
          <a:p>
            <a:pPr marL="0" indent="0" algn="just">
              <a:buNone/>
            </a:pPr>
            <a:r>
              <a:rPr lang="en-IN" sz="1800" dirty="0" smtClean="0"/>
              <a:t>4) Add </a:t>
            </a:r>
            <a:r>
              <a:rPr lang="en-IN" sz="1800" dirty="0"/>
              <a:t>an </a:t>
            </a:r>
            <a:r>
              <a:rPr lang="en-IN" sz="1800" i="1" dirty="0"/>
              <a:t>if </a:t>
            </a:r>
            <a:r>
              <a:rPr lang="en-IN" sz="1800" dirty="0"/>
              <a:t>statement to the </a:t>
            </a:r>
            <a:r>
              <a:rPr lang="en-IN" sz="1800" i="1" dirty="0" err="1">
                <a:solidFill>
                  <a:srgbClr val="FF0000"/>
                </a:solidFill>
              </a:rPr>
              <a:t>ConvertToBase</a:t>
            </a:r>
            <a:r>
              <a:rPr lang="en-IN" sz="1800" i="1" dirty="0"/>
              <a:t> </a:t>
            </a:r>
            <a:r>
              <a:rPr lang="en-IN" sz="1800" dirty="0"/>
              <a:t>method that checks that the value of the </a:t>
            </a:r>
            <a:r>
              <a:rPr lang="en-IN" sz="1800" i="1" dirty="0" err="1"/>
              <a:t>baseToConvertTo</a:t>
            </a:r>
            <a:r>
              <a:rPr lang="en-IN" sz="1800" i="1" dirty="0"/>
              <a:t> </a:t>
            </a:r>
            <a:r>
              <a:rPr lang="en-IN" sz="1800" dirty="0"/>
              <a:t>parameter is between 2 and 10. The algorithm used by this exercise does not work reliably outside this range of values. </a:t>
            </a:r>
            <a:endParaRPr lang="en-IN" sz="1800" dirty="0" smtClean="0"/>
          </a:p>
          <a:p>
            <a:pPr marL="0" indent="0" algn="just">
              <a:buNone/>
            </a:pPr>
            <a:r>
              <a:rPr lang="en-IN" sz="1800" dirty="0" smtClean="0"/>
              <a:t>Throw </a:t>
            </a:r>
            <a:r>
              <a:rPr lang="en-IN" sz="1800" dirty="0"/>
              <a:t>an </a:t>
            </a:r>
            <a:r>
              <a:rPr lang="en-IN" sz="1800" i="1" dirty="0" err="1">
                <a:solidFill>
                  <a:srgbClr val="FF0000"/>
                </a:solidFill>
              </a:rPr>
              <a:t>ArgumentException</a:t>
            </a:r>
            <a:r>
              <a:rPr lang="en-IN" sz="1800" i="1" dirty="0"/>
              <a:t> </a:t>
            </a:r>
            <a:r>
              <a:rPr lang="en-IN" sz="1800" dirty="0"/>
              <a:t>exception with a suitable message if the value of </a:t>
            </a:r>
            <a:r>
              <a:rPr lang="en-IN" sz="1800" i="1" dirty="0" err="1">
                <a:solidFill>
                  <a:srgbClr val="FF0000"/>
                </a:solidFill>
              </a:rPr>
              <a:t>baseToConvertTo</a:t>
            </a:r>
            <a:r>
              <a:rPr lang="en-IN" sz="1800" i="1" dirty="0"/>
              <a:t> </a:t>
            </a:r>
            <a:r>
              <a:rPr lang="en-IN" sz="1800" dirty="0"/>
              <a:t>is outside this range.</a:t>
            </a:r>
          </a:p>
          <a:p>
            <a:pPr marL="0" indent="0">
              <a:spcBef>
                <a:spcPts val="0"/>
              </a:spcBef>
              <a:buNone/>
            </a:pPr>
            <a:endParaRPr lang="en-IN" sz="1800" dirty="0">
              <a:solidFill>
                <a:srgbClr val="FF0000"/>
              </a:solidFill>
            </a:endParaRPr>
          </a:p>
        </p:txBody>
      </p:sp>
    </p:spTree>
    <p:extLst>
      <p:ext uri="{BB962C8B-B14F-4D97-AF65-F5344CB8AC3E}">
        <p14:creationId xmlns:p14="http://schemas.microsoft.com/office/powerpoint/2010/main" xmlns="" val="11623313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3792"/>
            <a:ext cx="12192000" cy="6304208"/>
          </a:xfrm>
        </p:spPr>
        <p:txBody>
          <a:bodyPr>
            <a:normAutofit/>
          </a:bodyPr>
          <a:lstStyle/>
          <a:p>
            <a:r>
              <a:rPr lang="en-IN" sz="1800" dirty="0"/>
              <a:t>The </a:t>
            </a:r>
            <a:r>
              <a:rPr lang="en-IN" sz="1800" i="1" dirty="0" err="1"/>
              <a:t>ConvertToBase</a:t>
            </a:r>
            <a:r>
              <a:rPr lang="en-IN" sz="1800" i="1" dirty="0"/>
              <a:t> </a:t>
            </a:r>
            <a:r>
              <a:rPr lang="en-IN" sz="1800" dirty="0"/>
              <a:t>method should look like this:</a:t>
            </a:r>
          </a:p>
          <a:p>
            <a:pPr marL="0" indent="0">
              <a:spcBef>
                <a:spcPts val="0"/>
              </a:spcBef>
              <a:buNone/>
            </a:pPr>
            <a:r>
              <a:rPr lang="en-IN" sz="1800" dirty="0" smtClean="0">
                <a:solidFill>
                  <a:srgbClr val="FF0000"/>
                </a:solidFill>
              </a:rPr>
              <a:t>                                                       public </a:t>
            </a:r>
            <a:r>
              <a:rPr lang="en-IN" sz="1800" dirty="0">
                <a:solidFill>
                  <a:srgbClr val="FF0000"/>
                </a:solidFill>
              </a:rPr>
              <a:t>static </a:t>
            </a:r>
            <a:r>
              <a:rPr lang="en-IN" sz="1800" dirty="0" err="1">
                <a:solidFill>
                  <a:srgbClr val="FF0000"/>
                </a:solidFill>
              </a:rPr>
              <a:t>int</a:t>
            </a:r>
            <a:r>
              <a:rPr lang="en-IN" sz="1800" dirty="0">
                <a:solidFill>
                  <a:srgbClr val="FF0000"/>
                </a:solidFill>
              </a:rPr>
              <a:t> </a:t>
            </a:r>
            <a:r>
              <a:rPr lang="en-IN" sz="1800" dirty="0" err="1">
                <a:solidFill>
                  <a:srgbClr val="FF0000"/>
                </a:solidFill>
              </a:rPr>
              <a:t>ConvertToBase</a:t>
            </a:r>
            <a:r>
              <a:rPr lang="en-IN" sz="1800" dirty="0">
                <a:solidFill>
                  <a:srgbClr val="FF0000"/>
                </a:solidFill>
              </a:rPr>
              <a:t>(this </a:t>
            </a:r>
            <a:r>
              <a:rPr lang="en-IN" sz="1800" dirty="0" err="1">
                <a:solidFill>
                  <a:srgbClr val="FF0000"/>
                </a:solidFill>
              </a:rPr>
              <a:t>int</a:t>
            </a:r>
            <a:r>
              <a:rPr lang="en-IN" sz="1800" dirty="0">
                <a:solidFill>
                  <a:srgbClr val="FF0000"/>
                </a:solidFill>
              </a:rPr>
              <a:t> </a:t>
            </a:r>
            <a:r>
              <a:rPr lang="en-IN" sz="1800" dirty="0" err="1">
                <a:solidFill>
                  <a:srgbClr val="FF0000"/>
                </a:solidFill>
              </a:rPr>
              <a:t>i</a:t>
            </a:r>
            <a:r>
              <a:rPr lang="en-IN" sz="1800" dirty="0">
                <a:solidFill>
                  <a:srgbClr val="FF0000"/>
                </a:solidFill>
              </a:rPr>
              <a:t>, </a:t>
            </a:r>
            <a:r>
              <a:rPr lang="en-IN" sz="1800" dirty="0" err="1">
                <a:solidFill>
                  <a:srgbClr val="FF0000"/>
                </a:solidFill>
              </a:rPr>
              <a:t>int</a:t>
            </a:r>
            <a:r>
              <a:rPr lang="en-IN" sz="1800" dirty="0">
                <a:solidFill>
                  <a:srgbClr val="FF0000"/>
                </a:solidFill>
              </a:rPr>
              <a:t> </a:t>
            </a:r>
            <a:r>
              <a:rPr lang="en-IN" sz="1800" dirty="0" err="1">
                <a:solidFill>
                  <a:srgbClr val="FF0000"/>
                </a:solidFill>
              </a:rPr>
              <a:t>baseToConvertTo</a:t>
            </a:r>
            <a:r>
              <a:rPr lang="en-IN" sz="1800" dirty="0" smtClean="0">
                <a:solidFill>
                  <a:srgbClr val="FF0000"/>
                </a:solidFill>
              </a:rPr>
              <a:t>)</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if </a:t>
            </a:r>
            <a:r>
              <a:rPr lang="en-IN" sz="1800" b="1" dirty="0">
                <a:solidFill>
                  <a:srgbClr val="FF0000"/>
                </a:solidFill>
              </a:rPr>
              <a:t>(</a:t>
            </a:r>
            <a:r>
              <a:rPr lang="en-IN" sz="1800" b="1" dirty="0" err="1">
                <a:solidFill>
                  <a:srgbClr val="FF0000"/>
                </a:solidFill>
              </a:rPr>
              <a:t>baseToConvertTo</a:t>
            </a:r>
            <a:r>
              <a:rPr lang="en-IN" sz="1800" b="1" dirty="0">
                <a:solidFill>
                  <a:srgbClr val="FF0000"/>
                </a:solidFill>
              </a:rPr>
              <a:t> &lt; 2 || </a:t>
            </a:r>
            <a:r>
              <a:rPr lang="en-IN" sz="1800" b="1" dirty="0" err="1">
                <a:solidFill>
                  <a:srgbClr val="FF0000"/>
                </a:solidFill>
              </a:rPr>
              <a:t>baseToConvertTo</a:t>
            </a:r>
            <a:r>
              <a:rPr lang="en-IN" sz="1800" b="1" dirty="0">
                <a:solidFill>
                  <a:srgbClr val="FF0000"/>
                </a:solidFill>
              </a:rPr>
              <a:t> &gt; 10)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throw </a:t>
            </a:r>
            <a:r>
              <a:rPr lang="en-IN" sz="1800" b="1" dirty="0">
                <a:solidFill>
                  <a:srgbClr val="FF0000"/>
                </a:solidFill>
              </a:rPr>
              <a:t>new </a:t>
            </a:r>
            <a:r>
              <a:rPr lang="en-IN" sz="1800" b="1" dirty="0" err="1">
                <a:solidFill>
                  <a:srgbClr val="FF0000"/>
                </a:solidFill>
              </a:rPr>
              <a:t>ArgumentException</a:t>
            </a:r>
            <a:r>
              <a:rPr lang="en-IN" sz="1800" b="1" dirty="0">
                <a:solidFill>
                  <a:srgbClr val="FF0000"/>
                </a:solidFill>
              </a:rPr>
              <a:t>("Value cannot be converted to base " </a:t>
            </a:r>
            <a:r>
              <a:rPr lang="en-IN" sz="1800" b="1" dirty="0" smtClean="0">
                <a:solidFill>
                  <a:srgbClr val="FF0000"/>
                </a:solidFill>
              </a:rPr>
              <a:t>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a:solidFill>
                  <a:srgbClr val="FF0000"/>
                </a:solidFill>
              </a:rPr>
              <a:t>baseToConvertTo.ToString</a:t>
            </a:r>
            <a:r>
              <a:rPr lang="en-IN" sz="1800" b="1"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dirty="0" smtClean="0">
                <a:solidFill>
                  <a:srgbClr val="FF0000"/>
                </a:solidFill>
              </a:rPr>
              <a:t>} </a:t>
            </a:r>
          </a:p>
          <a:p>
            <a:endParaRPr lang="en-IN" sz="1800" dirty="0"/>
          </a:p>
          <a:p>
            <a:pPr marL="0" indent="0" algn="just">
              <a:buNone/>
            </a:pPr>
            <a:r>
              <a:rPr lang="en-IN" sz="1800" dirty="0" smtClean="0"/>
              <a:t>5) Add </a:t>
            </a:r>
            <a:r>
              <a:rPr lang="en-IN" sz="1800" dirty="0"/>
              <a:t>the following statements shown in bold to the </a:t>
            </a:r>
            <a:r>
              <a:rPr lang="en-IN" sz="1800" i="1" dirty="0" err="1">
                <a:solidFill>
                  <a:srgbClr val="FF0000"/>
                </a:solidFill>
              </a:rPr>
              <a:t>ConvertToBase</a:t>
            </a:r>
            <a:r>
              <a:rPr lang="en-IN" sz="1800" i="1" dirty="0"/>
              <a:t> </a:t>
            </a:r>
            <a:r>
              <a:rPr lang="en-IN" sz="1800" dirty="0"/>
              <a:t>method, after the statement that throws the </a:t>
            </a:r>
            <a:r>
              <a:rPr lang="en-IN" sz="1800" i="1" dirty="0" err="1">
                <a:solidFill>
                  <a:srgbClr val="FF0000"/>
                </a:solidFill>
              </a:rPr>
              <a:t>ArgumentException</a:t>
            </a:r>
            <a:r>
              <a:rPr lang="en-IN" sz="1800" i="1" dirty="0">
                <a:solidFill>
                  <a:srgbClr val="FF0000"/>
                </a:solidFill>
              </a:rPr>
              <a:t> </a:t>
            </a:r>
            <a:r>
              <a:rPr lang="en-IN" sz="1800" dirty="0">
                <a:solidFill>
                  <a:srgbClr val="FF0000"/>
                </a:solidFill>
              </a:rPr>
              <a:t>exception. </a:t>
            </a:r>
            <a:endParaRPr lang="en-IN" sz="1800" dirty="0" smtClean="0">
              <a:solidFill>
                <a:srgbClr val="FF0000"/>
              </a:solidFill>
            </a:endParaRPr>
          </a:p>
          <a:p>
            <a:pPr marL="0" indent="0" algn="just">
              <a:buNone/>
            </a:pPr>
            <a:r>
              <a:rPr lang="en-IN" sz="1800" dirty="0" smtClean="0"/>
              <a:t>This </a:t>
            </a:r>
            <a:r>
              <a:rPr lang="en-IN" sz="1800" dirty="0"/>
              <a:t>code implements a well-known algorithm that converts a number from base 10 to a different number base. (You saw a version of this algorithm for converting a decimal number to octal in Chapter 5, “Using Compound Assignment and Iteration Statements.”)</a:t>
            </a:r>
          </a:p>
          <a:p>
            <a:pPr marL="0" indent="0">
              <a:spcBef>
                <a:spcPts val="0"/>
              </a:spcBef>
              <a:buNone/>
            </a:pPr>
            <a:endParaRPr lang="en-IN" sz="1800" dirty="0">
              <a:solidFill>
                <a:srgbClr val="FF0000"/>
              </a:solidFill>
            </a:endParaRPr>
          </a:p>
        </p:txBody>
      </p:sp>
    </p:spTree>
    <p:extLst>
      <p:ext uri="{BB962C8B-B14F-4D97-AF65-F5344CB8AC3E}">
        <p14:creationId xmlns:p14="http://schemas.microsoft.com/office/powerpoint/2010/main" xmlns="" val="3570031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2343955" y="778690"/>
            <a:ext cx="6928834" cy="3381186"/>
          </a:xfrm>
          <a:prstGeom prst="rect">
            <a:avLst/>
          </a:prstGeom>
        </p:spPr>
      </p:pic>
      <p:sp>
        <p:nvSpPr>
          <p:cNvPr id="5" name="Rectangle 4"/>
          <p:cNvSpPr/>
          <p:nvPr/>
        </p:nvSpPr>
        <p:spPr>
          <a:xfrm>
            <a:off x="176010" y="3538389"/>
            <a:ext cx="12264981" cy="3354765"/>
          </a:xfrm>
          <a:prstGeom prst="rect">
            <a:avLst/>
          </a:prstGeom>
        </p:spPr>
        <p:txBody>
          <a:bodyPr wrap="square">
            <a:spAutoFit/>
          </a:bodyPr>
          <a:lstStyle/>
          <a:p>
            <a:endParaRPr lang="en-IN" sz="3200" dirty="0">
              <a:solidFill>
                <a:srgbClr val="000000"/>
              </a:solidFill>
              <a:latin typeface="Segoe"/>
            </a:endParaRPr>
          </a:p>
          <a:p>
            <a:endParaRPr lang="en-IN" dirty="0" smtClean="0">
              <a:solidFill>
                <a:srgbClr val="000000"/>
              </a:solidFill>
              <a:latin typeface="Segoe"/>
            </a:endParaRPr>
          </a:p>
          <a:p>
            <a:pPr algn="just"/>
            <a:r>
              <a:rPr lang="en-IN" dirty="0" smtClean="0">
                <a:solidFill>
                  <a:srgbClr val="000000"/>
                </a:solidFill>
                <a:latin typeface="Segoe"/>
              </a:rPr>
              <a:t>6) Display </a:t>
            </a:r>
            <a:r>
              <a:rPr lang="en-IN" dirty="0">
                <a:solidFill>
                  <a:srgbClr val="000000"/>
                </a:solidFill>
                <a:latin typeface="Segoe"/>
              </a:rPr>
              <a:t>the </a:t>
            </a:r>
            <a:r>
              <a:rPr lang="en-IN" dirty="0" err="1">
                <a:solidFill>
                  <a:srgbClr val="000000"/>
                </a:solidFill>
                <a:latin typeface="Segoe"/>
              </a:rPr>
              <a:t>Program.cs</a:t>
            </a:r>
            <a:r>
              <a:rPr lang="en-IN" dirty="0">
                <a:solidFill>
                  <a:srgbClr val="000000"/>
                </a:solidFill>
                <a:latin typeface="Segoe"/>
              </a:rPr>
              <a:t> file in the Code and Text Editor window.</a:t>
            </a:r>
          </a:p>
          <a:p>
            <a:pPr algn="just"/>
            <a:r>
              <a:rPr lang="en-IN" dirty="0" smtClean="0">
                <a:solidFill>
                  <a:srgbClr val="000000"/>
                </a:solidFill>
                <a:latin typeface="Segoe"/>
              </a:rPr>
              <a:t>7) Add </a:t>
            </a:r>
            <a:r>
              <a:rPr lang="en-IN" dirty="0">
                <a:solidFill>
                  <a:srgbClr val="000000"/>
                </a:solidFill>
                <a:latin typeface="Segoe"/>
              </a:rPr>
              <a:t>the following </a:t>
            </a:r>
            <a:r>
              <a:rPr lang="en-IN" i="1" dirty="0">
                <a:solidFill>
                  <a:srgbClr val="000000"/>
                </a:solidFill>
                <a:latin typeface="Segoe"/>
              </a:rPr>
              <a:t>using </a:t>
            </a:r>
            <a:r>
              <a:rPr lang="en-IN" dirty="0">
                <a:solidFill>
                  <a:srgbClr val="000000"/>
                </a:solidFill>
                <a:latin typeface="Segoe"/>
              </a:rPr>
              <a:t>directive after the </a:t>
            </a:r>
            <a:r>
              <a:rPr lang="en-IN" i="1" dirty="0">
                <a:solidFill>
                  <a:srgbClr val="000000"/>
                </a:solidFill>
                <a:latin typeface="Segoe"/>
              </a:rPr>
              <a:t>using System; </a:t>
            </a:r>
            <a:r>
              <a:rPr lang="en-IN" dirty="0">
                <a:solidFill>
                  <a:srgbClr val="000000"/>
                </a:solidFill>
                <a:latin typeface="Segoe"/>
              </a:rPr>
              <a:t>directive at the top of the file</a:t>
            </a:r>
            <a:r>
              <a:rPr lang="en-IN" dirty="0" smtClean="0">
                <a:solidFill>
                  <a:srgbClr val="000000"/>
                </a:solidFill>
                <a:latin typeface="Segoe"/>
              </a:rPr>
              <a:t>:</a:t>
            </a:r>
          </a:p>
          <a:p>
            <a:pPr algn="just"/>
            <a:r>
              <a:rPr lang="en-IN" b="1" dirty="0" smtClean="0"/>
              <a:t>                              </a:t>
            </a:r>
            <a:r>
              <a:rPr lang="en-IN" b="1" dirty="0" smtClean="0">
                <a:solidFill>
                  <a:srgbClr val="FF0000"/>
                </a:solidFill>
              </a:rPr>
              <a:t>using </a:t>
            </a:r>
            <a:r>
              <a:rPr lang="en-IN" b="1" dirty="0">
                <a:solidFill>
                  <a:srgbClr val="FF0000"/>
                </a:solidFill>
              </a:rPr>
              <a:t>Extensions;</a:t>
            </a:r>
            <a:endParaRPr lang="en-IN" dirty="0">
              <a:solidFill>
                <a:srgbClr val="FF0000"/>
              </a:solidFill>
            </a:endParaRPr>
          </a:p>
          <a:p>
            <a:pPr algn="just"/>
            <a:r>
              <a:rPr lang="en-IN" dirty="0"/>
              <a:t>This statement brings the namespace containing the </a:t>
            </a:r>
            <a:r>
              <a:rPr lang="en-IN" i="1" dirty="0" err="1"/>
              <a:t>Util</a:t>
            </a:r>
            <a:r>
              <a:rPr lang="en-IN" i="1" dirty="0"/>
              <a:t> </a:t>
            </a:r>
            <a:r>
              <a:rPr lang="en-IN" dirty="0"/>
              <a:t>class into scope. The </a:t>
            </a:r>
            <a:r>
              <a:rPr lang="en-IN" i="1" dirty="0" err="1"/>
              <a:t>ConvertToBase</a:t>
            </a:r>
            <a:r>
              <a:rPr lang="en-IN" i="1" dirty="0"/>
              <a:t> </a:t>
            </a:r>
            <a:r>
              <a:rPr lang="en-IN" dirty="0"/>
              <a:t>extension method will not be visible in the </a:t>
            </a:r>
            <a:r>
              <a:rPr lang="en-IN" dirty="0" err="1"/>
              <a:t>Program.cs</a:t>
            </a:r>
            <a:r>
              <a:rPr lang="en-IN" dirty="0"/>
              <a:t> file if you do not perform this task</a:t>
            </a:r>
            <a:r>
              <a:rPr lang="en-IN" dirty="0" smtClean="0"/>
              <a:t>.</a:t>
            </a:r>
          </a:p>
          <a:p>
            <a:pPr algn="just"/>
            <a:endParaRPr lang="en-US" dirty="0">
              <a:solidFill>
                <a:srgbClr val="000000"/>
              </a:solidFill>
              <a:latin typeface="Segoe"/>
            </a:endParaRPr>
          </a:p>
          <a:p>
            <a:pPr algn="just"/>
            <a:r>
              <a:rPr lang="en-IN" dirty="0" smtClean="0"/>
              <a:t>8) Add </a:t>
            </a:r>
            <a:r>
              <a:rPr lang="en-IN" dirty="0"/>
              <a:t>the following statements shown in bold to the </a:t>
            </a:r>
            <a:r>
              <a:rPr lang="en-IN" i="1" dirty="0" err="1"/>
              <a:t>doWork</a:t>
            </a:r>
            <a:r>
              <a:rPr lang="en-IN" i="1" dirty="0"/>
              <a:t> </a:t>
            </a:r>
            <a:r>
              <a:rPr lang="en-IN" dirty="0"/>
              <a:t>method of the </a:t>
            </a:r>
            <a:r>
              <a:rPr lang="en-IN" i="1" dirty="0"/>
              <a:t>Program </a:t>
            </a:r>
            <a:r>
              <a:rPr lang="en-IN" dirty="0"/>
              <a:t>class, replacing the </a:t>
            </a:r>
            <a:r>
              <a:rPr lang="en-IN" i="1" dirty="0"/>
              <a:t>// TODO: </a:t>
            </a:r>
            <a:r>
              <a:rPr lang="en-IN" dirty="0"/>
              <a:t>comment:</a:t>
            </a:r>
          </a:p>
          <a:p>
            <a:endParaRPr lang="en-IN" dirty="0">
              <a:solidFill>
                <a:srgbClr val="000000"/>
              </a:solidFill>
              <a:latin typeface="Segoe"/>
            </a:endParaRPr>
          </a:p>
        </p:txBody>
      </p:sp>
    </p:spTree>
    <p:extLst>
      <p:ext uri="{BB962C8B-B14F-4D97-AF65-F5344CB8AC3E}">
        <p14:creationId xmlns:p14="http://schemas.microsoft.com/office/powerpoint/2010/main" xmlns="" val="42209736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0" y="553791"/>
            <a:ext cx="12192000" cy="6304209"/>
          </a:xfrm>
        </p:spPr>
        <p:txBody>
          <a:bodyPr>
            <a:normAutofit/>
          </a:bodyPr>
          <a:lstStyle/>
          <a:p>
            <a:pPr marL="0" indent="0">
              <a:spcBef>
                <a:spcPts val="0"/>
              </a:spcBef>
              <a:buNone/>
            </a:pPr>
            <a:r>
              <a:rPr lang="en-IN" sz="1800" dirty="0" smtClean="0">
                <a:solidFill>
                  <a:srgbClr val="FF0000"/>
                </a:solidFill>
              </a:rPr>
              <a:t>                                                          static </a:t>
            </a:r>
            <a:r>
              <a:rPr lang="en-IN" sz="1800" dirty="0">
                <a:solidFill>
                  <a:srgbClr val="FF0000"/>
                </a:solidFill>
              </a:rPr>
              <a:t>void </a:t>
            </a:r>
            <a:r>
              <a:rPr lang="en-IN" sz="1800" dirty="0" err="1">
                <a:solidFill>
                  <a:srgbClr val="FF0000"/>
                </a:solidFill>
              </a:rPr>
              <a:t>doWork</a:t>
            </a:r>
            <a:r>
              <a:rPr lang="en-IN" sz="1800" dirty="0" smtClean="0">
                <a:solidFill>
                  <a:srgbClr val="FF0000"/>
                </a:solidFill>
              </a:rPr>
              <a:t>()</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int</a:t>
            </a:r>
            <a:r>
              <a:rPr lang="en-IN" sz="1800" b="1" dirty="0" smtClean="0">
                <a:solidFill>
                  <a:srgbClr val="FF0000"/>
                </a:solidFill>
              </a:rPr>
              <a:t> </a:t>
            </a:r>
            <a:r>
              <a:rPr lang="en-IN" sz="1800" b="1" dirty="0">
                <a:solidFill>
                  <a:srgbClr val="FF0000"/>
                </a:solidFill>
              </a:rPr>
              <a:t>x = 591;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for </a:t>
            </a:r>
            <a:r>
              <a:rPr lang="en-IN" sz="1800" b="1" dirty="0">
                <a:solidFill>
                  <a:srgbClr val="FF0000"/>
                </a:solidFill>
              </a:rPr>
              <a:t>(</a:t>
            </a:r>
            <a:r>
              <a:rPr lang="en-IN" sz="1800" b="1" dirty="0" err="1">
                <a:solidFill>
                  <a:srgbClr val="FF0000"/>
                </a:solidFill>
              </a:rPr>
              <a:t>int</a:t>
            </a:r>
            <a:r>
              <a:rPr lang="en-IN" sz="1800" b="1" dirty="0">
                <a:solidFill>
                  <a:srgbClr val="FF0000"/>
                </a:solidFill>
              </a:rPr>
              <a:t> </a:t>
            </a:r>
            <a:r>
              <a:rPr lang="en-IN" sz="1800" b="1" dirty="0" err="1">
                <a:solidFill>
                  <a:srgbClr val="FF0000"/>
                </a:solidFill>
              </a:rPr>
              <a:t>i</a:t>
            </a:r>
            <a:r>
              <a:rPr lang="en-IN" sz="1800" b="1" dirty="0">
                <a:solidFill>
                  <a:srgbClr val="FF0000"/>
                </a:solidFill>
              </a:rPr>
              <a:t> = 2; </a:t>
            </a:r>
            <a:r>
              <a:rPr lang="en-IN" sz="1800" b="1" dirty="0" err="1">
                <a:solidFill>
                  <a:srgbClr val="FF0000"/>
                </a:solidFill>
              </a:rPr>
              <a:t>i</a:t>
            </a:r>
            <a:r>
              <a:rPr lang="en-IN" sz="1800" b="1" dirty="0">
                <a:solidFill>
                  <a:srgbClr val="FF0000"/>
                </a:solidFill>
              </a:rPr>
              <a:t> &lt;= 10; </a:t>
            </a:r>
            <a:r>
              <a:rPr lang="en-IN" sz="1800" b="1" dirty="0" err="1">
                <a:solidFill>
                  <a:srgbClr val="FF0000"/>
                </a:solidFill>
              </a:rPr>
              <a:t>i</a:t>
            </a:r>
            <a:r>
              <a:rPr lang="en-IN" sz="1800" b="1" dirty="0">
                <a:solidFill>
                  <a:srgbClr val="FF0000"/>
                </a:solidFill>
              </a:rPr>
              <a:t>++)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Console.WriteLine</a:t>
            </a:r>
            <a:r>
              <a:rPr lang="en-IN" sz="1800" b="1" dirty="0">
                <a:solidFill>
                  <a:srgbClr val="FF0000"/>
                </a:solidFill>
              </a:rPr>
              <a:t>("{0} in base {1} is {2}", x, </a:t>
            </a:r>
            <a:r>
              <a:rPr lang="en-IN" sz="1800" b="1" dirty="0" err="1">
                <a:solidFill>
                  <a:srgbClr val="FF0000"/>
                </a:solidFill>
              </a:rPr>
              <a:t>i</a:t>
            </a:r>
            <a:r>
              <a:rPr lang="en-IN" sz="1800" b="1" dirty="0">
                <a:solidFill>
                  <a:srgbClr val="FF0000"/>
                </a:solidFill>
              </a:rPr>
              <a:t>, </a:t>
            </a:r>
            <a:r>
              <a:rPr lang="en-IN" sz="1800" b="1" dirty="0" err="1">
                <a:solidFill>
                  <a:srgbClr val="FF0000"/>
                </a:solidFill>
              </a:rPr>
              <a:t>x.ConvertToBase</a:t>
            </a:r>
            <a:r>
              <a:rPr lang="en-IN" sz="1800" b="1" dirty="0">
                <a:solidFill>
                  <a:srgbClr val="FF0000"/>
                </a:solidFill>
              </a:rPr>
              <a:t>(</a:t>
            </a:r>
            <a:r>
              <a:rPr lang="en-IN" sz="1800" b="1" dirty="0" err="1">
                <a:solidFill>
                  <a:srgbClr val="FF0000"/>
                </a:solidFill>
              </a:rPr>
              <a:t>i</a:t>
            </a:r>
            <a:r>
              <a:rPr lang="en-IN" sz="1800" b="1" dirty="0">
                <a:solidFill>
                  <a:srgbClr val="FF0000"/>
                </a:solidFill>
              </a:rPr>
              <a:t>)); </a:t>
            </a:r>
            <a:r>
              <a:rPr lang="en-IN" sz="1800" b="1" dirty="0" smtClean="0">
                <a:solidFill>
                  <a:srgbClr val="FF0000"/>
                </a:solidFill>
              </a:rPr>
              <a:t>                      </a:t>
            </a:r>
          </a:p>
          <a:p>
            <a:pPr marL="0" indent="0">
              <a:spcBef>
                <a:spcPts val="0"/>
              </a:spcBef>
              <a:buNone/>
            </a:pPr>
            <a:r>
              <a:rPr lang="en-IN" sz="1800" b="1" dirty="0">
                <a:solidFill>
                  <a:srgbClr val="FF0000"/>
                </a:solidFill>
              </a:rPr>
              <a:t> </a:t>
            </a:r>
            <a:r>
              <a:rPr lang="en-IN" sz="1800" b="1" dirty="0" smtClean="0">
                <a:solidFill>
                  <a:srgbClr val="FF0000"/>
                </a:solidFill>
              </a:rPr>
              <a:t>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dirty="0" smtClean="0">
                <a:solidFill>
                  <a:srgbClr val="FF0000"/>
                </a:solidFill>
              </a:rPr>
              <a:t>} </a:t>
            </a:r>
          </a:p>
          <a:p>
            <a:pPr marL="0" indent="0" algn="just">
              <a:spcBef>
                <a:spcPts val="0"/>
              </a:spcBef>
              <a:buNone/>
            </a:pPr>
            <a:r>
              <a:rPr lang="en-IN" sz="1800" dirty="0"/>
              <a:t>This code creates an </a:t>
            </a:r>
            <a:r>
              <a:rPr lang="en-IN" sz="1800" i="1" dirty="0" err="1"/>
              <a:t>int</a:t>
            </a:r>
            <a:r>
              <a:rPr lang="en-IN" sz="1800" i="1" dirty="0"/>
              <a:t> </a:t>
            </a:r>
            <a:r>
              <a:rPr lang="en-IN" sz="1800" dirty="0"/>
              <a:t>named </a:t>
            </a:r>
            <a:r>
              <a:rPr lang="en-IN" sz="1800" i="1" dirty="0"/>
              <a:t>x </a:t>
            </a:r>
            <a:r>
              <a:rPr lang="en-IN" sz="1800" dirty="0"/>
              <a:t>and sets it to the value </a:t>
            </a:r>
            <a:r>
              <a:rPr lang="en-IN" sz="1800" i="1" dirty="0"/>
              <a:t>591</a:t>
            </a:r>
            <a:r>
              <a:rPr lang="en-IN" sz="1800" dirty="0"/>
              <a:t>. (You can pick any integer value you want.) </a:t>
            </a:r>
            <a:endParaRPr lang="en-IN" sz="1800" dirty="0" smtClean="0"/>
          </a:p>
          <a:p>
            <a:pPr marL="0" indent="0" algn="just">
              <a:spcBef>
                <a:spcPts val="0"/>
              </a:spcBef>
              <a:buNone/>
            </a:pPr>
            <a:endParaRPr lang="en-IN" sz="1800" dirty="0"/>
          </a:p>
          <a:p>
            <a:pPr marL="0" indent="0" algn="just">
              <a:spcBef>
                <a:spcPts val="0"/>
              </a:spcBef>
              <a:buNone/>
            </a:pPr>
            <a:r>
              <a:rPr lang="en-IN" sz="1800" dirty="0" smtClean="0"/>
              <a:t>The </a:t>
            </a:r>
            <a:r>
              <a:rPr lang="en-IN" sz="1800" dirty="0"/>
              <a:t>code then uses a loop to print out the value 591 in all number bases between 2 and 10. </a:t>
            </a:r>
            <a:endParaRPr lang="en-IN" sz="1800" dirty="0" smtClean="0"/>
          </a:p>
          <a:p>
            <a:pPr marL="0" indent="0" algn="just">
              <a:spcBef>
                <a:spcPts val="0"/>
              </a:spcBef>
              <a:buNone/>
            </a:pPr>
            <a:endParaRPr lang="en-IN" sz="1800" dirty="0"/>
          </a:p>
          <a:p>
            <a:pPr marL="0" indent="0" algn="just">
              <a:spcBef>
                <a:spcPts val="0"/>
              </a:spcBef>
              <a:buNone/>
            </a:pPr>
            <a:r>
              <a:rPr lang="en-IN" sz="1800" dirty="0" smtClean="0"/>
              <a:t>Notice </a:t>
            </a:r>
            <a:r>
              <a:rPr lang="en-IN" sz="1800" dirty="0"/>
              <a:t>that </a:t>
            </a:r>
            <a:r>
              <a:rPr lang="en-IN" sz="1800" i="1" dirty="0" err="1"/>
              <a:t>ConvertToBase</a:t>
            </a:r>
            <a:r>
              <a:rPr lang="en-IN" sz="1800" i="1" dirty="0"/>
              <a:t> </a:t>
            </a:r>
            <a:r>
              <a:rPr lang="en-IN" sz="1800" dirty="0"/>
              <a:t>appears as an extension method in IntelliSense when you type the period (.) after </a:t>
            </a:r>
            <a:r>
              <a:rPr lang="en-IN" sz="1800" i="1" dirty="0"/>
              <a:t>x </a:t>
            </a:r>
            <a:r>
              <a:rPr lang="en-IN" sz="1800" dirty="0"/>
              <a:t>in the </a:t>
            </a:r>
            <a:r>
              <a:rPr lang="en-IN" sz="1800" i="1" dirty="0" err="1"/>
              <a:t>Console.WriteLine</a:t>
            </a:r>
            <a:r>
              <a:rPr lang="en-IN" sz="1800" i="1" dirty="0"/>
              <a:t> </a:t>
            </a:r>
            <a:r>
              <a:rPr lang="en-IN" sz="1800" dirty="0"/>
              <a:t>statement</a:t>
            </a:r>
            <a:r>
              <a:rPr lang="en-IN" sz="1800" dirty="0" smtClean="0"/>
              <a:t>. </a:t>
            </a:r>
          </a:p>
          <a:p>
            <a:pPr marL="0" indent="0" algn="just">
              <a:spcBef>
                <a:spcPts val="0"/>
              </a:spcBef>
              <a:buNone/>
            </a:pPr>
            <a:endParaRPr lang="en-IN" sz="1800" dirty="0">
              <a:solidFill>
                <a:srgbClr val="FF0000"/>
              </a:solidFill>
            </a:endParaRPr>
          </a:p>
        </p:txBody>
      </p:sp>
      <p:pic>
        <p:nvPicPr>
          <p:cNvPr id="6" name="Picture 5"/>
          <p:cNvPicPr>
            <a:picLocks noChangeAspect="1"/>
          </p:cNvPicPr>
          <p:nvPr/>
        </p:nvPicPr>
        <p:blipFill>
          <a:blip r:embed="rId2"/>
          <a:stretch>
            <a:fillRect/>
          </a:stretch>
        </p:blipFill>
        <p:spPr>
          <a:xfrm>
            <a:off x="3709114" y="4031086"/>
            <a:ext cx="8555714" cy="2826913"/>
          </a:xfrm>
          <a:prstGeom prst="rect">
            <a:avLst/>
          </a:prstGeom>
        </p:spPr>
      </p:pic>
    </p:spTree>
    <p:extLst>
      <p:ext uri="{BB962C8B-B14F-4D97-AF65-F5344CB8AC3E}">
        <p14:creationId xmlns:p14="http://schemas.microsoft.com/office/powerpoint/2010/main" xmlns="" val="7410045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rmAutofit fontScale="90000"/>
          </a:bodyPr>
          <a:lstStyle/>
          <a:p>
            <a:r>
              <a:rPr lang="en-IN" b="1" dirty="0" err="1" smtClean="0">
                <a:solidFill>
                  <a:srgbClr val="FF0000"/>
                </a:solidFill>
              </a:rPr>
              <a:t>Contd</a:t>
            </a:r>
            <a:r>
              <a:rPr lang="en-IN" b="1" dirty="0" smtClean="0">
                <a:solidFill>
                  <a:srgbClr val="FF0000"/>
                </a:solidFill>
              </a:rPr>
              <a:t>…</a:t>
            </a:r>
            <a:endParaRPr lang="en-IN" dirty="0">
              <a:solidFill>
                <a:srgbClr val="FF0000"/>
              </a:solidFill>
            </a:endParaRPr>
          </a:p>
        </p:txBody>
      </p:sp>
      <p:sp>
        <p:nvSpPr>
          <p:cNvPr id="5" name="Content Placeholder 4"/>
          <p:cNvSpPr>
            <a:spLocks noGrp="1"/>
          </p:cNvSpPr>
          <p:nvPr>
            <p:ph idx="1"/>
          </p:nvPr>
        </p:nvSpPr>
        <p:spPr>
          <a:xfrm>
            <a:off x="0" y="553791"/>
            <a:ext cx="12192000" cy="6304209"/>
          </a:xfrm>
        </p:spPr>
        <p:txBody>
          <a:bodyPr/>
          <a:lstStyle/>
          <a:p>
            <a:pPr marL="0" indent="0">
              <a:buNone/>
            </a:pPr>
            <a:r>
              <a:rPr lang="en-IN" dirty="0" smtClean="0"/>
              <a:t>9</a:t>
            </a:r>
            <a:r>
              <a:rPr lang="en-IN" sz="1800" dirty="0" smtClean="0"/>
              <a:t>) On </a:t>
            </a:r>
            <a:r>
              <a:rPr lang="en-IN" sz="1800" dirty="0"/>
              <a:t>the DEBUG menu, click Start Without Debugging. Confirm that the program displays messages showing the value 591 in the different number bases to the console, like this</a:t>
            </a:r>
            <a:r>
              <a:rPr lang="en-IN" sz="1800" dirty="0" smtClean="0"/>
              <a:t>: </a:t>
            </a:r>
          </a:p>
          <a:p>
            <a:pPr marL="0" indent="0">
              <a:buNone/>
            </a:pPr>
            <a:endParaRPr lang="en-IN" sz="1800" dirty="0"/>
          </a:p>
        </p:txBody>
      </p:sp>
      <p:pic>
        <p:nvPicPr>
          <p:cNvPr id="7" name="Picture 6"/>
          <p:cNvPicPr>
            <a:picLocks noChangeAspect="1"/>
          </p:cNvPicPr>
          <p:nvPr/>
        </p:nvPicPr>
        <p:blipFill>
          <a:blip r:embed="rId2"/>
          <a:stretch>
            <a:fillRect/>
          </a:stretch>
        </p:blipFill>
        <p:spPr>
          <a:xfrm>
            <a:off x="3833496" y="1435712"/>
            <a:ext cx="4318946" cy="2286563"/>
          </a:xfrm>
          <a:prstGeom prst="rect">
            <a:avLst/>
          </a:prstGeom>
        </p:spPr>
      </p:pic>
      <p:sp>
        <p:nvSpPr>
          <p:cNvPr id="8" name="Rectangle 7"/>
          <p:cNvSpPr/>
          <p:nvPr/>
        </p:nvSpPr>
        <p:spPr>
          <a:xfrm>
            <a:off x="-49370" y="4034809"/>
            <a:ext cx="12052479" cy="861774"/>
          </a:xfrm>
          <a:prstGeom prst="rect">
            <a:avLst/>
          </a:prstGeom>
        </p:spPr>
        <p:txBody>
          <a:bodyPr wrap="square">
            <a:spAutoFit/>
          </a:bodyPr>
          <a:lstStyle/>
          <a:p>
            <a:endParaRPr lang="en-IN" sz="3200" dirty="0">
              <a:solidFill>
                <a:srgbClr val="000000"/>
              </a:solidFill>
              <a:latin typeface="Segoe"/>
            </a:endParaRPr>
          </a:p>
          <a:p>
            <a:r>
              <a:rPr lang="en-IN" dirty="0" smtClean="0">
                <a:solidFill>
                  <a:srgbClr val="000000"/>
                </a:solidFill>
                <a:latin typeface="Segoe"/>
              </a:rPr>
              <a:t>10) Press </a:t>
            </a:r>
            <a:r>
              <a:rPr lang="en-IN" dirty="0">
                <a:solidFill>
                  <a:srgbClr val="000000"/>
                </a:solidFill>
                <a:latin typeface="Segoe"/>
              </a:rPr>
              <a:t>Enter to close the program and return to Visual Studio </a:t>
            </a:r>
            <a:r>
              <a:rPr lang="en-IN" dirty="0" smtClean="0">
                <a:solidFill>
                  <a:srgbClr val="000000"/>
                </a:solidFill>
                <a:latin typeface="Segoe"/>
              </a:rPr>
              <a:t>2015.</a:t>
            </a:r>
            <a:endParaRPr lang="en-IN" dirty="0">
              <a:solidFill>
                <a:srgbClr val="000000"/>
              </a:solidFill>
              <a:latin typeface="Segoe"/>
            </a:endParaRPr>
          </a:p>
        </p:txBody>
      </p:sp>
    </p:spTree>
    <p:extLst>
      <p:ext uri="{BB962C8B-B14F-4D97-AF65-F5344CB8AC3E}">
        <p14:creationId xmlns:p14="http://schemas.microsoft.com/office/powerpoint/2010/main" xmlns="" val="42404384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IN" sz="3600" b="1" dirty="0">
                <a:solidFill>
                  <a:srgbClr val="FF0000"/>
                </a:solidFill>
              </a:rPr>
              <a:t>Creating Interfaces and Defining Abstract Classes </a:t>
            </a:r>
            <a:endParaRPr lang="en-IN" sz="3600" dirty="0">
              <a:solidFill>
                <a:srgbClr val="FF0000"/>
              </a:solidFill>
            </a:endParaRPr>
          </a:p>
        </p:txBody>
      </p:sp>
      <p:sp>
        <p:nvSpPr>
          <p:cNvPr id="5" name="Content Placeholder 4"/>
          <p:cNvSpPr>
            <a:spLocks noGrp="1"/>
          </p:cNvSpPr>
          <p:nvPr>
            <p:ph idx="1"/>
          </p:nvPr>
        </p:nvSpPr>
        <p:spPr>
          <a:xfrm>
            <a:off x="0" y="553791"/>
            <a:ext cx="12192000" cy="6304209"/>
          </a:xfrm>
        </p:spPr>
        <p:txBody>
          <a:bodyPr/>
          <a:lstStyle/>
          <a:p>
            <a:pPr marL="0" indent="0" algn="just">
              <a:buNone/>
            </a:pPr>
            <a:r>
              <a:rPr lang="en-IN" sz="1800" dirty="0">
                <a:solidFill>
                  <a:srgbClr val="FF0000"/>
                </a:solidFill>
              </a:rPr>
              <a:t>An interface does not contain any code or data; it just specifies the methods and properties that a class that inherits from the interface must provide. </a:t>
            </a:r>
            <a:r>
              <a:rPr lang="en-IN" sz="1800" dirty="0" smtClean="0">
                <a:solidFill>
                  <a:srgbClr val="FF0000"/>
                </a:solidFill>
              </a:rPr>
              <a:t> </a:t>
            </a:r>
          </a:p>
          <a:p>
            <a:pPr marL="0" indent="0" algn="just">
              <a:buNone/>
            </a:pPr>
            <a:r>
              <a:rPr lang="en-IN" sz="1800" dirty="0">
                <a:solidFill>
                  <a:srgbClr val="FF0000"/>
                </a:solidFill>
              </a:rPr>
              <a:t>Using an interface enables you to completely separate the names and signatures of the methods of a class from the method’s implementation. </a:t>
            </a:r>
            <a:r>
              <a:rPr lang="en-IN" sz="1800" dirty="0" smtClean="0">
                <a:solidFill>
                  <a:srgbClr val="FF0000"/>
                </a:solidFill>
              </a:rPr>
              <a:t> </a:t>
            </a:r>
          </a:p>
          <a:p>
            <a:pPr marL="0" indent="0" algn="just">
              <a:buNone/>
            </a:pPr>
            <a:r>
              <a:rPr lang="en-IN" sz="1800" dirty="0"/>
              <a:t>Abstract classes are similar in many ways to interfaces except that they can contain code and data. </a:t>
            </a:r>
            <a:r>
              <a:rPr lang="en-IN" sz="1800" dirty="0" smtClean="0"/>
              <a:t> </a:t>
            </a:r>
          </a:p>
          <a:p>
            <a:pPr marL="0" indent="0" algn="just">
              <a:buNone/>
            </a:pPr>
            <a:r>
              <a:rPr lang="en-IN" sz="1800" dirty="0"/>
              <a:t>However, you can specify that certain methods of an abstract class are virtual, so that a class that inherits from the abstract class must provide its own implementation of these methods </a:t>
            </a:r>
            <a:endParaRPr lang="en-IN" sz="1800" dirty="0" smtClean="0"/>
          </a:p>
          <a:p>
            <a:pPr marL="0" indent="0" algn="just">
              <a:buNone/>
            </a:pPr>
            <a:r>
              <a:rPr lang="en-IN" sz="1800" dirty="0"/>
              <a:t>You frequently use abstract classes with interfaces, and together they provide a key technique for enabling you to build extensible programming </a:t>
            </a:r>
            <a:r>
              <a:rPr lang="en-IN" sz="1800" dirty="0" smtClean="0"/>
              <a:t>frameworks.</a:t>
            </a:r>
          </a:p>
          <a:p>
            <a:pPr marL="0" indent="0" algn="ctr">
              <a:buNone/>
            </a:pPr>
            <a:r>
              <a:rPr lang="en-IN" sz="3600" b="1" dirty="0">
                <a:solidFill>
                  <a:srgbClr val="FF0000"/>
                </a:solidFill>
              </a:rPr>
              <a:t>Understanding Interfaces </a:t>
            </a:r>
            <a:endParaRPr lang="en-IN" sz="3600" b="1" dirty="0" smtClean="0">
              <a:solidFill>
                <a:srgbClr val="FF0000"/>
              </a:solidFill>
            </a:endParaRPr>
          </a:p>
          <a:p>
            <a:pPr marL="0" indent="0" algn="just">
              <a:buNone/>
            </a:pPr>
            <a:r>
              <a:rPr lang="en-IN" sz="1800" dirty="0"/>
              <a:t>Suppose you want to define a new class that enables you to store collections of objects, a bit like an </a:t>
            </a:r>
            <a:r>
              <a:rPr lang="en-IN" sz="1800" dirty="0" smtClean="0"/>
              <a:t>array.</a:t>
            </a:r>
          </a:p>
          <a:p>
            <a:pPr marL="0" indent="0" algn="just">
              <a:buNone/>
            </a:pPr>
            <a:r>
              <a:rPr lang="en-IN" sz="1800" dirty="0" smtClean="0"/>
              <a:t>However</a:t>
            </a:r>
            <a:r>
              <a:rPr lang="en-IN" sz="1800" dirty="0"/>
              <a:t>, unlike using an array, you want to provide a method named</a:t>
            </a:r>
            <a:r>
              <a:rPr lang="en-IN" sz="1800" dirty="0">
                <a:solidFill>
                  <a:srgbClr val="FF0000"/>
                </a:solidFill>
              </a:rPr>
              <a:t> </a:t>
            </a:r>
            <a:r>
              <a:rPr lang="en-IN" sz="1800" i="1" dirty="0" err="1">
                <a:solidFill>
                  <a:srgbClr val="FF0000"/>
                </a:solidFill>
              </a:rPr>
              <a:t>RetrieveInOrder</a:t>
            </a:r>
            <a:r>
              <a:rPr lang="en-IN" sz="1800" i="1" dirty="0">
                <a:solidFill>
                  <a:srgbClr val="FF0000"/>
                </a:solidFill>
              </a:rPr>
              <a:t> </a:t>
            </a:r>
            <a:r>
              <a:rPr lang="en-IN" sz="1800" dirty="0"/>
              <a:t>to enable applications to retrieve objects in a sequence that depends on the type of object the collection contains (an ordinary array simply enables you to iterate through its contents, and by default you retrieve items according to their </a:t>
            </a:r>
            <a:r>
              <a:rPr lang="en-IN" sz="1800" dirty="0" smtClean="0"/>
              <a:t>index</a:t>
            </a:r>
            <a:r>
              <a:rPr lang="en-IN" sz="1800" dirty="0"/>
              <a:t>). </a:t>
            </a:r>
            <a:endParaRPr lang="en-IN" sz="1800" dirty="0" smtClean="0"/>
          </a:p>
          <a:p>
            <a:pPr marL="0" indent="0" algn="just">
              <a:buNone/>
            </a:pPr>
            <a:r>
              <a:rPr lang="en-IN" sz="1800" dirty="0"/>
              <a:t>For example, if the collection holds alphanumeric objects such as strings, the collection should enable an application to retrieve these strings in sequence according to the collating sequence of the computer, and if the collection holds numeric objects such as integers, the collection should enable the application to retrieve objects in numerical order.</a:t>
            </a:r>
            <a:endParaRPr lang="en-IN" sz="1800" b="1" dirty="0">
              <a:solidFill>
                <a:srgbClr val="FF0000"/>
              </a:solidFill>
            </a:endParaRPr>
          </a:p>
        </p:txBody>
      </p:sp>
    </p:spTree>
    <p:extLst>
      <p:ext uri="{BB962C8B-B14F-4D97-AF65-F5344CB8AC3E}">
        <p14:creationId xmlns:p14="http://schemas.microsoft.com/office/powerpoint/2010/main" xmlns="" val="4167068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26592" cy="463308"/>
          </a:xfrm>
        </p:spPr>
        <p:txBody>
          <a:bodyPr>
            <a:noAutofit/>
          </a:bodyPr>
          <a:lstStyle/>
          <a:p>
            <a:r>
              <a:rPr lang="en-IN" sz="3600" b="1" dirty="0">
                <a:solidFill>
                  <a:srgbClr val="C00000"/>
                </a:solidFill>
              </a:rPr>
              <a:t>Declaring a </a:t>
            </a:r>
            <a:r>
              <a:rPr lang="en-IN" sz="3600" b="1" dirty="0" err="1">
                <a:solidFill>
                  <a:srgbClr val="C00000"/>
                </a:solidFill>
              </a:rPr>
              <a:t>params</a:t>
            </a:r>
            <a:r>
              <a:rPr lang="en-IN" sz="3600" b="1" dirty="0">
                <a:solidFill>
                  <a:srgbClr val="C00000"/>
                </a:solidFill>
              </a:rPr>
              <a:t> </a:t>
            </a:r>
            <a:r>
              <a:rPr lang="en-IN" sz="3600" dirty="0">
                <a:solidFill>
                  <a:srgbClr val="C00000"/>
                </a:solidFill>
              </a:rPr>
              <a:t>A</a:t>
            </a:r>
            <a:r>
              <a:rPr lang="en-IN" sz="3600" b="1" dirty="0">
                <a:solidFill>
                  <a:srgbClr val="C00000"/>
                </a:solidFill>
              </a:rPr>
              <a:t>rray</a:t>
            </a:r>
          </a:p>
        </p:txBody>
      </p:sp>
      <p:sp>
        <p:nvSpPr>
          <p:cNvPr id="3" name="Content Placeholder 2"/>
          <p:cNvSpPr>
            <a:spLocks noGrp="1"/>
          </p:cNvSpPr>
          <p:nvPr>
            <p:ph idx="1"/>
          </p:nvPr>
        </p:nvSpPr>
        <p:spPr>
          <a:xfrm>
            <a:off x="0" y="463308"/>
            <a:ext cx="12192000" cy="6394692"/>
          </a:xfrm>
        </p:spPr>
        <p:txBody>
          <a:bodyPr>
            <a:normAutofit/>
          </a:bodyPr>
          <a:lstStyle/>
          <a:p>
            <a:pPr marL="0" indent="0" algn="just">
              <a:buNone/>
            </a:pPr>
            <a:r>
              <a:rPr lang="en-IN" sz="1800" dirty="0">
                <a:solidFill>
                  <a:schemeClr val="tx1">
                    <a:lumMod val="95000"/>
                    <a:lumOff val="5000"/>
                  </a:schemeClr>
                </a:solidFill>
              </a:rPr>
              <a:t>A </a:t>
            </a:r>
            <a:r>
              <a:rPr lang="en-IN" sz="1800" i="1" dirty="0" err="1">
                <a:solidFill>
                  <a:schemeClr val="tx1">
                    <a:lumMod val="95000"/>
                    <a:lumOff val="5000"/>
                  </a:schemeClr>
                </a:solidFill>
              </a:rPr>
              <a:t>params</a:t>
            </a:r>
            <a:r>
              <a:rPr lang="en-IN" sz="1800" i="1" dirty="0">
                <a:solidFill>
                  <a:schemeClr val="tx1">
                    <a:lumMod val="95000"/>
                    <a:lumOff val="5000"/>
                  </a:schemeClr>
                </a:solidFill>
              </a:rPr>
              <a:t> </a:t>
            </a:r>
            <a:r>
              <a:rPr lang="en-IN" sz="1800" dirty="0">
                <a:solidFill>
                  <a:schemeClr val="tx1">
                    <a:lumMod val="95000"/>
                    <a:lumOff val="5000"/>
                  </a:schemeClr>
                </a:solidFill>
              </a:rPr>
              <a:t>array enables you pass a variable number of arguments to a method. You indicate a </a:t>
            </a:r>
            <a:r>
              <a:rPr lang="en-IN" sz="1800" i="1" dirty="0" err="1">
                <a:solidFill>
                  <a:schemeClr val="tx1">
                    <a:lumMod val="95000"/>
                    <a:lumOff val="5000"/>
                  </a:schemeClr>
                </a:solidFill>
              </a:rPr>
              <a:t>params</a:t>
            </a:r>
            <a:r>
              <a:rPr lang="en-IN" sz="1800" i="1" dirty="0">
                <a:solidFill>
                  <a:schemeClr val="tx1">
                    <a:lumMod val="95000"/>
                    <a:lumOff val="5000"/>
                  </a:schemeClr>
                </a:solidFill>
              </a:rPr>
              <a:t> </a:t>
            </a:r>
            <a:r>
              <a:rPr lang="en-IN" sz="1800" dirty="0">
                <a:solidFill>
                  <a:schemeClr val="tx1">
                    <a:lumMod val="95000"/>
                    <a:lumOff val="5000"/>
                  </a:schemeClr>
                </a:solidFill>
              </a:rPr>
              <a:t>array by using the </a:t>
            </a:r>
            <a:r>
              <a:rPr lang="en-IN" sz="1800" i="1" dirty="0" err="1">
                <a:solidFill>
                  <a:schemeClr val="tx1">
                    <a:lumMod val="95000"/>
                    <a:lumOff val="5000"/>
                  </a:schemeClr>
                </a:solidFill>
              </a:rPr>
              <a:t>params</a:t>
            </a:r>
            <a:r>
              <a:rPr lang="en-IN" sz="1800" i="1" dirty="0">
                <a:solidFill>
                  <a:schemeClr val="tx1">
                    <a:lumMod val="95000"/>
                    <a:lumOff val="5000"/>
                  </a:schemeClr>
                </a:solidFill>
              </a:rPr>
              <a:t> </a:t>
            </a:r>
            <a:r>
              <a:rPr lang="en-IN" sz="1800" dirty="0">
                <a:solidFill>
                  <a:schemeClr val="tx1">
                    <a:lumMod val="95000"/>
                    <a:lumOff val="5000"/>
                  </a:schemeClr>
                </a:solidFill>
              </a:rPr>
              <a:t>keyword as an array parameter modifier when you define the method parameters. </a:t>
            </a:r>
            <a:endParaRPr lang="en-IN" sz="1800" dirty="0" smtClean="0">
              <a:solidFill>
                <a:schemeClr val="tx1">
                  <a:lumMod val="95000"/>
                  <a:lumOff val="5000"/>
                </a:schemeClr>
              </a:solidFill>
            </a:endParaRPr>
          </a:p>
          <a:p>
            <a:pPr marL="0" indent="0" algn="just">
              <a:buNone/>
            </a:pPr>
            <a:r>
              <a:rPr lang="en-IN" sz="1800" dirty="0" smtClean="0">
                <a:solidFill>
                  <a:schemeClr val="tx1">
                    <a:lumMod val="95000"/>
                    <a:lumOff val="5000"/>
                  </a:schemeClr>
                </a:solidFill>
              </a:rPr>
              <a:t>For </a:t>
            </a:r>
            <a:r>
              <a:rPr lang="en-IN" sz="1800" dirty="0">
                <a:solidFill>
                  <a:schemeClr val="tx1">
                    <a:lumMod val="95000"/>
                    <a:lumOff val="5000"/>
                  </a:schemeClr>
                </a:solidFill>
              </a:rPr>
              <a:t>example, here’s </a:t>
            </a:r>
            <a:r>
              <a:rPr lang="en-IN" sz="1800" i="1" dirty="0">
                <a:solidFill>
                  <a:schemeClr val="tx1">
                    <a:lumMod val="95000"/>
                    <a:lumOff val="5000"/>
                  </a:schemeClr>
                </a:solidFill>
              </a:rPr>
              <a:t>Min </a:t>
            </a:r>
            <a:r>
              <a:rPr lang="en-IN" sz="1800" dirty="0">
                <a:solidFill>
                  <a:schemeClr val="tx1">
                    <a:lumMod val="95000"/>
                    <a:lumOff val="5000"/>
                  </a:schemeClr>
                </a:solidFill>
              </a:rPr>
              <a:t>again—this time with its </a:t>
            </a:r>
            <a:r>
              <a:rPr lang="en-IN" sz="1800" dirty="0" smtClean="0">
                <a:solidFill>
                  <a:schemeClr val="tx1">
                    <a:lumMod val="95000"/>
                    <a:lumOff val="5000"/>
                  </a:schemeClr>
                </a:solidFill>
              </a:rPr>
              <a:t>array </a:t>
            </a:r>
            <a:r>
              <a:rPr lang="en-IN" sz="1800" dirty="0">
                <a:solidFill>
                  <a:schemeClr val="tx1">
                    <a:lumMod val="95000"/>
                    <a:lumOff val="5000"/>
                  </a:schemeClr>
                </a:solidFill>
              </a:rPr>
              <a:t>parameter declared as a </a:t>
            </a:r>
            <a:r>
              <a:rPr lang="en-IN" sz="1800" i="1" dirty="0" err="1">
                <a:solidFill>
                  <a:schemeClr val="tx1">
                    <a:lumMod val="95000"/>
                    <a:lumOff val="5000"/>
                  </a:schemeClr>
                </a:solidFill>
              </a:rPr>
              <a:t>params</a:t>
            </a:r>
            <a:r>
              <a:rPr lang="en-IN" sz="1800" i="1" dirty="0">
                <a:solidFill>
                  <a:schemeClr val="tx1">
                    <a:lumMod val="95000"/>
                    <a:lumOff val="5000"/>
                  </a:schemeClr>
                </a:solidFill>
              </a:rPr>
              <a:t> </a:t>
            </a:r>
            <a:r>
              <a:rPr lang="en-IN" sz="1800" dirty="0">
                <a:solidFill>
                  <a:schemeClr val="tx1">
                    <a:lumMod val="95000"/>
                    <a:lumOff val="5000"/>
                  </a:schemeClr>
                </a:solidFill>
              </a:rPr>
              <a:t>array</a:t>
            </a:r>
            <a:r>
              <a:rPr lang="en-IN" sz="1800" dirty="0" smtClean="0">
                <a:solidFill>
                  <a:schemeClr val="tx1">
                    <a:lumMod val="95000"/>
                    <a:lumOff val="5000"/>
                  </a:schemeClr>
                </a:solidFill>
              </a:rPr>
              <a:t>:</a:t>
            </a:r>
          </a:p>
          <a:p>
            <a:pPr marL="0" indent="0" algn="just">
              <a:spcBef>
                <a:spcPts val="0"/>
              </a:spcBef>
              <a:buNone/>
            </a:pPr>
            <a:r>
              <a:rPr lang="en-IN" sz="1800" dirty="0" smtClean="0">
                <a:solidFill>
                  <a:srgbClr val="C00000"/>
                </a:solidFill>
              </a:rPr>
              <a:t>                                                                        class </a:t>
            </a:r>
            <a:r>
              <a:rPr lang="en-IN" sz="1800" dirty="0" err="1" smtClean="0">
                <a:solidFill>
                  <a:srgbClr val="C00000"/>
                </a:solidFill>
              </a:rPr>
              <a:t>Util</a:t>
            </a:r>
            <a:endParaRPr lang="en-IN" sz="1800" dirty="0" smtClean="0">
              <a:solidFill>
                <a:srgbClr val="C00000"/>
              </a:solidFill>
            </a:endParaRPr>
          </a:p>
          <a:p>
            <a:pPr marL="0" indent="0" algn="just">
              <a:spcBef>
                <a:spcPts val="0"/>
              </a:spcBef>
              <a:buNone/>
            </a:pPr>
            <a:r>
              <a:rPr lang="en-IN" sz="1800" dirty="0">
                <a:solidFill>
                  <a:srgbClr val="C00000"/>
                </a:solidFill>
              </a:rPr>
              <a:t> </a:t>
            </a:r>
            <a:r>
              <a:rPr lang="en-IN" sz="1800" dirty="0" smtClean="0">
                <a:solidFill>
                  <a:srgbClr val="C00000"/>
                </a:solidFill>
              </a:rPr>
              <a:t>                                                                   { </a:t>
            </a:r>
          </a:p>
          <a:p>
            <a:pPr marL="0" indent="0" algn="just">
              <a:spcBef>
                <a:spcPts val="0"/>
              </a:spcBef>
              <a:buNone/>
            </a:pPr>
            <a:r>
              <a:rPr lang="en-IN" sz="1800" dirty="0">
                <a:solidFill>
                  <a:srgbClr val="C00000"/>
                </a:solidFill>
              </a:rPr>
              <a:t> </a:t>
            </a:r>
            <a:r>
              <a:rPr lang="en-IN" sz="1800" dirty="0" smtClean="0">
                <a:solidFill>
                  <a:srgbClr val="C00000"/>
                </a:solidFill>
              </a:rPr>
              <a:t>                                                                       public </a:t>
            </a:r>
            <a:r>
              <a:rPr lang="en-IN" sz="1800" dirty="0">
                <a:solidFill>
                  <a:srgbClr val="C00000"/>
                </a:solidFill>
              </a:rPr>
              <a:t>static </a:t>
            </a:r>
            <a:r>
              <a:rPr lang="en-IN" sz="1800" dirty="0" err="1">
                <a:solidFill>
                  <a:srgbClr val="C00000"/>
                </a:solidFill>
              </a:rPr>
              <a:t>int</a:t>
            </a:r>
            <a:r>
              <a:rPr lang="en-IN" sz="1800" dirty="0">
                <a:solidFill>
                  <a:srgbClr val="C00000"/>
                </a:solidFill>
              </a:rPr>
              <a:t> Min(</a:t>
            </a:r>
            <a:r>
              <a:rPr lang="en-IN" sz="1800" dirty="0" err="1">
                <a:solidFill>
                  <a:srgbClr val="C00000"/>
                </a:solidFill>
              </a:rPr>
              <a:t>params</a:t>
            </a:r>
            <a:r>
              <a:rPr lang="en-IN" sz="1800" dirty="0">
                <a:solidFill>
                  <a:srgbClr val="C00000"/>
                </a:solidFill>
              </a:rPr>
              <a:t> </a:t>
            </a:r>
            <a:r>
              <a:rPr lang="en-IN" sz="1800" dirty="0" err="1">
                <a:solidFill>
                  <a:srgbClr val="C00000"/>
                </a:solidFill>
              </a:rPr>
              <a:t>int</a:t>
            </a:r>
            <a:r>
              <a:rPr lang="en-IN" sz="1800" dirty="0">
                <a:solidFill>
                  <a:srgbClr val="C00000"/>
                </a:solidFill>
              </a:rPr>
              <a:t>[] </a:t>
            </a:r>
            <a:r>
              <a:rPr lang="en-IN" sz="1800" dirty="0" err="1">
                <a:solidFill>
                  <a:srgbClr val="C00000"/>
                </a:solidFill>
              </a:rPr>
              <a:t>paramList</a:t>
            </a:r>
            <a:r>
              <a:rPr lang="en-IN" sz="1800" dirty="0">
                <a:solidFill>
                  <a:srgbClr val="C00000"/>
                </a:solidFill>
              </a:rPr>
              <a:t>) </a:t>
            </a:r>
            <a:endParaRPr lang="en-IN" sz="1800" dirty="0" smtClean="0">
              <a:solidFill>
                <a:srgbClr val="C00000"/>
              </a:solidFill>
            </a:endParaRPr>
          </a:p>
          <a:p>
            <a:pPr marL="0" indent="0" algn="just">
              <a:spcBef>
                <a:spcPts val="0"/>
              </a:spcBef>
              <a:buNone/>
            </a:pPr>
            <a:r>
              <a:rPr lang="en-IN" sz="1800" dirty="0">
                <a:solidFill>
                  <a:srgbClr val="C00000"/>
                </a:solidFill>
              </a:rPr>
              <a:t> </a:t>
            </a:r>
            <a:r>
              <a:rPr lang="en-IN" sz="1800" dirty="0" smtClean="0">
                <a:solidFill>
                  <a:srgbClr val="C00000"/>
                </a:solidFill>
              </a:rPr>
              <a:t>                                                                      { </a:t>
            </a:r>
          </a:p>
          <a:p>
            <a:pPr marL="0" indent="0" algn="just">
              <a:spcBef>
                <a:spcPts val="0"/>
              </a:spcBef>
              <a:buNone/>
            </a:pPr>
            <a:r>
              <a:rPr lang="en-IN" sz="1800" dirty="0">
                <a:solidFill>
                  <a:srgbClr val="C00000"/>
                </a:solidFill>
              </a:rPr>
              <a:t> </a:t>
            </a:r>
            <a:r>
              <a:rPr lang="en-IN" sz="1800" dirty="0" smtClean="0">
                <a:solidFill>
                  <a:srgbClr val="C00000"/>
                </a:solidFill>
              </a:rPr>
              <a:t>                                                                                // </a:t>
            </a:r>
            <a:r>
              <a:rPr lang="en-IN" sz="1800" dirty="0">
                <a:solidFill>
                  <a:srgbClr val="C00000"/>
                </a:solidFill>
              </a:rPr>
              <a:t>code exactly as before </a:t>
            </a:r>
            <a:endParaRPr lang="en-IN" sz="1800" dirty="0" smtClean="0">
              <a:solidFill>
                <a:srgbClr val="C00000"/>
              </a:solidFill>
            </a:endParaRPr>
          </a:p>
          <a:p>
            <a:pPr marL="0" indent="0" algn="just">
              <a:spcBef>
                <a:spcPts val="0"/>
              </a:spcBef>
              <a:buNone/>
            </a:pPr>
            <a:r>
              <a:rPr lang="en-IN" sz="1800" dirty="0">
                <a:solidFill>
                  <a:srgbClr val="C00000"/>
                </a:solidFill>
              </a:rPr>
              <a:t> </a:t>
            </a:r>
            <a:r>
              <a:rPr lang="en-IN" sz="1800" dirty="0" smtClean="0">
                <a:solidFill>
                  <a:srgbClr val="C00000"/>
                </a:solidFill>
              </a:rPr>
              <a:t>                                                                       }</a:t>
            </a:r>
          </a:p>
          <a:p>
            <a:pPr marL="0" indent="0" algn="just">
              <a:spcBef>
                <a:spcPts val="0"/>
              </a:spcBef>
              <a:buNone/>
            </a:pPr>
            <a:r>
              <a:rPr lang="en-IN" sz="1800" dirty="0">
                <a:solidFill>
                  <a:srgbClr val="C00000"/>
                </a:solidFill>
              </a:rPr>
              <a:t> </a:t>
            </a:r>
            <a:r>
              <a:rPr lang="en-IN" sz="1800" dirty="0" smtClean="0">
                <a:solidFill>
                  <a:srgbClr val="C00000"/>
                </a:solidFill>
              </a:rPr>
              <a:t>                                                                  } </a:t>
            </a:r>
          </a:p>
          <a:p>
            <a:pPr marL="0" indent="0" algn="just">
              <a:spcBef>
                <a:spcPts val="0"/>
              </a:spcBef>
              <a:buNone/>
            </a:pPr>
            <a:r>
              <a:rPr lang="en-IN" sz="1800" dirty="0"/>
              <a:t>The effect of the </a:t>
            </a:r>
            <a:r>
              <a:rPr lang="en-IN" sz="1800" i="1" dirty="0" err="1"/>
              <a:t>params</a:t>
            </a:r>
            <a:r>
              <a:rPr lang="en-IN" sz="1800" i="1" dirty="0"/>
              <a:t> </a:t>
            </a:r>
            <a:r>
              <a:rPr lang="en-IN" sz="1800" dirty="0"/>
              <a:t>keyword on the </a:t>
            </a:r>
            <a:r>
              <a:rPr lang="en-IN" sz="1800" i="1" dirty="0"/>
              <a:t>Min </a:t>
            </a:r>
            <a:r>
              <a:rPr lang="en-IN" sz="1800" dirty="0"/>
              <a:t>method is that it allows you to call it by using any number of integer arguments without worrying about creating an array. For example, to find the minimum of two integer values, you can simply write this</a:t>
            </a:r>
            <a:r>
              <a:rPr lang="en-IN" sz="1800" dirty="0" smtClean="0"/>
              <a:t>: </a:t>
            </a:r>
          </a:p>
          <a:p>
            <a:pPr marL="0" indent="0" algn="just">
              <a:spcBef>
                <a:spcPts val="0"/>
              </a:spcBef>
              <a:buNone/>
            </a:pPr>
            <a:r>
              <a:rPr lang="en-IN" sz="1800" dirty="0" smtClean="0"/>
              <a:t>                                                                     </a:t>
            </a:r>
            <a:r>
              <a:rPr lang="en-IN" sz="1800" dirty="0" err="1" smtClean="0">
                <a:solidFill>
                  <a:srgbClr val="C00000"/>
                </a:solidFill>
              </a:rPr>
              <a:t>int</a:t>
            </a:r>
            <a:r>
              <a:rPr lang="en-IN" sz="1800" dirty="0" smtClean="0">
                <a:solidFill>
                  <a:srgbClr val="C00000"/>
                </a:solidFill>
              </a:rPr>
              <a:t> </a:t>
            </a:r>
            <a:r>
              <a:rPr lang="en-IN" sz="1800" dirty="0">
                <a:solidFill>
                  <a:srgbClr val="C00000"/>
                </a:solidFill>
              </a:rPr>
              <a:t>min = </a:t>
            </a:r>
            <a:r>
              <a:rPr lang="en-IN" sz="1800" dirty="0" err="1">
                <a:solidFill>
                  <a:srgbClr val="C00000"/>
                </a:solidFill>
              </a:rPr>
              <a:t>Util.Min</a:t>
            </a:r>
            <a:r>
              <a:rPr lang="en-IN" sz="1800" dirty="0">
                <a:solidFill>
                  <a:srgbClr val="C00000"/>
                </a:solidFill>
              </a:rPr>
              <a:t>(first, second</a:t>
            </a:r>
            <a:r>
              <a:rPr lang="en-IN" sz="1800" dirty="0" smtClean="0">
                <a:solidFill>
                  <a:srgbClr val="C00000"/>
                </a:solidFill>
              </a:rPr>
              <a:t>); </a:t>
            </a:r>
          </a:p>
          <a:p>
            <a:r>
              <a:rPr lang="en-IN" sz="1800" dirty="0"/>
              <a:t>The compiler translates this call into code similar to this:</a:t>
            </a:r>
          </a:p>
          <a:p>
            <a:pPr marL="0" indent="0">
              <a:spcBef>
                <a:spcPts val="0"/>
              </a:spcBef>
              <a:buNone/>
            </a:pPr>
            <a:r>
              <a:rPr lang="en-IN" sz="1800" dirty="0" smtClean="0">
                <a:solidFill>
                  <a:srgbClr val="C00000"/>
                </a:solidFill>
              </a:rPr>
              <a:t>                                                                         </a:t>
            </a:r>
            <a:r>
              <a:rPr lang="en-IN" sz="1800" dirty="0" err="1" smtClean="0">
                <a:solidFill>
                  <a:srgbClr val="C00000"/>
                </a:solidFill>
              </a:rPr>
              <a:t>int</a:t>
            </a:r>
            <a:r>
              <a:rPr lang="en-IN" sz="1800" dirty="0">
                <a:solidFill>
                  <a:srgbClr val="C00000"/>
                </a:solidFill>
              </a:rPr>
              <a:t>[] array = new </a:t>
            </a:r>
            <a:r>
              <a:rPr lang="en-IN" sz="1800" dirty="0" err="1">
                <a:solidFill>
                  <a:srgbClr val="C00000"/>
                </a:solidFill>
              </a:rPr>
              <a:t>int</a:t>
            </a:r>
            <a:r>
              <a:rPr lang="en-IN" sz="1800" dirty="0">
                <a:solidFill>
                  <a:srgbClr val="C00000"/>
                </a:solidFill>
              </a:rPr>
              <a:t>[2</a:t>
            </a:r>
            <a:r>
              <a:rPr lang="en-IN" sz="1800" dirty="0" smtClean="0">
                <a:solidFill>
                  <a:srgbClr val="C00000"/>
                </a:solidFill>
              </a:rPr>
              <a:t>];</a:t>
            </a:r>
          </a:p>
          <a:p>
            <a:pPr marL="0" indent="0">
              <a:spcBef>
                <a:spcPts val="0"/>
              </a:spcBef>
              <a:buNone/>
            </a:pPr>
            <a:r>
              <a:rPr lang="en-IN" sz="1800" dirty="0">
                <a:solidFill>
                  <a:srgbClr val="C00000"/>
                </a:solidFill>
              </a:rPr>
              <a:t> </a:t>
            </a:r>
            <a:r>
              <a:rPr lang="en-IN" sz="1800" dirty="0" smtClean="0">
                <a:solidFill>
                  <a:srgbClr val="C00000"/>
                </a:solidFill>
              </a:rPr>
              <a:t>                                                                        array[0</a:t>
            </a:r>
            <a:r>
              <a:rPr lang="en-IN" sz="1800" dirty="0">
                <a:solidFill>
                  <a:srgbClr val="C00000"/>
                </a:solidFill>
              </a:rPr>
              <a:t>] = first</a:t>
            </a:r>
            <a:r>
              <a:rPr lang="en-IN" sz="1800" dirty="0" smtClean="0">
                <a:solidFill>
                  <a:srgbClr val="C00000"/>
                </a:solidFill>
              </a:rPr>
              <a:t>;</a:t>
            </a:r>
          </a:p>
          <a:p>
            <a:pPr marL="0" indent="0">
              <a:spcBef>
                <a:spcPts val="0"/>
              </a:spcBef>
              <a:buNone/>
            </a:pPr>
            <a:r>
              <a:rPr lang="en-IN" sz="1800" dirty="0">
                <a:solidFill>
                  <a:srgbClr val="C00000"/>
                </a:solidFill>
              </a:rPr>
              <a:t> </a:t>
            </a:r>
            <a:r>
              <a:rPr lang="en-IN" sz="1800" dirty="0" smtClean="0">
                <a:solidFill>
                  <a:srgbClr val="C00000"/>
                </a:solidFill>
              </a:rPr>
              <a:t>                                                                        array[1</a:t>
            </a:r>
            <a:r>
              <a:rPr lang="en-IN" sz="1800" dirty="0">
                <a:solidFill>
                  <a:srgbClr val="C00000"/>
                </a:solidFill>
              </a:rPr>
              <a:t>] = second</a:t>
            </a:r>
            <a:r>
              <a:rPr lang="en-IN" sz="1800" dirty="0" smtClean="0">
                <a:solidFill>
                  <a:srgbClr val="C00000"/>
                </a:solidFill>
              </a:rPr>
              <a:t>;</a:t>
            </a:r>
          </a:p>
          <a:p>
            <a:pPr marL="0" indent="0">
              <a:spcBef>
                <a:spcPts val="0"/>
              </a:spcBef>
              <a:buNone/>
            </a:pPr>
            <a:r>
              <a:rPr lang="en-IN" sz="1800" dirty="0">
                <a:solidFill>
                  <a:srgbClr val="C00000"/>
                </a:solidFill>
              </a:rPr>
              <a:t> </a:t>
            </a:r>
            <a:r>
              <a:rPr lang="en-IN" sz="1800" dirty="0" smtClean="0">
                <a:solidFill>
                  <a:srgbClr val="C00000"/>
                </a:solidFill>
              </a:rPr>
              <a:t>                                                                        </a:t>
            </a:r>
            <a:r>
              <a:rPr lang="en-IN" sz="1800" dirty="0" err="1" smtClean="0">
                <a:solidFill>
                  <a:srgbClr val="C00000"/>
                </a:solidFill>
              </a:rPr>
              <a:t>int</a:t>
            </a:r>
            <a:r>
              <a:rPr lang="en-IN" sz="1800" dirty="0" smtClean="0">
                <a:solidFill>
                  <a:srgbClr val="C00000"/>
                </a:solidFill>
              </a:rPr>
              <a:t> </a:t>
            </a:r>
            <a:r>
              <a:rPr lang="en-IN" sz="1800" dirty="0">
                <a:solidFill>
                  <a:srgbClr val="C00000"/>
                </a:solidFill>
              </a:rPr>
              <a:t>min = </a:t>
            </a:r>
            <a:r>
              <a:rPr lang="en-IN" sz="1800" dirty="0" err="1" smtClean="0">
                <a:solidFill>
                  <a:srgbClr val="C00000"/>
                </a:solidFill>
              </a:rPr>
              <a:t>Util.Min</a:t>
            </a:r>
            <a:r>
              <a:rPr lang="en-IN" sz="1800" dirty="0" smtClean="0">
                <a:solidFill>
                  <a:srgbClr val="C00000"/>
                </a:solidFill>
              </a:rPr>
              <a:t>(array);</a:t>
            </a:r>
          </a:p>
          <a:p>
            <a:pPr algn="just"/>
            <a:r>
              <a:rPr lang="en-IN" sz="1800" dirty="0"/>
              <a:t>To find the minimum of three integer values, you write the code shown here, which is also converted by the compiler to the corresponding code that uses an array:</a:t>
            </a:r>
          </a:p>
          <a:p>
            <a:pPr marL="0" indent="0">
              <a:buNone/>
            </a:pPr>
            <a:r>
              <a:rPr lang="en-IN" sz="1800" dirty="0" smtClean="0">
                <a:solidFill>
                  <a:srgbClr val="C00000"/>
                </a:solidFill>
              </a:rPr>
              <a:t>                                                                   </a:t>
            </a:r>
            <a:r>
              <a:rPr lang="en-IN" sz="1800" dirty="0" err="1" smtClean="0">
                <a:solidFill>
                  <a:srgbClr val="C00000"/>
                </a:solidFill>
              </a:rPr>
              <a:t>int</a:t>
            </a:r>
            <a:r>
              <a:rPr lang="en-IN" sz="1800" dirty="0" smtClean="0">
                <a:solidFill>
                  <a:srgbClr val="C00000"/>
                </a:solidFill>
              </a:rPr>
              <a:t> </a:t>
            </a:r>
            <a:r>
              <a:rPr lang="en-IN" sz="1800" dirty="0">
                <a:solidFill>
                  <a:srgbClr val="C00000"/>
                </a:solidFill>
              </a:rPr>
              <a:t>min = </a:t>
            </a:r>
            <a:r>
              <a:rPr lang="en-IN" sz="1800" dirty="0" err="1">
                <a:solidFill>
                  <a:srgbClr val="C00000"/>
                </a:solidFill>
              </a:rPr>
              <a:t>Util.Min</a:t>
            </a:r>
            <a:r>
              <a:rPr lang="en-IN" sz="1800" dirty="0">
                <a:solidFill>
                  <a:srgbClr val="C00000"/>
                </a:solidFill>
              </a:rPr>
              <a:t>(first, second, third);</a:t>
            </a:r>
            <a:endParaRPr lang="en-IN" sz="1800" cap="none" dirty="0">
              <a:solidFill>
                <a:srgbClr val="C00000"/>
              </a:solidFill>
            </a:endParaRPr>
          </a:p>
        </p:txBody>
      </p:sp>
    </p:spTree>
    <p:extLst>
      <p:ext uri="{BB962C8B-B14F-4D97-AF65-F5344CB8AC3E}">
        <p14:creationId xmlns:p14="http://schemas.microsoft.com/office/powerpoint/2010/main" xmlns="" val="22600155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IN" sz="3600" b="1" dirty="0" err="1" smtClean="0">
                <a:solidFill>
                  <a:srgbClr val="FF0000"/>
                </a:solidFill>
              </a:rPr>
              <a:t>Contd</a:t>
            </a:r>
            <a:r>
              <a:rPr lang="en-IN" sz="3600" b="1" dirty="0" smtClean="0">
                <a:solidFill>
                  <a:srgbClr val="FF0000"/>
                </a:solidFill>
              </a:rPr>
              <a:t>…</a:t>
            </a:r>
            <a:endParaRPr lang="en-IN" sz="3600" dirty="0">
              <a:solidFill>
                <a:srgbClr val="FF0000"/>
              </a:solidFill>
            </a:endParaRPr>
          </a:p>
        </p:txBody>
      </p:sp>
      <p:sp>
        <p:nvSpPr>
          <p:cNvPr id="5" name="Content Placeholder 4"/>
          <p:cNvSpPr>
            <a:spLocks noGrp="1"/>
          </p:cNvSpPr>
          <p:nvPr>
            <p:ph idx="1"/>
          </p:nvPr>
        </p:nvSpPr>
        <p:spPr>
          <a:xfrm>
            <a:off x="0" y="553791"/>
            <a:ext cx="12192000" cy="6304209"/>
          </a:xfrm>
        </p:spPr>
        <p:txBody>
          <a:bodyPr>
            <a:normAutofit lnSpcReduction="10000"/>
          </a:bodyPr>
          <a:lstStyle/>
          <a:p>
            <a:pPr marL="0" indent="0" algn="just">
              <a:buNone/>
            </a:pPr>
            <a:r>
              <a:rPr lang="en-IN" sz="1800" dirty="0"/>
              <a:t>When you define the collection class, you do not want to restrict the types of objects that it can hold (the objects can even be class or structure types), and consequently you don’t know how to order these objects. </a:t>
            </a:r>
            <a:r>
              <a:rPr lang="en-IN" sz="1800" dirty="0" smtClean="0"/>
              <a:t> </a:t>
            </a:r>
          </a:p>
          <a:p>
            <a:pPr marL="0" indent="0" algn="just">
              <a:buNone/>
            </a:pPr>
            <a:r>
              <a:rPr lang="en-IN" sz="1800" dirty="0">
                <a:solidFill>
                  <a:srgbClr val="FF0000"/>
                </a:solidFill>
              </a:rPr>
              <a:t>The question is, how do you provide a method in the collection class that sorts objects whose types you do not know when you actually write the collection class? At first glance, this problem seems similar to the </a:t>
            </a:r>
            <a:r>
              <a:rPr lang="en-IN" sz="1800" i="1" dirty="0" err="1">
                <a:solidFill>
                  <a:srgbClr val="FF0000"/>
                </a:solidFill>
              </a:rPr>
              <a:t>ToString</a:t>
            </a:r>
            <a:r>
              <a:rPr lang="en-IN" sz="1800" i="1" dirty="0">
                <a:solidFill>
                  <a:srgbClr val="FF0000"/>
                </a:solidFill>
              </a:rPr>
              <a:t> </a:t>
            </a:r>
            <a:r>
              <a:rPr lang="en-IN" sz="1800" dirty="0">
                <a:solidFill>
                  <a:srgbClr val="FF0000"/>
                </a:solidFill>
              </a:rPr>
              <a:t>problem </a:t>
            </a:r>
            <a:r>
              <a:rPr lang="en-IN" sz="1800" dirty="0" smtClean="0">
                <a:solidFill>
                  <a:srgbClr val="FF0000"/>
                </a:solidFill>
              </a:rPr>
              <a:t> </a:t>
            </a:r>
            <a:r>
              <a:rPr lang="en-IN" sz="1800" dirty="0"/>
              <a:t>in Chapter 12, “Working with Inheritance,” </a:t>
            </a:r>
            <a:r>
              <a:rPr lang="en-IN" sz="1800" dirty="0" smtClean="0"/>
              <a:t> </a:t>
            </a:r>
          </a:p>
          <a:p>
            <a:pPr marL="0" indent="0" algn="just">
              <a:buNone/>
            </a:pPr>
            <a:r>
              <a:rPr lang="en-IN" sz="1800" dirty="0"/>
              <a:t>which could be resolved by declaring a virtual method that subclasses of your collection class can </a:t>
            </a:r>
            <a:r>
              <a:rPr lang="en-IN" sz="1800" dirty="0" smtClean="0"/>
              <a:t>override.</a:t>
            </a:r>
          </a:p>
          <a:p>
            <a:pPr marL="0" indent="0" algn="just">
              <a:buNone/>
            </a:pPr>
            <a:r>
              <a:rPr lang="en-IN" sz="1800" dirty="0"/>
              <a:t>However, this is not the case. There is no inheritance relationship between the collection class and the objects that it holds, so a virtual method would not be of much use. </a:t>
            </a:r>
            <a:endParaRPr lang="en-IN" sz="1800" dirty="0" smtClean="0"/>
          </a:p>
          <a:p>
            <a:pPr marL="0" indent="0" algn="just">
              <a:buNone/>
            </a:pPr>
            <a:r>
              <a:rPr lang="en-IN" sz="1800" dirty="0" smtClean="0">
                <a:solidFill>
                  <a:srgbClr val="FF0000"/>
                </a:solidFill>
              </a:rPr>
              <a:t>If </a:t>
            </a:r>
            <a:r>
              <a:rPr lang="en-IN" sz="1800" dirty="0">
                <a:solidFill>
                  <a:srgbClr val="FF0000"/>
                </a:solidFill>
              </a:rPr>
              <a:t>you think for a moment, the problem is that the way in which the objects in the collection should be ordered is dependent on the type of the object in the collection, and not on the collection itself. </a:t>
            </a:r>
            <a:endParaRPr lang="en-IN" sz="1800" dirty="0" smtClean="0">
              <a:solidFill>
                <a:srgbClr val="FF0000"/>
              </a:solidFill>
            </a:endParaRPr>
          </a:p>
          <a:p>
            <a:pPr marL="0" indent="0" algn="just">
              <a:buNone/>
            </a:pPr>
            <a:r>
              <a:rPr lang="en-IN" sz="1800" dirty="0" smtClean="0"/>
              <a:t>The </a:t>
            </a:r>
            <a:r>
              <a:rPr lang="en-IN" sz="1800" dirty="0"/>
              <a:t>solution, therefore, is to require that all the objects provide a method, such as the </a:t>
            </a:r>
            <a:r>
              <a:rPr lang="en-IN" sz="1800" i="1" dirty="0" err="1">
                <a:solidFill>
                  <a:srgbClr val="FF0000"/>
                </a:solidFill>
              </a:rPr>
              <a:t>CompareTo</a:t>
            </a:r>
            <a:r>
              <a:rPr lang="en-IN" sz="1800" i="1" dirty="0"/>
              <a:t> </a:t>
            </a:r>
            <a:r>
              <a:rPr lang="en-IN" sz="1800" dirty="0"/>
              <a:t>method shown here that the </a:t>
            </a:r>
            <a:r>
              <a:rPr lang="en-IN" sz="1800" i="1" dirty="0" err="1">
                <a:solidFill>
                  <a:srgbClr val="FF0000"/>
                </a:solidFill>
              </a:rPr>
              <a:t>RetrieveInOrder</a:t>
            </a:r>
            <a:r>
              <a:rPr lang="en-IN" sz="1800" i="1" dirty="0">
                <a:solidFill>
                  <a:srgbClr val="FF0000"/>
                </a:solidFill>
              </a:rPr>
              <a:t> </a:t>
            </a:r>
            <a:r>
              <a:rPr lang="en-IN" sz="1800" dirty="0">
                <a:solidFill>
                  <a:srgbClr val="FF0000"/>
                </a:solidFill>
              </a:rPr>
              <a:t>method </a:t>
            </a:r>
            <a:r>
              <a:rPr lang="en-IN" sz="1800" dirty="0"/>
              <a:t>of the collection can call, enabling the collection to compare these objects with one another: </a:t>
            </a:r>
            <a:r>
              <a:rPr lang="en-IN" sz="1800" dirty="0" smtClean="0"/>
              <a:t> </a:t>
            </a:r>
          </a:p>
          <a:p>
            <a:pPr marL="0" indent="0" algn="just">
              <a:spcBef>
                <a:spcPts val="0"/>
              </a:spcBef>
              <a:buNone/>
            </a:pPr>
            <a:r>
              <a:rPr lang="en-IN" sz="1800" dirty="0" smtClean="0">
                <a:solidFill>
                  <a:srgbClr val="FF0000"/>
                </a:solidFill>
              </a:rPr>
              <a:t>                                                                         </a:t>
            </a:r>
            <a:r>
              <a:rPr lang="en-IN" sz="1800" dirty="0" err="1" smtClean="0">
                <a:solidFill>
                  <a:srgbClr val="FF0000"/>
                </a:solidFill>
              </a:rPr>
              <a:t>int</a:t>
            </a:r>
            <a:r>
              <a:rPr lang="en-IN" sz="1800" dirty="0" smtClean="0">
                <a:solidFill>
                  <a:srgbClr val="FF0000"/>
                </a:solidFill>
              </a:rPr>
              <a:t> </a:t>
            </a:r>
            <a:r>
              <a:rPr lang="en-IN" sz="1800" dirty="0" err="1">
                <a:solidFill>
                  <a:srgbClr val="FF0000"/>
                </a:solidFill>
              </a:rPr>
              <a:t>CompareTo</a:t>
            </a:r>
            <a:r>
              <a:rPr lang="en-IN" sz="1800" dirty="0">
                <a:solidFill>
                  <a:srgbClr val="FF0000"/>
                </a:solidFill>
              </a:rPr>
              <a:t>(object </a:t>
            </a:r>
            <a:r>
              <a:rPr lang="en-IN" sz="1800" dirty="0" err="1">
                <a:solidFill>
                  <a:srgbClr val="FF0000"/>
                </a:solidFill>
              </a:rPr>
              <a:t>obj</a:t>
            </a:r>
            <a:r>
              <a:rPr lang="en-IN" sz="1800" dirty="0" smtClean="0">
                <a:solidFill>
                  <a:srgbClr val="FF0000"/>
                </a:solidFill>
              </a:rPr>
              <a:t>)</a:t>
            </a:r>
          </a:p>
          <a:p>
            <a:pPr marL="0" indent="0" algn="just">
              <a:spcBef>
                <a:spcPts val="0"/>
              </a:spcBef>
              <a:buNone/>
            </a:pPr>
            <a:r>
              <a:rPr lang="en-IN" sz="1800" dirty="0">
                <a:solidFill>
                  <a:srgbClr val="FF0000"/>
                </a:solidFill>
              </a:rPr>
              <a:t> </a:t>
            </a:r>
            <a:r>
              <a:rPr lang="en-IN" sz="1800" dirty="0" smtClean="0">
                <a:solidFill>
                  <a:srgbClr val="FF0000"/>
                </a:solidFill>
              </a:rPr>
              <a:t>                                                                </a:t>
            </a:r>
            <a:r>
              <a:rPr lang="en-IN" sz="1800" dirty="0">
                <a:solidFill>
                  <a:srgbClr val="FF0000"/>
                </a:solidFill>
              </a:rPr>
              <a:t>{ </a:t>
            </a:r>
            <a:endParaRPr lang="en-IN" sz="1800" dirty="0" smtClean="0">
              <a:solidFill>
                <a:srgbClr val="FF0000"/>
              </a:solidFill>
            </a:endParaRPr>
          </a:p>
          <a:p>
            <a:pPr marL="0" indent="0" algn="just">
              <a:spcBef>
                <a:spcPts val="0"/>
              </a:spcBef>
              <a:buNone/>
            </a:pPr>
            <a:r>
              <a:rPr lang="en-IN" sz="1800" dirty="0">
                <a:solidFill>
                  <a:srgbClr val="FF0000"/>
                </a:solidFill>
              </a:rPr>
              <a:t> </a:t>
            </a:r>
            <a:r>
              <a:rPr lang="en-IN" sz="1800" dirty="0" smtClean="0">
                <a:solidFill>
                  <a:srgbClr val="FF0000"/>
                </a:solidFill>
              </a:rPr>
              <a:t>                                                                           // </a:t>
            </a:r>
            <a:r>
              <a:rPr lang="en-IN" sz="1800" dirty="0">
                <a:solidFill>
                  <a:srgbClr val="FF0000"/>
                </a:solidFill>
              </a:rPr>
              <a:t>return 0 if this instance is equal to </a:t>
            </a:r>
            <a:r>
              <a:rPr lang="en-IN" sz="1800" dirty="0" err="1">
                <a:solidFill>
                  <a:srgbClr val="FF0000"/>
                </a:solidFill>
              </a:rPr>
              <a:t>obj</a:t>
            </a:r>
            <a:r>
              <a:rPr lang="en-IN" sz="1800" dirty="0">
                <a:solidFill>
                  <a:srgbClr val="FF0000"/>
                </a:solidFill>
              </a:rPr>
              <a:t> </a:t>
            </a:r>
            <a:endParaRPr lang="en-IN" sz="1800" dirty="0" smtClean="0">
              <a:solidFill>
                <a:srgbClr val="FF0000"/>
              </a:solidFill>
            </a:endParaRPr>
          </a:p>
          <a:p>
            <a:pPr marL="0" indent="0" algn="just">
              <a:spcBef>
                <a:spcPts val="0"/>
              </a:spcBef>
              <a:buNone/>
            </a:pPr>
            <a:r>
              <a:rPr lang="en-IN" sz="1800" dirty="0" smtClean="0">
                <a:solidFill>
                  <a:srgbClr val="FF0000"/>
                </a:solidFill>
              </a:rPr>
              <a:t>                                                                            //  return </a:t>
            </a:r>
            <a:r>
              <a:rPr lang="en-IN" sz="1800" dirty="0">
                <a:solidFill>
                  <a:srgbClr val="FF0000"/>
                </a:solidFill>
              </a:rPr>
              <a:t>&lt; 0 if this instance is less than </a:t>
            </a:r>
            <a:r>
              <a:rPr lang="en-IN" sz="1800" dirty="0" err="1">
                <a:solidFill>
                  <a:srgbClr val="FF0000"/>
                </a:solidFill>
              </a:rPr>
              <a:t>obj</a:t>
            </a:r>
            <a:r>
              <a:rPr lang="en-IN" sz="1800" dirty="0">
                <a:solidFill>
                  <a:srgbClr val="FF0000"/>
                </a:solidFill>
              </a:rPr>
              <a:t> </a:t>
            </a:r>
            <a:endParaRPr lang="en-IN" sz="1800" dirty="0" smtClean="0">
              <a:solidFill>
                <a:srgbClr val="FF0000"/>
              </a:solidFill>
            </a:endParaRPr>
          </a:p>
          <a:p>
            <a:pPr marL="0" indent="0" algn="just">
              <a:spcBef>
                <a:spcPts val="0"/>
              </a:spcBef>
              <a:buNone/>
            </a:pPr>
            <a:r>
              <a:rPr lang="en-IN" sz="1800" dirty="0">
                <a:solidFill>
                  <a:srgbClr val="FF0000"/>
                </a:solidFill>
              </a:rPr>
              <a:t> </a:t>
            </a:r>
            <a:r>
              <a:rPr lang="en-IN" sz="1800" dirty="0" smtClean="0">
                <a:solidFill>
                  <a:srgbClr val="FF0000"/>
                </a:solidFill>
              </a:rPr>
              <a:t>                                                                           // </a:t>
            </a:r>
            <a:r>
              <a:rPr lang="en-IN" sz="1800" dirty="0">
                <a:solidFill>
                  <a:srgbClr val="FF0000"/>
                </a:solidFill>
              </a:rPr>
              <a:t>return &gt; 0 if this instance is greater than </a:t>
            </a:r>
            <a:r>
              <a:rPr lang="en-IN" sz="1800" dirty="0" err="1">
                <a:solidFill>
                  <a:srgbClr val="FF0000"/>
                </a:solidFill>
              </a:rPr>
              <a:t>obj</a:t>
            </a:r>
            <a:r>
              <a:rPr lang="en-IN" sz="1800" dirty="0">
                <a:solidFill>
                  <a:srgbClr val="FF0000"/>
                </a:solidFill>
              </a:rPr>
              <a:t> </a:t>
            </a:r>
            <a:endParaRPr lang="en-IN" sz="1800" dirty="0" smtClean="0">
              <a:solidFill>
                <a:srgbClr val="FF0000"/>
              </a:solidFill>
            </a:endParaRP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buNone/>
            </a:pPr>
            <a:r>
              <a:rPr lang="en-IN" sz="1800" dirty="0"/>
              <a:t>You can define an interface for collectable objects that includes the </a:t>
            </a:r>
            <a:r>
              <a:rPr lang="en-IN" sz="1800" i="1" dirty="0" err="1"/>
              <a:t>CompareTo</a:t>
            </a:r>
            <a:r>
              <a:rPr lang="en-IN" sz="1800" i="1" dirty="0"/>
              <a:t> </a:t>
            </a:r>
            <a:r>
              <a:rPr lang="en-IN" sz="1800" dirty="0"/>
              <a:t>method and specify that the collection class can contain only classes that implement this interface. </a:t>
            </a:r>
            <a:endParaRPr lang="en-IN" sz="1800" b="1" dirty="0">
              <a:solidFill>
                <a:srgbClr val="FF0000"/>
              </a:solidFill>
            </a:endParaRPr>
          </a:p>
        </p:txBody>
      </p:sp>
    </p:spTree>
    <p:extLst>
      <p:ext uri="{BB962C8B-B14F-4D97-AF65-F5344CB8AC3E}">
        <p14:creationId xmlns:p14="http://schemas.microsoft.com/office/powerpoint/2010/main" xmlns="" val="34229706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IN" sz="3600" b="1" dirty="0" err="1" smtClean="0">
                <a:solidFill>
                  <a:srgbClr val="FF0000"/>
                </a:solidFill>
              </a:rPr>
              <a:t>Contd</a:t>
            </a:r>
            <a:r>
              <a:rPr lang="en-IN" sz="3600" b="1" dirty="0" smtClean="0">
                <a:solidFill>
                  <a:srgbClr val="FF0000"/>
                </a:solidFill>
              </a:rPr>
              <a:t>…</a:t>
            </a:r>
            <a:endParaRPr lang="en-IN" sz="3600" dirty="0">
              <a:solidFill>
                <a:srgbClr val="FF0000"/>
              </a:solidFill>
            </a:endParaRPr>
          </a:p>
        </p:txBody>
      </p:sp>
      <p:sp>
        <p:nvSpPr>
          <p:cNvPr id="5" name="Content Placeholder 4"/>
          <p:cNvSpPr>
            <a:spLocks noGrp="1"/>
          </p:cNvSpPr>
          <p:nvPr>
            <p:ph idx="1"/>
          </p:nvPr>
        </p:nvSpPr>
        <p:spPr>
          <a:xfrm>
            <a:off x="0" y="553791"/>
            <a:ext cx="12192000" cy="6304209"/>
          </a:xfrm>
        </p:spPr>
        <p:txBody>
          <a:bodyPr>
            <a:normAutofit/>
          </a:bodyPr>
          <a:lstStyle/>
          <a:p>
            <a:pPr marL="0" indent="0" algn="just">
              <a:buNone/>
            </a:pPr>
            <a:r>
              <a:rPr lang="en-IN" sz="1800" dirty="0"/>
              <a:t>In this way, an interface is similar to a contract. If a class implements an interface, the interface guarantees that the class contains all the methods specified in the interface. </a:t>
            </a:r>
            <a:r>
              <a:rPr lang="en-IN" sz="1800" dirty="0" smtClean="0"/>
              <a:t> </a:t>
            </a:r>
          </a:p>
          <a:p>
            <a:pPr marL="0" indent="0" algn="just">
              <a:buNone/>
            </a:pPr>
            <a:r>
              <a:rPr lang="en-IN" sz="1800" dirty="0"/>
              <a:t>This mechanism ensures that you will be able to call the </a:t>
            </a:r>
            <a:r>
              <a:rPr lang="en-IN" sz="1800" i="1" dirty="0" err="1"/>
              <a:t>CompareTo</a:t>
            </a:r>
            <a:r>
              <a:rPr lang="en-IN" sz="1800" i="1" dirty="0"/>
              <a:t> </a:t>
            </a:r>
            <a:r>
              <a:rPr lang="en-IN" sz="1800" dirty="0"/>
              <a:t>method on all objects in the collection and sort them. </a:t>
            </a:r>
            <a:r>
              <a:rPr lang="en-IN" sz="1800" dirty="0" smtClean="0"/>
              <a:t> </a:t>
            </a:r>
          </a:p>
          <a:p>
            <a:pPr marL="0" indent="0" algn="just">
              <a:buNone/>
            </a:pPr>
            <a:r>
              <a:rPr lang="en-IN" sz="1800" dirty="0"/>
              <a:t>Interfaces enable you to truly separate the “what” from the “how.” </a:t>
            </a:r>
            <a:endParaRPr lang="en-IN" sz="1800" dirty="0" smtClean="0"/>
          </a:p>
          <a:p>
            <a:pPr marL="0" indent="0" algn="just">
              <a:buNone/>
            </a:pPr>
            <a:r>
              <a:rPr lang="en-IN" sz="1800" dirty="0" smtClean="0"/>
              <a:t>The </a:t>
            </a:r>
            <a:r>
              <a:rPr lang="en-IN" sz="1800" dirty="0"/>
              <a:t>interface tells you only the name, return type, and parameters of the method. Exactly how the method is implemented is not a concern of the interface. </a:t>
            </a:r>
            <a:endParaRPr lang="en-IN" sz="1800" dirty="0" smtClean="0"/>
          </a:p>
          <a:p>
            <a:pPr marL="0" indent="0" algn="just">
              <a:buNone/>
            </a:pPr>
            <a:r>
              <a:rPr lang="en-IN" sz="1800" dirty="0" smtClean="0"/>
              <a:t>The </a:t>
            </a:r>
            <a:r>
              <a:rPr lang="en-IN" sz="1800" dirty="0"/>
              <a:t>interface describes the functionality that a class should provide but not how this functionality is implemented. </a:t>
            </a:r>
            <a:endParaRPr lang="en-IN" sz="1800" b="1" dirty="0">
              <a:solidFill>
                <a:srgbClr val="FF0000"/>
              </a:solidFill>
            </a:endParaRPr>
          </a:p>
        </p:txBody>
      </p:sp>
    </p:spTree>
    <p:extLst>
      <p:ext uri="{BB962C8B-B14F-4D97-AF65-F5344CB8AC3E}">
        <p14:creationId xmlns:p14="http://schemas.microsoft.com/office/powerpoint/2010/main" xmlns="" val="33314829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IN" sz="3600" b="1" dirty="0">
                <a:solidFill>
                  <a:srgbClr val="FF0000"/>
                </a:solidFill>
              </a:rPr>
              <a:t>Defining an Interface </a:t>
            </a:r>
            <a:endParaRPr lang="en-IN" sz="3600" dirty="0">
              <a:solidFill>
                <a:srgbClr val="FF0000"/>
              </a:solidFill>
            </a:endParaRPr>
          </a:p>
        </p:txBody>
      </p:sp>
      <p:sp>
        <p:nvSpPr>
          <p:cNvPr id="5" name="Content Placeholder 4"/>
          <p:cNvSpPr>
            <a:spLocks noGrp="1"/>
          </p:cNvSpPr>
          <p:nvPr>
            <p:ph idx="1"/>
          </p:nvPr>
        </p:nvSpPr>
        <p:spPr>
          <a:xfrm>
            <a:off x="0" y="553791"/>
            <a:ext cx="12192000" cy="6304209"/>
          </a:xfrm>
        </p:spPr>
        <p:txBody>
          <a:bodyPr>
            <a:normAutofit/>
          </a:bodyPr>
          <a:lstStyle/>
          <a:p>
            <a:pPr marL="0" indent="0" algn="just">
              <a:buNone/>
            </a:pPr>
            <a:r>
              <a:rPr lang="en-IN" sz="1800" dirty="0"/>
              <a:t>Defining an interface is syntactically similar to defining a class, except that you use the </a:t>
            </a:r>
            <a:r>
              <a:rPr lang="en-IN" sz="1800" i="1" dirty="0">
                <a:solidFill>
                  <a:srgbClr val="FF0000"/>
                </a:solidFill>
              </a:rPr>
              <a:t>interface</a:t>
            </a:r>
            <a:r>
              <a:rPr lang="en-IN" sz="1800" i="1" dirty="0"/>
              <a:t> </a:t>
            </a:r>
            <a:r>
              <a:rPr lang="en-IN" sz="1800" dirty="0"/>
              <a:t>keyword instead of the </a:t>
            </a:r>
            <a:r>
              <a:rPr lang="en-IN" sz="1800" i="1" dirty="0">
                <a:solidFill>
                  <a:srgbClr val="FF0000"/>
                </a:solidFill>
              </a:rPr>
              <a:t>class</a:t>
            </a:r>
            <a:r>
              <a:rPr lang="en-IN" sz="1800" i="1" dirty="0"/>
              <a:t> </a:t>
            </a:r>
            <a:r>
              <a:rPr lang="en-IN" sz="1800" dirty="0"/>
              <a:t>keyword. </a:t>
            </a:r>
            <a:endParaRPr lang="en-IN" sz="1800" dirty="0" smtClean="0"/>
          </a:p>
          <a:p>
            <a:pPr marL="0" indent="0" algn="just">
              <a:buNone/>
            </a:pPr>
            <a:r>
              <a:rPr lang="en-IN" sz="1800" dirty="0" smtClean="0"/>
              <a:t>Inside </a:t>
            </a:r>
            <a:r>
              <a:rPr lang="en-IN" sz="1800" dirty="0"/>
              <a:t>the interface, you declare methods exactly as in a class or a structure, except that you never specify an access modifier (</a:t>
            </a:r>
            <a:r>
              <a:rPr lang="en-IN" sz="1800" i="1" dirty="0"/>
              <a:t>public, private</a:t>
            </a:r>
            <a:r>
              <a:rPr lang="en-IN" sz="1800" dirty="0"/>
              <a:t>, or </a:t>
            </a:r>
            <a:r>
              <a:rPr lang="en-IN" sz="1800" i="1" dirty="0"/>
              <a:t>protected</a:t>
            </a:r>
            <a:r>
              <a:rPr lang="en-IN" sz="1800" dirty="0"/>
              <a:t>). </a:t>
            </a:r>
            <a:endParaRPr lang="en-IN" sz="1800" dirty="0" smtClean="0"/>
          </a:p>
          <a:p>
            <a:pPr marL="0" indent="0" algn="just">
              <a:buNone/>
            </a:pPr>
            <a:r>
              <a:rPr lang="en-IN" sz="1800" dirty="0" smtClean="0"/>
              <a:t>Additionally</a:t>
            </a:r>
            <a:r>
              <a:rPr lang="en-IN" sz="1800" dirty="0"/>
              <a:t>, the methods in an interface have no implementation; they are simply declarations, and all types that implement the interface must provide their own implementations. </a:t>
            </a:r>
            <a:endParaRPr lang="en-IN" sz="1800" dirty="0" smtClean="0"/>
          </a:p>
          <a:p>
            <a:pPr marL="0" indent="0" algn="just">
              <a:buNone/>
            </a:pPr>
            <a:r>
              <a:rPr lang="en-IN" sz="1800" dirty="0" smtClean="0"/>
              <a:t>Consequently</a:t>
            </a:r>
            <a:r>
              <a:rPr lang="en-IN" sz="1800" dirty="0"/>
              <a:t>, you </a:t>
            </a:r>
            <a:r>
              <a:rPr lang="en-IN" sz="1800" dirty="0" smtClean="0"/>
              <a:t>replace </a:t>
            </a:r>
            <a:r>
              <a:rPr lang="en-IN" sz="1800" dirty="0"/>
              <a:t>the method body with a semicolon. Here is an example: </a:t>
            </a:r>
            <a:endParaRPr lang="en-IN" sz="1800" dirty="0" smtClean="0"/>
          </a:p>
          <a:p>
            <a:pPr marL="0" indent="0" algn="just">
              <a:spcBef>
                <a:spcPts val="0"/>
              </a:spcBef>
              <a:buNone/>
            </a:pPr>
            <a:r>
              <a:rPr lang="en-IN" sz="1800" dirty="0" smtClean="0">
                <a:solidFill>
                  <a:srgbClr val="FF0000"/>
                </a:solidFill>
              </a:rPr>
              <a:t>                                                              interface </a:t>
            </a:r>
            <a:r>
              <a:rPr lang="en-IN" sz="1800" dirty="0" err="1" smtClean="0">
                <a:solidFill>
                  <a:srgbClr val="FF0000"/>
                </a:solidFill>
              </a:rPr>
              <a:t>ILandBound</a:t>
            </a:r>
            <a:endParaRPr lang="en-IN" sz="1800" dirty="0" smtClean="0">
              <a:solidFill>
                <a:srgbClr val="FF0000"/>
              </a:solidFill>
            </a:endParaRP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solidFill>
                  <a:srgbClr val="FF0000"/>
                </a:solidFill>
              </a:rPr>
              <a:t> </a:t>
            </a:r>
            <a:r>
              <a:rPr lang="en-IN" sz="1800" dirty="0" smtClean="0">
                <a:solidFill>
                  <a:srgbClr val="FF0000"/>
                </a:solidFill>
              </a:rPr>
              <a:t>                                                               </a:t>
            </a:r>
            <a:r>
              <a:rPr lang="en-IN" sz="1800" dirty="0" err="1" smtClean="0">
                <a:solidFill>
                  <a:srgbClr val="FF0000"/>
                </a:solidFill>
              </a:rPr>
              <a:t>int</a:t>
            </a:r>
            <a:r>
              <a:rPr lang="en-IN" sz="1800" dirty="0" smtClean="0">
                <a:solidFill>
                  <a:srgbClr val="FF0000"/>
                </a:solidFill>
              </a:rPr>
              <a:t> </a:t>
            </a:r>
            <a:r>
              <a:rPr lang="en-IN" sz="1800" dirty="0" err="1">
                <a:solidFill>
                  <a:srgbClr val="FF0000"/>
                </a:solidFill>
              </a:rPr>
              <a:t>NumberOfLegs</a:t>
            </a:r>
            <a:r>
              <a:rPr lang="en-IN" sz="1800" dirty="0" smtClean="0">
                <a:solidFill>
                  <a:srgbClr val="FF0000"/>
                </a:solidFill>
              </a:rPr>
              <a:t>();</a:t>
            </a: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t>You could then implement this interface in the </a:t>
            </a:r>
            <a:r>
              <a:rPr lang="en-IN" sz="1800" i="1" dirty="0">
                <a:solidFill>
                  <a:srgbClr val="FF0000"/>
                </a:solidFill>
              </a:rPr>
              <a:t>Horse</a:t>
            </a:r>
            <a:r>
              <a:rPr lang="en-IN" sz="1800" i="1" dirty="0"/>
              <a:t> </a:t>
            </a:r>
            <a:r>
              <a:rPr lang="en-IN" sz="1800" dirty="0"/>
              <a:t>class. You inherit from the interface and provide an implementation of every method defined by the interface (in this case, there is just the one method: </a:t>
            </a:r>
            <a:r>
              <a:rPr lang="en-IN" sz="1800" i="1" dirty="0" err="1"/>
              <a:t>NumberOfLegs</a:t>
            </a:r>
            <a:r>
              <a:rPr lang="en-IN" sz="1800" dirty="0" smtClean="0"/>
              <a:t>). </a:t>
            </a:r>
          </a:p>
          <a:p>
            <a:pPr marL="0" indent="0" algn="just">
              <a:spcBef>
                <a:spcPts val="0"/>
              </a:spcBef>
              <a:buNone/>
            </a:pPr>
            <a:r>
              <a:rPr lang="en-US" sz="1800" b="1" dirty="0">
                <a:solidFill>
                  <a:srgbClr val="FF0000"/>
                </a:solidFill>
              </a:rPr>
              <a:t> </a:t>
            </a:r>
            <a:r>
              <a:rPr lang="en-US" sz="1800" b="1" dirty="0" smtClean="0">
                <a:solidFill>
                  <a:srgbClr val="FF0000"/>
                </a:solidFill>
              </a:rPr>
              <a:t>                                                                  </a:t>
            </a:r>
            <a:r>
              <a:rPr lang="en-IN" sz="1800" dirty="0">
                <a:solidFill>
                  <a:srgbClr val="FF0000"/>
                </a:solidFill>
              </a:rPr>
              <a:t>class Horse : </a:t>
            </a:r>
            <a:r>
              <a:rPr lang="en-IN" sz="1800" dirty="0" err="1" smtClean="0">
                <a:solidFill>
                  <a:srgbClr val="FF0000"/>
                </a:solidFill>
              </a:rPr>
              <a:t>ILandBound</a:t>
            </a:r>
            <a:endParaRPr lang="en-IN" sz="1800" dirty="0" smtClean="0">
              <a:solidFill>
                <a:srgbClr val="FF0000"/>
              </a:solidFill>
            </a:endParaRP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solidFill>
                  <a:srgbClr val="FF0000"/>
                </a:solidFill>
              </a:rPr>
              <a:t> </a:t>
            </a:r>
            <a:r>
              <a:rPr lang="en-IN" sz="1800" dirty="0" smtClean="0">
                <a:solidFill>
                  <a:srgbClr val="FF0000"/>
                </a:solidFill>
              </a:rPr>
              <a:t>                                                                 public </a:t>
            </a:r>
            <a:r>
              <a:rPr lang="en-IN" sz="1800" dirty="0" err="1">
                <a:solidFill>
                  <a:srgbClr val="FF0000"/>
                </a:solidFill>
              </a:rPr>
              <a:t>int</a:t>
            </a:r>
            <a:r>
              <a:rPr lang="en-IN" sz="1800" dirty="0">
                <a:solidFill>
                  <a:srgbClr val="FF0000"/>
                </a:solidFill>
              </a:rPr>
              <a:t> </a:t>
            </a:r>
            <a:r>
              <a:rPr lang="en-IN" sz="1800" dirty="0" err="1">
                <a:solidFill>
                  <a:srgbClr val="FF0000"/>
                </a:solidFill>
              </a:rPr>
              <a:t>NumberOfLegs</a:t>
            </a:r>
            <a:r>
              <a:rPr lang="en-IN" sz="1800" dirty="0" smtClean="0">
                <a:solidFill>
                  <a:srgbClr val="FF0000"/>
                </a:solidFill>
              </a:rPr>
              <a:t>( ) </a:t>
            </a: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solidFill>
                  <a:srgbClr val="FF0000"/>
                </a:solidFill>
              </a:rPr>
              <a:t> </a:t>
            </a:r>
            <a:r>
              <a:rPr lang="en-IN" sz="1800" dirty="0" smtClean="0">
                <a:solidFill>
                  <a:srgbClr val="FF0000"/>
                </a:solidFill>
              </a:rPr>
              <a:t>                                                                      return </a:t>
            </a:r>
            <a:r>
              <a:rPr lang="en-IN" sz="1800" dirty="0">
                <a:solidFill>
                  <a:srgbClr val="FF0000"/>
                </a:solidFill>
              </a:rPr>
              <a:t>4; </a:t>
            </a:r>
            <a:endParaRPr lang="en-IN" sz="1800" dirty="0" smtClean="0">
              <a:solidFill>
                <a:srgbClr val="FF0000"/>
              </a:solidFill>
            </a:endParaRPr>
          </a:p>
          <a:p>
            <a:pPr marL="0" indent="0" algn="just">
              <a:spcBef>
                <a:spcPts val="0"/>
              </a:spcBef>
              <a:buNone/>
            </a:pPr>
            <a:r>
              <a:rPr lang="en-IN" sz="1800" dirty="0">
                <a:solidFill>
                  <a:srgbClr val="FF0000"/>
                </a:solidFill>
              </a:rPr>
              <a:t> </a:t>
            </a:r>
            <a:r>
              <a:rPr lang="en-IN" sz="1800" dirty="0" smtClean="0">
                <a:solidFill>
                  <a:srgbClr val="FF0000"/>
                </a:solidFill>
              </a:rPr>
              <a:t>                                                                 }</a:t>
            </a: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endParaRPr lang="en-IN" sz="1800" b="1" dirty="0">
              <a:solidFill>
                <a:srgbClr val="FF0000"/>
              </a:solidFill>
            </a:endParaRPr>
          </a:p>
        </p:txBody>
      </p:sp>
    </p:spTree>
    <p:extLst>
      <p:ext uri="{BB962C8B-B14F-4D97-AF65-F5344CB8AC3E}">
        <p14:creationId xmlns:p14="http://schemas.microsoft.com/office/powerpoint/2010/main" xmlns="" val="856855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US" sz="3600" b="1" dirty="0" err="1" smtClean="0">
                <a:solidFill>
                  <a:srgbClr val="FF0000"/>
                </a:solidFill>
              </a:rPr>
              <a:t>Contd</a:t>
            </a:r>
            <a:r>
              <a:rPr lang="en-US" sz="3600" b="1" dirty="0" smtClean="0">
                <a:solidFill>
                  <a:srgbClr val="FF0000"/>
                </a:solidFill>
              </a:rPr>
              <a:t>…</a:t>
            </a:r>
            <a:endParaRPr lang="en-IN" sz="3600" dirty="0">
              <a:solidFill>
                <a:srgbClr val="FF0000"/>
              </a:solidFill>
            </a:endParaRPr>
          </a:p>
        </p:txBody>
      </p:sp>
      <p:sp>
        <p:nvSpPr>
          <p:cNvPr id="5" name="Content Placeholder 4"/>
          <p:cNvSpPr>
            <a:spLocks noGrp="1"/>
          </p:cNvSpPr>
          <p:nvPr>
            <p:ph idx="1"/>
          </p:nvPr>
        </p:nvSpPr>
        <p:spPr>
          <a:xfrm>
            <a:off x="0" y="553791"/>
            <a:ext cx="12192000" cy="6304209"/>
          </a:xfrm>
        </p:spPr>
        <p:txBody>
          <a:bodyPr>
            <a:normAutofit/>
          </a:bodyPr>
          <a:lstStyle/>
          <a:p>
            <a:pPr marL="0" indent="0" algn="just">
              <a:spcBef>
                <a:spcPts val="0"/>
              </a:spcBef>
              <a:buNone/>
            </a:pPr>
            <a:r>
              <a:rPr lang="en-IN" sz="1800" dirty="0"/>
              <a:t>When you implement an interface, you must ensure that each method matches its corresponding interface method exactly, according to the following rules</a:t>
            </a:r>
            <a:r>
              <a:rPr lang="en-IN" sz="1800" dirty="0" smtClean="0"/>
              <a:t>: </a:t>
            </a:r>
          </a:p>
          <a:p>
            <a:pPr marL="0" indent="0" algn="just">
              <a:buNone/>
            </a:pPr>
            <a:r>
              <a:rPr lang="en-IN" sz="1800" dirty="0" smtClean="0"/>
              <a:t>1) The </a:t>
            </a:r>
            <a:r>
              <a:rPr lang="en-IN" sz="1800" dirty="0"/>
              <a:t>method names and return types match exactly.</a:t>
            </a:r>
          </a:p>
          <a:p>
            <a:pPr marL="0" indent="0" algn="just">
              <a:buNone/>
            </a:pPr>
            <a:r>
              <a:rPr lang="en-IN" sz="1800" dirty="0" smtClean="0"/>
              <a:t>2) Any </a:t>
            </a:r>
            <a:r>
              <a:rPr lang="en-IN" sz="1800" dirty="0"/>
              <a:t>parameters (including </a:t>
            </a:r>
            <a:r>
              <a:rPr lang="en-IN" sz="1800" i="1" dirty="0"/>
              <a:t>ref </a:t>
            </a:r>
            <a:r>
              <a:rPr lang="en-IN" sz="1800" dirty="0"/>
              <a:t>and </a:t>
            </a:r>
            <a:r>
              <a:rPr lang="en-IN" sz="1800" i="1" dirty="0"/>
              <a:t>out </a:t>
            </a:r>
            <a:r>
              <a:rPr lang="en-IN" sz="1800" dirty="0"/>
              <a:t>keyword modifiers) match exactly.</a:t>
            </a:r>
          </a:p>
          <a:p>
            <a:pPr marL="0" indent="0" algn="just">
              <a:buNone/>
            </a:pPr>
            <a:r>
              <a:rPr lang="en-IN" sz="1800" dirty="0" smtClean="0"/>
              <a:t>3) All </a:t>
            </a:r>
            <a:r>
              <a:rPr lang="en-IN" sz="1800" dirty="0"/>
              <a:t>methods implementing an interface must be publicly accessible. However, if you are using an explicit interface implementation, the method should not have an access qualifier</a:t>
            </a:r>
            <a:r>
              <a:rPr lang="en-IN" sz="1800" dirty="0" smtClean="0"/>
              <a:t>. </a:t>
            </a:r>
          </a:p>
          <a:p>
            <a:pPr marL="0" indent="0" algn="just">
              <a:buNone/>
            </a:pPr>
            <a:r>
              <a:rPr lang="en-IN" sz="1800" dirty="0"/>
              <a:t>If there is any difference between the interface definition and its declared implementation, the class will not compile</a:t>
            </a:r>
            <a:r>
              <a:rPr lang="en-IN" sz="1800" dirty="0" smtClean="0"/>
              <a:t>. </a:t>
            </a:r>
          </a:p>
          <a:p>
            <a:pPr marL="0" indent="0" algn="just">
              <a:buNone/>
            </a:pPr>
            <a:r>
              <a:rPr lang="en-IN" sz="1800" dirty="0">
                <a:solidFill>
                  <a:srgbClr val="FF0000"/>
                </a:solidFill>
              </a:rPr>
              <a:t>A class can extend another class and implement an interface at the same time. </a:t>
            </a:r>
            <a:endParaRPr lang="en-IN" sz="1800" dirty="0" smtClean="0">
              <a:solidFill>
                <a:srgbClr val="FF0000"/>
              </a:solidFill>
            </a:endParaRPr>
          </a:p>
          <a:p>
            <a:pPr marL="0" indent="0" algn="just">
              <a:buNone/>
            </a:pPr>
            <a:r>
              <a:rPr lang="en-IN" sz="1800" dirty="0" smtClean="0">
                <a:solidFill>
                  <a:srgbClr val="FF0000"/>
                </a:solidFill>
              </a:rPr>
              <a:t>In </a:t>
            </a:r>
            <a:r>
              <a:rPr lang="en-IN" sz="1800" dirty="0">
                <a:solidFill>
                  <a:srgbClr val="FF0000"/>
                </a:solidFill>
              </a:rPr>
              <a:t>this case, C# does not distinguish between the base class and the interface by using specific keywords as, for example, Java does. </a:t>
            </a:r>
            <a:endParaRPr lang="en-IN" sz="1800" dirty="0" smtClean="0">
              <a:solidFill>
                <a:srgbClr val="FF0000"/>
              </a:solidFill>
            </a:endParaRPr>
          </a:p>
          <a:p>
            <a:pPr marL="0" indent="0" algn="just">
              <a:buNone/>
            </a:pPr>
            <a:r>
              <a:rPr lang="en-IN" sz="1800" dirty="0" smtClean="0">
                <a:solidFill>
                  <a:srgbClr val="FF0000"/>
                </a:solidFill>
              </a:rPr>
              <a:t>Instead</a:t>
            </a:r>
            <a:r>
              <a:rPr lang="en-IN" sz="1800" dirty="0">
                <a:solidFill>
                  <a:srgbClr val="FF0000"/>
                </a:solidFill>
              </a:rPr>
              <a:t>, C# uses a positional notation. The base class is always named first, followed by a comma, followed by the interface. </a:t>
            </a:r>
            <a:endParaRPr lang="en-IN" sz="1800" dirty="0" smtClean="0">
              <a:solidFill>
                <a:srgbClr val="FF0000"/>
              </a:solidFill>
            </a:endParaRPr>
          </a:p>
          <a:p>
            <a:pPr marL="0" indent="0" algn="just">
              <a:buNone/>
            </a:pPr>
            <a:r>
              <a:rPr lang="en-IN" sz="1800" dirty="0" smtClean="0">
                <a:solidFill>
                  <a:srgbClr val="FF0000"/>
                </a:solidFill>
              </a:rPr>
              <a:t>The </a:t>
            </a:r>
            <a:r>
              <a:rPr lang="en-IN" sz="1800" dirty="0">
                <a:solidFill>
                  <a:srgbClr val="FF0000"/>
                </a:solidFill>
              </a:rPr>
              <a:t>following example defines </a:t>
            </a:r>
            <a:r>
              <a:rPr lang="en-IN" sz="1800" i="1" dirty="0">
                <a:solidFill>
                  <a:srgbClr val="FF0000"/>
                </a:solidFill>
              </a:rPr>
              <a:t>Horse </a:t>
            </a:r>
            <a:r>
              <a:rPr lang="en-IN" sz="1800" dirty="0">
                <a:solidFill>
                  <a:srgbClr val="FF0000"/>
                </a:solidFill>
              </a:rPr>
              <a:t>as a class that is a </a:t>
            </a:r>
            <a:r>
              <a:rPr lang="en-IN" sz="1800" i="1" dirty="0">
                <a:solidFill>
                  <a:srgbClr val="FF0000"/>
                </a:solidFill>
              </a:rPr>
              <a:t>Mammal </a:t>
            </a:r>
            <a:r>
              <a:rPr lang="en-IN" sz="1800" dirty="0">
                <a:solidFill>
                  <a:srgbClr val="FF0000"/>
                </a:solidFill>
              </a:rPr>
              <a:t>but that additionally implements the </a:t>
            </a:r>
            <a:r>
              <a:rPr lang="en-IN" sz="1800" i="1" dirty="0" err="1">
                <a:solidFill>
                  <a:srgbClr val="FF0000"/>
                </a:solidFill>
              </a:rPr>
              <a:t>ILandBound</a:t>
            </a:r>
            <a:r>
              <a:rPr lang="en-IN" sz="1800" i="1" dirty="0">
                <a:solidFill>
                  <a:srgbClr val="FF0000"/>
                </a:solidFill>
              </a:rPr>
              <a:t> </a:t>
            </a:r>
            <a:r>
              <a:rPr lang="en-IN" sz="1800" dirty="0">
                <a:solidFill>
                  <a:srgbClr val="FF0000"/>
                </a:solidFill>
              </a:rPr>
              <a:t>interface</a:t>
            </a:r>
            <a:r>
              <a:rPr lang="en-IN" sz="1800" dirty="0"/>
              <a:t>:</a:t>
            </a:r>
          </a:p>
          <a:p>
            <a:pPr marL="0" indent="0" algn="just">
              <a:spcBef>
                <a:spcPts val="0"/>
              </a:spcBef>
              <a:buNone/>
            </a:pPr>
            <a:endParaRPr lang="en-IN" sz="1800" b="1" dirty="0">
              <a:solidFill>
                <a:srgbClr val="FF0000"/>
              </a:solidFill>
            </a:endParaRPr>
          </a:p>
        </p:txBody>
      </p:sp>
    </p:spTree>
    <p:extLst>
      <p:ext uri="{BB962C8B-B14F-4D97-AF65-F5344CB8AC3E}">
        <p14:creationId xmlns:p14="http://schemas.microsoft.com/office/powerpoint/2010/main" xmlns="" val="32885293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US" sz="3600" b="1" dirty="0" err="1" smtClean="0">
                <a:solidFill>
                  <a:srgbClr val="FF0000"/>
                </a:solidFill>
              </a:rPr>
              <a:t>Contd</a:t>
            </a:r>
            <a:r>
              <a:rPr lang="en-US" sz="3600" b="1" dirty="0" smtClean="0">
                <a:solidFill>
                  <a:srgbClr val="FF0000"/>
                </a:solidFill>
              </a:rPr>
              <a:t>…</a:t>
            </a:r>
            <a:endParaRPr lang="en-IN" sz="3600" dirty="0">
              <a:solidFill>
                <a:srgbClr val="FF0000"/>
              </a:solidFill>
            </a:endParaRPr>
          </a:p>
        </p:txBody>
      </p:sp>
      <p:sp>
        <p:nvSpPr>
          <p:cNvPr id="5" name="Content Placeholder 4"/>
          <p:cNvSpPr>
            <a:spLocks noGrp="1"/>
          </p:cNvSpPr>
          <p:nvPr>
            <p:ph idx="1"/>
          </p:nvPr>
        </p:nvSpPr>
        <p:spPr>
          <a:xfrm>
            <a:off x="0" y="553791"/>
            <a:ext cx="12192000" cy="6304209"/>
          </a:xfrm>
        </p:spPr>
        <p:txBody>
          <a:bodyPr>
            <a:normAutofit/>
          </a:bodyPr>
          <a:lstStyle/>
          <a:p>
            <a:pPr marL="0" indent="0" algn="just">
              <a:spcBef>
                <a:spcPts val="0"/>
              </a:spcBef>
              <a:buNone/>
            </a:pPr>
            <a:r>
              <a:rPr lang="en-IN" sz="1800" dirty="0" smtClean="0">
                <a:solidFill>
                  <a:srgbClr val="FF0000"/>
                </a:solidFill>
              </a:rPr>
              <a:t>                                                                 interface </a:t>
            </a:r>
            <a:r>
              <a:rPr lang="en-IN" sz="1800" dirty="0" err="1" smtClean="0">
                <a:solidFill>
                  <a:srgbClr val="FF0000"/>
                </a:solidFill>
              </a:rPr>
              <a:t>ILandBound</a:t>
            </a:r>
            <a:endParaRPr lang="en-IN" sz="1800" dirty="0" smtClean="0">
              <a:solidFill>
                <a:srgbClr val="FF0000"/>
              </a:solidFill>
            </a:endParaRP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solidFill>
                  <a:srgbClr val="FF0000"/>
                </a:solidFill>
              </a:rPr>
              <a:t> </a:t>
            </a:r>
            <a:r>
              <a:rPr lang="en-IN" sz="1800" dirty="0" smtClean="0">
                <a:solidFill>
                  <a:srgbClr val="FF0000"/>
                </a:solidFill>
              </a:rPr>
              <a:t>                                                                    ……….....</a:t>
            </a:r>
          </a:p>
          <a:p>
            <a:pPr marL="0" indent="0" algn="just">
              <a:spcBef>
                <a:spcPts val="0"/>
              </a:spcBef>
              <a:buNone/>
            </a:pPr>
            <a:r>
              <a:rPr lang="en-IN" sz="1800" dirty="0">
                <a:solidFill>
                  <a:srgbClr val="FF0000"/>
                </a:solidFill>
              </a:rPr>
              <a:t> </a:t>
            </a:r>
            <a:r>
              <a:rPr lang="en-IN" sz="1800" dirty="0" smtClean="0">
                <a:solidFill>
                  <a:srgbClr val="FF0000"/>
                </a:solidFill>
              </a:rPr>
              <a:t>                                                              }</a:t>
            </a:r>
          </a:p>
          <a:p>
            <a:pPr marL="0" indent="0" algn="just">
              <a:spcBef>
                <a:spcPts val="0"/>
              </a:spcBef>
              <a:buNone/>
            </a:pPr>
            <a:r>
              <a:rPr lang="en-IN" sz="1800" dirty="0">
                <a:solidFill>
                  <a:srgbClr val="FF0000"/>
                </a:solidFill>
              </a:rPr>
              <a:t> </a:t>
            </a:r>
            <a:r>
              <a:rPr lang="en-IN" sz="1800" dirty="0" smtClean="0">
                <a:solidFill>
                  <a:srgbClr val="FF0000"/>
                </a:solidFill>
              </a:rPr>
              <a:t>                                                               class Mammal</a:t>
            </a: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solidFill>
                  <a:srgbClr val="FF0000"/>
                </a:solidFill>
              </a:rPr>
              <a:t> </a:t>
            </a:r>
            <a:r>
              <a:rPr lang="en-IN" sz="1800" dirty="0" smtClean="0">
                <a:solidFill>
                  <a:srgbClr val="FF0000"/>
                </a:solidFill>
              </a:rPr>
              <a:t>                                                                    …………...</a:t>
            </a:r>
          </a:p>
          <a:p>
            <a:pPr marL="0" indent="0" algn="just">
              <a:spcBef>
                <a:spcPts val="0"/>
              </a:spcBef>
              <a:buNone/>
            </a:pPr>
            <a:r>
              <a:rPr lang="en-IN" sz="1800" dirty="0">
                <a:solidFill>
                  <a:srgbClr val="FF0000"/>
                </a:solidFill>
              </a:rPr>
              <a:t> </a:t>
            </a:r>
            <a:r>
              <a:rPr lang="en-IN" sz="1800" dirty="0" smtClean="0">
                <a:solidFill>
                  <a:srgbClr val="FF0000"/>
                </a:solidFill>
              </a:rPr>
              <a:t>                                                              }</a:t>
            </a:r>
          </a:p>
          <a:p>
            <a:pPr marL="0" indent="0" algn="just">
              <a:spcBef>
                <a:spcPts val="0"/>
              </a:spcBef>
              <a:buNone/>
            </a:pPr>
            <a:r>
              <a:rPr lang="en-IN" sz="1800" dirty="0">
                <a:solidFill>
                  <a:srgbClr val="FF0000"/>
                </a:solidFill>
              </a:rPr>
              <a:t> </a:t>
            </a:r>
            <a:r>
              <a:rPr lang="en-IN" sz="1800" dirty="0" smtClean="0">
                <a:solidFill>
                  <a:srgbClr val="FF0000"/>
                </a:solidFill>
              </a:rPr>
              <a:t>                                                              class </a:t>
            </a:r>
            <a:r>
              <a:rPr lang="en-IN" sz="1800" dirty="0">
                <a:solidFill>
                  <a:srgbClr val="FF0000"/>
                </a:solidFill>
              </a:rPr>
              <a:t>Horse : Mammal , </a:t>
            </a:r>
            <a:r>
              <a:rPr lang="en-IN" sz="1800" dirty="0" err="1" smtClean="0">
                <a:solidFill>
                  <a:srgbClr val="FF0000"/>
                </a:solidFill>
              </a:rPr>
              <a:t>ILandBound</a:t>
            </a:r>
            <a:endParaRPr lang="en-IN" sz="1800" dirty="0" smtClean="0">
              <a:solidFill>
                <a:srgbClr val="FF0000"/>
              </a:solidFill>
            </a:endParaRP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solidFill>
                  <a:srgbClr val="FF0000"/>
                </a:solidFill>
              </a:rPr>
              <a:t> </a:t>
            </a:r>
            <a:r>
              <a:rPr lang="en-IN" sz="1800" dirty="0" smtClean="0">
                <a:solidFill>
                  <a:srgbClr val="FF0000"/>
                </a:solidFill>
              </a:rPr>
              <a:t>                                                                   ……………….....</a:t>
            </a: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ctr">
              <a:spcBef>
                <a:spcPts val="0"/>
              </a:spcBef>
              <a:buNone/>
            </a:pPr>
            <a:endParaRPr lang="en-IN" sz="4000" dirty="0" smtClean="0">
              <a:solidFill>
                <a:srgbClr val="FF0000"/>
              </a:solidFill>
            </a:endParaRPr>
          </a:p>
          <a:p>
            <a:pPr marL="0" indent="0" algn="ctr">
              <a:spcBef>
                <a:spcPts val="0"/>
              </a:spcBef>
              <a:buNone/>
            </a:pPr>
            <a:r>
              <a:rPr lang="en-IN" sz="4000" dirty="0" smtClean="0">
                <a:solidFill>
                  <a:srgbClr val="FF0000"/>
                </a:solidFill>
              </a:rPr>
              <a:t>R</a:t>
            </a:r>
            <a:r>
              <a:rPr lang="en-IN" sz="4000" b="1" dirty="0" smtClean="0">
                <a:solidFill>
                  <a:srgbClr val="FF0000"/>
                </a:solidFill>
              </a:rPr>
              <a:t>eferencing </a:t>
            </a:r>
            <a:r>
              <a:rPr lang="en-IN" sz="4000" b="1" dirty="0">
                <a:solidFill>
                  <a:srgbClr val="FF0000"/>
                </a:solidFill>
              </a:rPr>
              <a:t>a Class </a:t>
            </a:r>
            <a:r>
              <a:rPr lang="en-IN" sz="4000" dirty="0">
                <a:solidFill>
                  <a:srgbClr val="FF0000"/>
                </a:solidFill>
              </a:rPr>
              <a:t>T</a:t>
            </a:r>
            <a:r>
              <a:rPr lang="en-IN" sz="4000" b="1" dirty="0">
                <a:solidFill>
                  <a:srgbClr val="FF0000"/>
                </a:solidFill>
              </a:rPr>
              <a:t>hrough Its </a:t>
            </a:r>
            <a:r>
              <a:rPr lang="en-IN" sz="4000" b="1" dirty="0" smtClean="0">
                <a:solidFill>
                  <a:srgbClr val="FF0000"/>
                </a:solidFill>
              </a:rPr>
              <a:t>Interface</a:t>
            </a:r>
          </a:p>
          <a:p>
            <a:pPr marL="0" indent="0">
              <a:spcBef>
                <a:spcPts val="0"/>
              </a:spcBef>
              <a:buNone/>
            </a:pPr>
            <a:endParaRPr lang="en-IN" sz="1800" dirty="0" smtClean="0"/>
          </a:p>
          <a:p>
            <a:pPr marL="0" indent="0" algn="just">
              <a:spcBef>
                <a:spcPts val="0"/>
              </a:spcBef>
              <a:buNone/>
            </a:pPr>
            <a:r>
              <a:rPr lang="en-IN" sz="1800" dirty="0" smtClean="0"/>
              <a:t>In </a:t>
            </a:r>
            <a:r>
              <a:rPr lang="en-IN" sz="1800" dirty="0"/>
              <a:t>the same way that you can reference an object by using a variable defined as a class that is higher up the hierarchy, you can reference an object by using a variable defined as an interface that its class implements. </a:t>
            </a:r>
            <a:endParaRPr lang="en-IN" sz="1800" dirty="0" smtClean="0"/>
          </a:p>
          <a:p>
            <a:pPr marL="0" indent="0" algn="just">
              <a:spcBef>
                <a:spcPts val="0"/>
              </a:spcBef>
              <a:buNone/>
            </a:pPr>
            <a:endParaRPr lang="en-IN" sz="1800" dirty="0"/>
          </a:p>
          <a:p>
            <a:pPr marL="0" indent="0" algn="just">
              <a:spcBef>
                <a:spcPts val="0"/>
              </a:spcBef>
              <a:buNone/>
            </a:pPr>
            <a:r>
              <a:rPr lang="en-IN" sz="1800" dirty="0" smtClean="0"/>
              <a:t>Taking </a:t>
            </a:r>
            <a:r>
              <a:rPr lang="en-IN" sz="1800" dirty="0"/>
              <a:t>the preceding example, you can reference a </a:t>
            </a:r>
            <a:r>
              <a:rPr lang="en-IN" sz="1800" i="1" dirty="0"/>
              <a:t>Horse </a:t>
            </a:r>
            <a:r>
              <a:rPr lang="en-IN" sz="1800" dirty="0"/>
              <a:t>object by using an </a:t>
            </a:r>
            <a:r>
              <a:rPr lang="en-IN" sz="1800" i="1" dirty="0" err="1"/>
              <a:t>ILandBound</a:t>
            </a:r>
            <a:r>
              <a:rPr lang="en-IN" sz="1800" i="1" dirty="0"/>
              <a:t> </a:t>
            </a:r>
            <a:r>
              <a:rPr lang="en-IN" sz="1800" dirty="0"/>
              <a:t>variable, as follows</a:t>
            </a:r>
            <a:r>
              <a:rPr lang="en-IN" sz="1800" dirty="0" smtClean="0"/>
              <a:t>:</a:t>
            </a:r>
          </a:p>
          <a:p>
            <a:pPr marL="0" indent="0" algn="just">
              <a:spcBef>
                <a:spcPts val="0"/>
              </a:spcBef>
              <a:buNone/>
            </a:pPr>
            <a:endParaRPr lang="en-IN" sz="1800" dirty="0" smtClean="0"/>
          </a:p>
          <a:p>
            <a:pPr marL="0" indent="0" algn="just">
              <a:spcBef>
                <a:spcPts val="0"/>
              </a:spcBef>
              <a:buNone/>
            </a:pPr>
            <a:r>
              <a:rPr lang="en-IN" sz="1800" dirty="0">
                <a:solidFill>
                  <a:srgbClr val="FF0000"/>
                </a:solidFill>
              </a:rPr>
              <a:t> </a:t>
            </a:r>
            <a:r>
              <a:rPr lang="en-IN" sz="1800" dirty="0" smtClean="0">
                <a:solidFill>
                  <a:srgbClr val="FF0000"/>
                </a:solidFill>
              </a:rPr>
              <a:t>                                                       Horse </a:t>
            </a:r>
            <a:r>
              <a:rPr lang="en-IN" sz="1800" dirty="0" err="1">
                <a:solidFill>
                  <a:srgbClr val="FF0000"/>
                </a:solidFill>
              </a:rPr>
              <a:t>myHorse</a:t>
            </a:r>
            <a:r>
              <a:rPr lang="en-IN" sz="1800" dirty="0">
                <a:solidFill>
                  <a:srgbClr val="FF0000"/>
                </a:solidFill>
              </a:rPr>
              <a:t> = new Horse</a:t>
            </a:r>
            <a:r>
              <a:rPr lang="en-IN" sz="1800" dirty="0" smtClean="0">
                <a:solidFill>
                  <a:srgbClr val="FF0000"/>
                </a:solidFill>
              </a:rPr>
              <a:t>(...);</a:t>
            </a:r>
          </a:p>
          <a:p>
            <a:pPr marL="0" indent="0" algn="just">
              <a:spcBef>
                <a:spcPts val="0"/>
              </a:spcBef>
              <a:buNone/>
            </a:pPr>
            <a:r>
              <a:rPr lang="en-IN" sz="1800" dirty="0">
                <a:solidFill>
                  <a:srgbClr val="FF0000"/>
                </a:solidFill>
              </a:rPr>
              <a:t> </a:t>
            </a:r>
            <a:r>
              <a:rPr lang="en-IN" sz="1800" dirty="0" smtClean="0">
                <a:solidFill>
                  <a:srgbClr val="FF0000"/>
                </a:solidFill>
              </a:rPr>
              <a:t>                                                      </a:t>
            </a:r>
            <a:r>
              <a:rPr lang="en-IN" sz="1800" dirty="0" err="1" smtClean="0">
                <a:solidFill>
                  <a:srgbClr val="FF0000"/>
                </a:solidFill>
              </a:rPr>
              <a:t>ILandBound</a:t>
            </a:r>
            <a:r>
              <a:rPr lang="en-IN" sz="1800" dirty="0" smtClean="0">
                <a:solidFill>
                  <a:srgbClr val="FF0000"/>
                </a:solidFill>
              </a:rPr>
              <a:t> </a:t>
            </a:r>
            <a:r>
              <a:rPr lang="en-IN" sz="1800" dirty="0" err="1">
                <a:solidFill>
                  <a:srgbClr val="FF0000"/>
                </a:solidFill>
              </a:rPr>
              <a:t>iMyHorse</a:t>
            </a:r>
            <a:r>
              <a:rPr lang="en-IN" sz="1800" dirty="0">
                <a:solidFill>
                  <a:srgbClr val="FF0000"/>
                </a:solidFill>
              </a:rPr>
              <a:t> = </a:t>
            </a:r>
            <a:r>
              <a:rPr lang="en-IN" sz="1800" dirty="0" err="1">
                <a:solidFill>
                  <a:srgbClr val="FF0000"/>
                </a:solidFill>
              </a:rPr>
              <a:t>myHorse</a:t>
            </a:r>
            <a:r>
              <a:rPr lang="en-IN" sz="1800" dirty="0">
                <a:solidFill>
                  <a:srgbClr val="FF0000"/>
                </a:solidFill>
              </a:rPr>
              <a:t>; </a:t>
            </a:r>
            <a:r>
              <a:rPr lang="en-IN" sz="1800" dirty="0" smtClean="0">
                <a:solidFill>
                  <a:srgbClr val="FF0000"/>
                </a:solidFill>
              </a:rPr>
              <a:t>             // </a:t>
            </a:r>
            <a:r>
              <a:rPr lang="en-IN" sz="1800" dirty="0">
                <a:solidFill>
                  <a:srgbClr val="FF0000"/>
                </a:solidFill>
              </a:rPr>
              <a:t>legal</a:t>
            </a:r>
            <a:endParaRPr lang="en-IN" sz="1800" b="1" dirty="0">
              <a:solidFill>
                <a:srgbClr val="FF0000"/>
              </a:solidFill>
            </a:endParaRPr>
          </a:p>
        </p:txBody>
      </p:sp>
    </p:spTree>
    <p:extLst>
      <p:ext uri="{BB962C8B-B14F-4D97-AF65-F5344CB8AC3E}">
        <p14:creationId xmlns:p14="http://schemas.microsoft.com/office/powerpoint/2010/main" xmlns="" val="37420385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US" sz="3600" b="1" dirty="0" err="1" smtClean="0">
                <a:solidFill>
                  <a:srgbClr val="FF0000"/>
                </a:solidFill>
              </a:rPr>
              <a:t>Contd</a:t>
            </a:r>
            <a:r>
              <a:rPr lang="en-US" sz="3600" b="1" dirty="0" smtClean="0">
                <a:solidFill>
                  <a:srgbClr val="FF0000"/>
                </a:solidFill>
              </a:rPr>
              <a:t>…</a:t>
            </a:r>
            <a:endParaRPr lang="en-IN" sz="3600" dirty="0">
              <a:solidFill>
                <a:srgbClr val="FF0000"/>
              </a:solidFill>
            </a:endParaRPr>
          </a:p>
        </p:txBody>
      </p:sp>
      <p:sp>
        <p:nvSpPr>
          <p:cNvPr id="5" name="Content Placeholder 4"/>
          <p:cNvSpPr>
            <a:spLocks noGrp="1"/>
          </p:cNvSpPr>
          <p:nvPr>
            <p:ph idx="1"/>
          </p:nvPr>
        </p:nvSpPr>
        <p:spPr>
          <a:xfrm>
            <a:off x="0" y="553791"/>
            <a:ext cx="12192000" cy="6304209"/>
          </a:xfrm>
        </p:spPr>
        <p:txBody>
          <a:bodyPr>
            <a:normAutofit/>
          </a:bodyPr>
          <a:lstStyle/>
          <a:p>
            <a:pPr marL="0" indent="0" algn="just">
              <a:spcBef>
                <a:spcPts val="0"/>
              </a:spcBef>
              <a:buNone/>
            </a:pPr>
            <a:r>
              <a:rPr lang="en-IN" sz="1800" dirty="0"/>
              <a:t>This works because all horses are land-bound mammals, although the converse is not true—you cannot assign an </a:t>
            </a:r>
            <a:r>
              <a:rPr lang="en-IN" sz="1800" i="1" dirty="0" err="1">
                <a:solidFill>
                  <a:srgbClr val="FF0000"/>
                </a:solidFill>
              </a:rPr>
              <a:t>ILandBound</a:t>
            </a:r>
            <a:r>
              <a:rPr lang="en-IN" sz="1800" i="1" dirty="0"/>
              <a:t> </a:t>
            </a:r>
            <a:r>
              <a:rPr lang="en-IN" sz="1800" dirty="0"/>
              <a:t>object to a </a:t>
            </a:r>
            <a:r>
              <a:rPr lang="en-IN" sz="1800" i="1" dirty="0"/>
              <a:t>Horse </a:t>
            </a:r>
            <a:r>
              <a:rPr lang="en-IN" sz="1800" dirty="0"/>
              <a:t>variable without casting it first to verify that it does actually reference a </a:t>
            </a:r>
            <a:r>
              <a:rPr lang="en-IN" sz="1800" i="1" dirty="0"/>
              <a:t>Horse </a:t>
            </a:r>
            <a:r>
              <a:rPr lang="en-IN" sz="1800" dirty="0"/>
              <a:t>object and not some other class that also happens to implement the </a:t>
            </a:r>
            <a:r>
              <a:rPr lang="en-IN" sz="1800" i="1" dirty="0" err="1">
                <a:solidFill>
                  <a:srgbClr val="FF0000"/>
                </a:solidFill>
              </a:rPr>
              <a:t>ILandBound</a:t>
            </a:r>
            <a:r>
              <a:rPr lang="en-IN" sz="1800" i="1" dirty="0"/>
              <a:t> </a:t>
            </a:r>
            <a:r>
              <a:rPr lang="en-IN" sz="1800" dirty="0"/>
              <a:t>interface</a:t>
            </a:r>
            <a:r>
              <a:rPr lang="en-IN" sz="1800" dirty="0" smtClean="0"/>
              <a:t>. </a:t>
            </a:r>
          </a:p>
          <a:p>
            <a:pPr marL="0" indent="0" algn="just">
              <a:spcBef>
                <a:spcPts val="0"/>
              </a:spcBef>
              <a:buNone/>
            </a:pPr>
            <a:endParaRPr lang="en-US" sz="1800" dirty="0"/>
          </a:p>
          <a:p>
            <a:pPr marL="0" indent="0" algn="just">
              <a:spcBef>
                <a:spcPts val="0"/>
              </a:spcBef>
              <a:buNone/>
            </a:pPr>
            <a:r>
              <a:rPr lang="en-IN" sz="1800" dirty="0"/>
              <a:t>The technique of referencing an object through an interface is useful because it enables you to define methods that can take different types as parameters, as long as the types implement a specified interface. </a:t>
            </a:r>
            <a:endParaRPr lang="en-IN" sz="1800" dirty="0" smtClean="0"/>
          </a:p>
          <a:p>
            <a:pPr marL="0" indent="0" algn="just">
              <a:spcBef>
                <a:spcPts val="0"/>
              </a:spcBef>
              <a:buNone/>
            </a:pPr>
            <a:endParaRPr lang="en-IN" sz="1800" dirty="0"/>
          </a:p>
          <a:p>
            <a:pPr marL="0" indent="0" algn="just">
              <a:spcBef>
                <a:spcPts val="0"/>
              </a:spcBef>
              <a:buNone/>
            </a:pPr>
            <a:r>
              <a:rPr lang="en-IN" sz="1800" dirty="0" smtClean="0"/>
              <a:t>For </a:t>
            </a:r>
            <a:r>
              <a:rPr lang="en-IN" sz="1800" dirty="0"/>
              <a:t>example, the </a:t>
            </a:r>
            <a:r>
              <a:rPr lang="en-IN" sz="1800" i="1" dirty="0" err="1">
                <a:solidFill>
                  <a:srgbClr val="FF0000"/>
                </a:solidFill>
              </a:rPr>
              <a:t>FindLandSpeed</a:t>
            </a:r>
            <a:r>
              <a:rPr lang="en-IN" sz="1800" i="1" dirty="0"/>
              <a:t> </a:t>
            </a:r>
            <a:r>
              <a:rPr lang="en-IN" sz="1800" dirty="0"/>
              <a:t>method shown here can take any argument that implements the </a:t>
            </a:r>
            <a:r>
              <a:rPr lang="en-IN" sz="1800" i="1" dirty="0" err="1">
                <a:solidFill>
                  <a:srgbClr val="FF0000"/>
                </a:solidFill>
              </a:rPr>
              <a:t>ILandBound</a:t>
            </a:r>
            <a:r>
              <a:rPr lang="en-IN" sz="1800" i="1" dirty="0"/>
              <a:t> </a:t>
            </a:r>
            <a:r>
              <a:rPr lang="en-IN" sz="1800" dirty="0"/>
              <a:t>interface:</a:t>
            </a:r>
            <a:endParaRPr lang="en-IN" sz="1800" dirty="0" smtClean="0"/>
          </a:p>
          <a:p>
            <a:pPr marL="0" indent="0" algn="just">
              <a:spcBef>
                <a:spcPts val="0"/>
              </a:spcBef>
              <a:buNone/>
            </a:pPr>
            <a:endParaRPr lang="en-US" sz="1800" b="1" dirty="0">
              <a:solidFill>
                <a:srgbClr val="FF0000"/>
              </a:solidFill>
            </a:endParaRPr>
          </a:p>
          <a:p>
            <a:pPr marL="0" indent="0" algn="just">
              <a:spcBef>
                <a:spcPts val="0"/>
              </a:spcBef>
              <a:buNone/>
            </a:pPr>
            <a:r>
              <a:rPr lang="en-IN" sz="1800" dirty="0" smtClean="0">
                <a:solidFill>
                  <a:srgbClr val="FF0000"/>
                </a:solidFill>
              </a:rPr>
              <a:t>                                                                 </a:t>
            </a:r>
            <a:r>
              <a:rPr lang="en-IN" sz="1800" dirty="0" err="1" smtClean="0">
                <a:solidFill>
                  <a:srgbClr val="FF0000"/>
                </a:solidFill>
              </a:rPr>
              <a:t>int</a:t>
            </a:r>
            <a:r>
              <a:rPr lang="en-IN" sz="1800" dirty="0" smtClean="0">
                <a:solidFill>
                  <a:srgbClr val="FF0000"/>
                </a:solidFill>
              </a:rPr>
              <a:t> </a:t>
            </a:r>
            <a:r>
              <a:rPr lang="en-IN" sz="1800" dirty="0" err="1">
                <a:solidFill>
                  <a:srgbClr val="FF0000"/>
                </a:solidFill>
              </a:rPr>
              <a:t>FindLandSpeed</a:t>
            </a:r>
            <a:r>
              <a:rPr lang="en-IN" sz="1800" dirty="0">
                <a:solidFill>
                  <a:srgbClr val="FF0000"/>
                </a:solidFill>
              </a:rPr>
              <a:t>(</a:t>
            </a:r>
            <a:r>
              <a:rPr lang="en-IN" sz="1800" dirty="0" err="1">
                <a:solidFill>
                  <a:srgbClr val="FF0000"/>
                </a:solidFill>
              </a:rPr>
              <a:t>ILandBound</a:t>
            </a:r>
            <a:r>
              <a:rPr lang="en-IN" sz="1800" dirty="0">
                <a:solidFill>
                  <a:srgbClr val="FF0000"/>
                </a:solidFill>
              </a:rPr>
              <a:t> </a:t>
            </a:r>
            <a:r>
              <a:rPr lang="en-IN" sz="1800" dirty="0" smtClean="0">
                <a:solidFill>
                  <a:srgbClr val="FF0000"/>
                </a:solidFill>
              </a:rPr>
              <a:t> </a:t>
            </a:r>
            <a:r>
              <a:rPr lang="en-IN" sz="1800" dirty="0" err="1" smtClean="0">
                <a:solidFill>
                  <a:srgbClr val="FF0000"/>
                </a:solidFill>
              </a:rPr>
              <a:t>landBoundMammal</a:t>
            </a:r>
            <a:r>
              <a:rPr lang="en-IN" sz="1800" dirty="0" smtClean="0">
                <a:solidFill>
                  <a:srgbClr val="FF0000"/>
                </a:solidFill>
              </a:rPr>
              <a:t>)</a:t>
            </a: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solidFill>
                  <a:srgbClr val="FF0000"/>
                </a:solidFill>
              </a:rPr>
              <a:t> </a:t>
            </a:r>
            <a:r>
              <a:rPr lang="en-IN" sz="1800" dirty="0" smtClean="0">
                <a:solidFill>
                  <a:srgbClr val="FF0000"/>
                </a:solidFill>
              </a:rPr>
              <a:t>                                                                       ……………....</a:t>
            </a: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t>You can verify that an object is an instance of a class that implements a specific interface by using the </a:t>
            </a:r>
            <a:r>
              <a:rPr lang="en-IN" sz="1800" i="1" dirty="0"/>
              <a:t>is </a:t>
            </a:r>
            <a:r>
              <a:rPr lang="en-IN" sz="1800" dirty="0"/>
              <a:t>operator, which you first saw in Chapter 8, “Understanding Values and References.” </a:t>
            </a:r>
            <a:endParaRPr lang="en-IN" sz="1800" dirty="0" smtClean="0"/>
          </a:p>
          <a:p>
            <a:pPr marL="0" indent="0" algn="just">
              <a:spcBef>
                <a:spcPts val="0"/>
              </a:spcBef>
              <a:buNone/>
            </a:pPr>
            <a:endParaRPr lang="en-IN" sz="1800" dirty="0"/>
          </a:p>
          <a:p>
            <a:pPr marL="0" indent="0" algn="just">
              <a:spcBef>
                <a:spcPts val="0"/>
              </a:spcBef>
              <a:buNone/>
            </a:pPr>
            <a:r>
              <a:rPr lang="en-IN" sz="1800" dirty="0" smtClean="0"/>
              <a:t>You </a:t>
            </a:r>
            <a:r>
              <a:rPr lang="en-IN" sz="1800" dirty="0"/>
              <a:t>use the </a:t>
            </a:r>
            <a:r>
              <a:rPr lang="en-IN" sz="1800" i="1" dirty="0"/>
              <a:t>is </a:t>
            </a:r>
            <a:r>
              <a:rPr lang="en-IN" sz="1800" dirty="0"/>
              <a:t>operator to determine whether an object has a specified type, and it works with interfaces as well as classes and </a:t>
            </a:r>
            <a:r>
              <a:rPr lang="en-IN" sz="1800" dirty="0" err="1"/>
              <a:t>structs</a:t>
            </a:r>
            <a:r>
              <a:rPr lang="en-IN" sz="1800" dirty="0"/>
              <a:t>. </a:t>
            </a:r>
            <a:endParaRPr lang="en-IN" sz="1800" dirty="0" smtClean="0"/>
          </a:p>
          <a:p>
            <a:pPr marL="0" indent="0" algn="just">
              <a:spcBef>
                <a:spcPts val="0"/>
              </a:spcBef>
              <a:buNone/>
            </a:pPr>
            <a:endParaRPr lang="en-IN" sz="1800" dirty="0"/>
          </a:p>
          <a:p>
            <a:pPr marL="0" indent="0" algn="just">
              <a:spcBef>
                <a:spcPts val="0"/>
              </a:spcBef>
              <a:buNone/>
            </a:pPr>
            <a:r>
              <a:rPr lang="en-IN" sz="1800" dirty="0" smtClean="0"/>
              <a:t>For </a:t>
            </a:r>
            <a:r>
              <a:rPr lang="en-IN" sz="1800" dirty="0"/>
              <a:t>example, the following block of code checks that the variable </a:t>
            </a:r>
            <a:r>
              <a:rPr lang="en-IN" sz="1800" i="1" dirty="0" err="1"/>
              <a:t>myHorse</a:t>
            </a:r>
            <a:r>
              <a:rPr lang="en-IN" sz="1800" i="1" dirty="0"/>
              <a:t> </a:t>
            </a:r>
            <a:r>
              <a:rPr lang="en-IN" sz="1800" dirty="0"/>
              <a:t>actually implements the </a:t>
            </a:r>
            <a:r>
              <a:rPr lang="en-IN" sz="1800" i="1" dirty="0" err="1"/>
              <a:t>ILandBound</a:t>
            </a:r>
            <a:r>
              <a:rPr lang="en-IN" sz="1800" i="1" dirty="0"/>
              <a:t> </a:t>
            </a:r>
            <a:r>
              <a:rPr lang="en-IN" sz="1800" dirty="0"/>
              <a:t>interface before attempting to assign it to an </a:t>
            </a:r>
            <a:r>
              <a:rPr lang="en-IN" sz="1800" i="1" dirty="0" err="1"/>
              <a:t>ILandBound</a:t>
            </a:r>
            <a:r>
              <a:rPr lang="en-IN" sz="1800" i="1" dirty="0"/>
              <a:t> </a:t>
            </a:r>
            <a:r>
              <a:rPr lang="en-IN" sz="1800" dirty="0"/>
              <a:t>variable:</a:t>
            </a:r>
            <a:endParaRPr lang="en-IN" sz="1800" b="1" dirty="0">
              <a:solidFill>
                <a:srgbClr val="FF0000"/>
              </a:solidFill>
            </a:endParaRPr>
          </a:p>
        </p:txBody>
      </p:sp>
    </p:spTree>
    <p:extLst>
      <p:ext uri="{BB962C8B-B14F-4D97-AF65-F5344CB8AC3E}">
        <p14:creationId xmlns:p14="http://schemas.microsoft.com/office/powerpoint/2010/main" xmlns="" val="21925971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US" sz="3600" b="1" dirty="0" err="1" smtClean="0">
                <a:solidFill>
                  <a:srgbClr val="FF0000"/>
                </a:solidFill>
              </a:rPr>
              <a:t>Contd</a:t>
            </a:r>
            <a:r>
              <a:rPr lang="en-US" sz="3600" b="1" dirty="0" smtClean="0">
                <a:solidFill>
                  <a:srgbClr val="FF0000"/>
                </a:solidFill>
              </a:rPr>
              <a:t>…</a:t>
            </a:r>
            <a:endParaRPr lang="en-IN" sz="3600" dirty="0">
              <a:solidFill>
                <a:srgbClr val="FF0000"/>
              </a:solidFill>
            </a:endParaRPr>
          </a:p>
        </p:txBody>
      </p:sp>
      <p:sp>
        <p:nvSpPr>
          <p:cNvPr id="5" name="Content Placeholder 4"/>
          <p:cNvSpPr>
            <a:spLocks noGrp="1"/>
          </p:cNvSpPr>
          <p:nvPr>
            <p:ph idx="1"/>
          </p:nvPr>
        </p:nvSpPr>
        <p:spPr>
          <a:xfrm>
            <a:off x="0" y="553791"/>
            <a:ext cx="12192000" cy="6304209"/>
          </a:xfrm>
        </p:spPr>
        <p:txBody>
          <a:bodyPr>
            <a:normAutofit/>
          </a:bodyPr>
          <a:lstStyle/>
          <a:p>
            <a:pPr marL="0" indent="0" algn="just">
              <a:spcBef>
                <a:spcPts val="0"/>
              </a:spcBef>
              <a:buNone/>
            </a:pPr>
            <a:r>
              <a:rPr lang="en-IN" sz="1800" dirty="0" smtClean="0">
                <a:solidFill>
                  <a:srgbClr val="FF0000"/>
                </a:solidFill>
              </a:rPr>
              <a:t>                                                          if </a:t>
            </a:r>
            <a:r>
              <a:rPr lang="en-IN" sz="1800" dirty="0">
                <a:solidFill>
                  <a:srgbClr val="FF0000"/>
                </a:solidFill>
              </a:rPr>
              <a:t>(</a:t>
            </a:r>
            <a:r>
              <a:rPr lang="en-IN" sz="1800" dirty="0" err="1">
                <a:solidFill>
                  <a:srgbClr val="FF0000"/>
                </a:solidFill>
              </a:rPr>
              <a:t>myHorse</a:t>
            </a:r>
            <a:r>
              <a:rPr lang="en-IN" sz="1800" dirty="0">
                <a:solidFill>
                  <a:srgbClr val="FF0000"/>
                </a:solidFill>
              </a:rPr>
              <a:t> is </a:t>
            </a:r>
            <a:r>
              <a:rPr lang="en-IN" sz="1800" dirty="0" err="1">
                <a:solidFill>
                  <a:srgbClr val="FF0000"/>
                </a:solidFill>
              </a:rPr>
              <a:t>ILandBound</a:t>
            </a:r>
            <a:r>
              <a:rPr lang="en-IN" sz="1800" dirty="0" smtClean="0">
                <a:solidFill>
                  <a:srgbClr val="FF0000"/>
                </a:solidFill>
              </a:rPr>
              <a:t>)                     </a:t>
            </a: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solidFill>
                  <a:srgbClr val="FF0000"/>
                </a:solidFill>
              </a:rPr>
              <a:t> </a:t>
            </a:r>
            <a:r>
              <a:rPr lang="en-IN" sz="1800" dirty="0" smtClean="0">
                <a:solidFill>
                  <a:srgbClr val="FF0000"/>
                </a:solidFill>
              </a:rPr>
              <a:t>                                                          </a:t>
            </a:r>
            <a:r>
              <a:rPr lang="en-IN" sz="1800" dirty="0" err="1" smtClean="0">
                <a:solidFill>
                  <a:srgbClr val="FF0000"/>
                </a:solidFill>
              </a:rPr>
              <a:t>ILandBound</a:t>
            </a:r>
            <a:r>
              <a:rPr lang="en-IN" sz="1800" dirty="0" smtClean="0">
                <a:solidFill>
                  <a:srgbClr val="FF0000"/>
                </a:solidFill>
              </a:rPr>
              <a:t> </a:t>
            </a:r>
            <a:r>
              <a:rPr lang="en-IN" sz="1800" dirty="0" err="1">
                <a:solidFill>
                  <a:srgbClr val="FF0000"/>
                </a:solidFill>
              </a:rPr>
              <a:t>iLandBoundAnimal</a:t>
            </a:r>
            <a:r>
              <a:rPr lang="en-IN" sz="1800" dirty="0">
                <a:solidFill>
                  <a:srgbClr val="FF0000"/>
                </a:solidFill>
              </a:rPr>
              <a:t> = </a:t>
            </a:r>
            <a:r>
              <a:rPr lang="en-IN" sz="1800" dirty="0" err="1">
                <a:solidFill>
                  <a:srgbClr val="FF0000"/>
                </a:solidFill>
              </a:rPr>
              <a:t>myHorse</a:t>
            </a:r>
            <a:r>
              <a:rPr lang="en-IN" sz="1800" dirty="0" smtClean="0">
                <a:solidFill>
                  <a:srgbClr val="FF0000"/>
                </a:solidFill>
              </a:rPr>
              <a:t>;</a:t>
            </a: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t>Note that when referencing an object through an interface, you can invoke only methods that are visible through the interface</a:t>
            </a:r>
            <a:r>
              <a:rPr lang="en-IN" sz="1800" dirty="0" smtClean="0"/>
              <a:t>.</a:t>
            </a:r>
          </a:p>
          <a:p>
            <a:pPr marL="0" indent="0" algn="just">
              <a:spcBef>
                <a:spcPts val="0"/>
              </a:spcBef>
              <a:buNone/>
            </a:pPr>
            <a:endParaRPr lang="en-US" sz="1800" b="1" dirty="0" smtClean="0">
              <a:solidFill>
                <a:srgbClr val="FF0000"/>
              </a:solidFill>
            </a:endParaRPr>
          </a:p>
          <a:p>
            <a:pPr marL="0" indent="0" algn="ctr">
              <a:spcBef>
                <a:spcPts val="0"/>
              </a:spcBef>
              <a:buNone/>
            </a:pPr>
            <a:endParaRPr lang="en-IN" sz="2800" b="1" dirty="0" smtClean="0">
              <a:solidFill>
                <a:srgbClr val="FF0000"/>
              </a:solidFill>
            </a:endParaRPr>
          </a:p>
          <a:p>
            <a:pPr marL="0" indent="0" algn="ctr">
              <a:spcBef>
                <a:spcPts val="0"/>
              </a:spcBef>
              <a:buNone/>
            </a:pPr>
            <a:r>
              <a:rPr lang="en-IN" sz="2800" b="1" dirty="0" smtClean="0">
                <a:solidFill>
                  <a:srgbClr val="FF0000"/>
                </a:solidFill>
              </a:rPr>
              <a:t>Working </a:t>
            </a:r>
            <a:r>
              <a:rPr lang="en-IN" sz="2800" b="1" dirty="0">
                <a:solidFill>
                  <a:srgbClr val="FF0000"/>
                </a:solidFill>
              </a:rPr>
              <a:t>with Multiple </a:t>
            </a:r>
            <a:r>
              <a:rPr lang="en-IN" sz="2800" b="1" dirty="0" smtClean="0">
                <a:solidFill>
                  <a:srgbClr val="FF0000"/>
                </a:solidFill>
              </a:rPr>
              <a:t>Interfaces</a:t>
            </a:r>
          </a:p>
          <a:p>
            <a:pPr marL="0" indent="0" algn="just">
              <a:spcBef>
                <a:spcPts val="0"/>
              </a:spcBef>
              <a:buNone/>
            </a:pPr>
            <a:r>
              <a:rPr lang="en-IN" sz="1800" dirty="0"/>
              <a:t>A class can have at most one base class, but it is allowed to implement an unlimited number of interfaces. A class must implement all the methods declared by these interfaces.</a:t>
            </a:r>
            <a:endParaRPr lang="en-US" sz="1800" b="1" dirty="0">
              <a:solidFill>
                <a:srgbClr val="FF0000"/>
              </a:solidFill>
            </a:endParaRPr>
          </a:p>
          <a:p>
            <a:pPr marL="0" indent="0" algn="just">
              <a:spcBef>
                <a:spcPts val="0"/>
              </a:spcBef>
              <a:buNone/>
            </a:pPr>
            <a:endParaRPr lang="en-US" sz="1800" b="1" dirty="0" smtClean="0">
              <a:solidFill>
                <a:srgbClr val="FF0000"/>
              </a:solidFill>
            </a:endParaRPr>
          </a:p>
          <a:p>
            <a:pPr marL="0" indent="0" algn="just">
              <a:spcBef>
                <a:spcPts val="0"/>
              </a:spcBef>
              <a:buNone/>
            </a:pPr>
            <a:r>
              <a:rPr lang="en-IN" sz="1800" dirty="0"/>
              <a:t>If a structure or class implements more than one interface, you specify the interfaces as a comma-separated list. If a class also has a base class, the interfaces are listed </a:t>
            </a:r>
            <a:r>
              <a:rPr lang="en-IN" sz="1800" i="1" dirty="0"/>
              <a:t>after </a:t>
            </a:r>
            <a:r>
              <a:rPr lang="en-IN" sz="1800" dirty="0"/>
              <a:t>the base class</a:t>
            </a:r>
            <a:r>
              <a:rPr lang="en-IN" sz="1800" dirty="0" smtClean="0"/>
              <a:t>.</a:t>
            </a:r>
          </a:p>
          <a:p>
            <a:pPr marL="0" indent="0" algn="just">
              <a:spcBef>
                <a:spcPts val="0"/>
              </a:spcBef>
              <a:buNone/>
            </a:pPr>
            <a:endParaRPr lang="en-IN" sz="1800" dirty="0"/>
          </a:p>
          <a:p>
            <a:pPr marL="0" indent="0" algn="just">
              <a:spcBef>
                <a:spcPts val="0"/>
              </a:spcBef>
              <a:buNone/>
            </a:pPr>
            <a:r>
              <a:rPr lang="en-IN" sz="1800" dirty="0" smtClean="0"/>
              <a:t> </a:t>
            </a:r>
            <a:r>
              <a:rPr lang="en-IN" sz="1800" dirty="0"/>
              <a:t>For example, suppose you define another interface </a:t>
            </a:r>
            <a:r>
              <a:rPr lang="en-IN" sz="1800" dirty="0" smtClean="0"/>
              <a:t>named </a:t>
            </a:r>
            <a:r>
              <a:rPr lang="en-IN" sz="1800" i="1" dirty="0" err="1">
                <a:solidFill>
                  <a:srgbClr val="FF0000"/>
                </a:solidFill>
              </a:rPr>
              <a:t>IGrazable</a:t>
            </a:r>
            <a:r>
              <a:rPr lang="en-IN" sz="1800" i="1" dirty="0"/>
              <a:t> </a:t>
            </a:r>
            <a:r>
              <a:rPr lang="en-IN" sz="1800" dirty="0"/>
              <a:t>that contains the </a:t>
            </a:r>
            <a:r>
              <a:rPr lang="en-IN" sz="1800" i="1" dirty="0" err="1">
                <a:solidFill>
                  <a:srgbClr val="FF0000"/>
                </a:solidFill>
              </a:rPr>
              <a:t>ChewGrass</a:t>
            </a:r>
            <a:r>
              <a:rPr lang="en-IN" sz="1800" i="1" dirty="0"/>
              <a:t> </a:t>
            </a:r>
            <a:r>
              <a:rPr lang="en-IN" sz="1800" dirty="0"/>
              <a:t>method for all grazing animals. You can define the </a:t>
            </a:r>
            <a:r>
              <a:rPr lang="en-IN" sz="1800" i="1" dirty="0"/>
              <a:t>Horse </a:t>
            </a:r>
            <a:r>
              <a:rPr lang="en-IN" sz="1800" dirty="0"/>
              <a:t>class like this</a:t>
            </a:r>
            <a:r>
              <a:rPr lang="en-IN" sz="1800" dirty="0" smtClean="0"/>
              <a:t>:  </a:t>
            </a:r>
          </a:p>
          <a:p>
            <a:pPr marL="0" indent="0" algn="just">
              <a:spcBef>
                <a:spcPts val="0"/>
              </a:spcBef>
              <a:buNone/>
            </a:pPr>
            <a:r>
              <a:rPr lang="en-IN" sz="1800" dirty="0" smtClean="0">
                <a:solidFill>
                  <a:srgbClr val="FF0000"/>
                </a:solidFill>
              </a:rPr>
              <a:t>                                                                        class </a:t>
            </a:r>
            <a:r>
              <a:rPr lang="en-IN" sz="1800" dirty="0">
                <a:solidFill>
                  <a:srgbClr val="FF0000"/>
                </a:solidFill>
              </a:rPr>
              <a:t>Horse : Mammal, </a:t>
            </a:r>
            <a:r>
              <a:rPr lang="en-IN" sz="1800" dirty="0" err="1">
                <a:solidFill>
                  <a:srgbClr val="FF0000"/>
                </a:solidFill>
              </a:rPr>
              <a:t>ILandBound</a:t>
            </a:r>
            <a:r>
              <a:rPr lang="en-IN" sz="1800" dirty="0">
                <a:solidFill>
                  <a:srgbClr val="FF0000"/>
                </a:solidFill>
              </a:rPr>
              <a:t>, </a:t>
            </a:r>
            <a:r>
              <a:rPr lang="en-IN" sz="1800" dirty="0" err="1" smtClean="0">
                <a:solidFill>
                  <a:srgbClr val="FF0000"/>
                </a:solidFill>
              </a:rPr>
              <a:t>Igrazable</a:t>
            </a:r>
            <a:endParaRPr lang="en-IN" sz="1800" dirty="0" smtClean="0">
              <a:solidFill>
                <a:srgbClr val="FF0000"/>
              </a:solidFill>
            </a:endParaRP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US" sz="1800" b="1" dirty="0">
                <a:solidFill>
                  <a:srgbClr val="FF0000"/>
                </a:solidFill>
              </a:rPr>
              <a:t> </a:t>
            </a:r>
            <a:r>
              <a:rPr lang="en-US" sz="1800" b="1" dirty="0" smtClean="0">
                <a:solidFill>
                  <a:srgbClr val="FF0000"/>
                </a:solidFill>
              </a:rPr>
              <a:t>                                                                       }</a:t>
            </a:r>
            <a:endParaRPr lang="en-IN" sz="1800" b="1" dirty="0">
              <a:solidFill>
                <a:srgbClr val="FF0000"/>
              </a:solidFill>
            </a:endParaRPr>
          </a:p>
        </p:txBody>
      </p:sp>
    </p:spTree>
    <p:extLst>
      <p:ext uri="{BB962C8B-B14F-4D97-AF65-F5344CB8AC3E}">
        <p14:creationId xmlns:p14="http://schemas.microsoft.com/office/powerpoint/2010/main" xmlns="" val="20675765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IN" sz="3600" b="1" dirty="0">
                <a:solidFill>
                  <a:srgbClr val="FF0000"/>
                </a:solidFill>
              </a:rPr>
              <a:t>Explicitly Implementing an Interface</a:t>
            </a:r>
            <a:endParaRPr lang="en-IN" sz="3600" dirty="0">
              <a:solidFill>
                <a:srgbClr val="FF0000"/>
              </a:solidFill>
            </a:endParaRPr>
          </a:p>
        </p:txBody>
      </p:sp>
      <p:sp>
        <p:nvSpPr>
          <p:cNvPr id="5" name="Content Placeholder 4"/>
          <p:cNvSpPr>
            <a:spLocks noGrp="1"/>
          </p:cNvSpPr>
          <p:nvPr>
            <p:ph idx="1"/>
          </p:nvPr>
        </p:nvSpPr>
        <p:spPr>
          <a:xfrm>
            <a:off x="0" y="553791"/>
            <a:ext cx="12192000" cy="6304209"/>
          </a:xfrm>
        </p:spPr>
        <p:txBody>
          <a:bodyPr>
            <a:normAutofit lnSpcReduction="10000"/>
          </a:bodyPr>
          <a:lstStyle/>
          <a:p>
            <a:pPr marL="0" indent="0" algn="just">
              <a:spcBef>
                <a:spcPts val="0"/>
              </a:spcBef>
              <a:buNone/>
            </a:pPr>
            <a:r>
              <a:rPr lang="en-IN" sz="1800" dirty="0"/>
              <a:t>The examples so far have shown classes that implicitly implement an interface. </a:t>
            </a:r>
            <a:endParaRPr lang="en-IN" sz="1800" dirty="0" smtClean="0"/>
          </a:p>
          <a:p>
            <a:pPr marL="0" indent="0" algn="just">
              <a:spcBef>
                <a:spcPts val="0"/>
              </a:spcBef>
              <a:buNone/>
            </a:pPr>
            <a:endParaRPr lang="en-IN" sz="1800" dirty="0"/>
          </a:p>
          <a:p>
            <a:pPr marL="0" indent="0" algn="just">
              <a:spcBef>
                <a:spcPts val="0"/>
              </a:spcBef>
              <a:buNone/>
            </a:pPr>
            <a:r>
              <a:rPr lang="en-IN" sz="1800" dirty="0" smtClean="0"/>
              <a:t>If </a:t>
            </a:r>
            <a:r>
              <a:rPr lang="en-IN" sz="1800" dirty="0"/>
              <a:t>you revisit the </a:t>
            </a:r>
            <a:r>
              <a:rPr lang="en-IN" sz="1800" i="1" dirty="0" err="1"/>
              <a:t>ILandBound</a:t>
            </a:r>
            <a:r>
              <a:rPr lang="en-IN" sz="1800" i="1" dirty="0"/>
              <a:t> </a:t>
            </a:r>
            <a:r>
              <a:rPr lang="en-IN" sz="1800" dirty="0"/>
              <a:t>interface and the </a:t>
            </a:r>
            <a:r>
              <a:rPr lang="en-IN" sz="1800" i="1" dirty="0"/>
              <a:t>Horse </a:t>
            </a:r>
            <a:r>
              <a:rPr lang="en-IN" sz="1800" dirty="0"/>
              <a:t>class (shown next), although the </a:t>
            </a:r>
            <a:r>
              <a:rPr lang="en-IN" sz="1800" i="1" dirty="0"/>
              <a:t>Horse </a:t>
            </a:r>
            <a:r>
              <a:rPr lang="en-IN" sz="1800" dirty="0"/>
              <a:t>class implements from the </a:t>
            </a:r>
            <a:r>
              <a:rPr lang="en-IN" sz="1800" i="1" dirty="0" err="1"/>
              <a:t>ILandBound</a:t>
            </a:r>
            <a:r>
              <a:rPr lang="en-IN" sz="1800" i="1" dirty="0"/>
              <a:t> </a:t>
            </a:r>
            <a:r>
              <a:rPr lang="en-IN" sz="1800" dirty="0"/>
              <a:t>interface, there is nothing in the implementation of the </a:t>
            </a:r>
            <a:r>
              <a:rPr lang="en-IN" sz="1800" i="1" dirty="0" err="1"/>
              <a:t>NumberOfLegs</a:t>
            </a:r>
            <a:r>
              <a:rPr lang="en-IN" sz="1800" i="1" dirty="0"/>
              <a:t> </a:t>
            </a:r>
            <a:r>
              <a:rPr lang="en-IN" sz="1800" dirty="0"/>
              <a:t>method in the </a:t>
            </a:r>
            <a:r>
              <a:rPr lang="en-IN" sz="1800" i="1" dirty="0"/>
              <a:t>Horse </a:t>
            </a:r>
            <a:r>
              <a:rPr lang="en-IN" sz="1800" dirty="0"/>
              <a:t>class that says it is part of the </a:t>
            </a:r>
            <a:r>
              <a:rPr lang="en-IN" sz="1800" i="1" dirty="0" err="1"/>
              <a:t>ILandBound</a:t>
            </a:r>
            <a:r>
              <a:rPr lang="en-IN" sz="1800" i="1" dirty="0"/>
              <a:t> </a:t>
            </a:r>
            <a:r>
              <a:rPr lang="en-IN" sz="1800" dirty="0"/>
              <a:t>interface</a:t>
            </a:r>
            <a:r>
              <a:rPr lang="en-IN" sz="1800" dirty="0" smtClean="0"/>
              <a:t>: </a:t>
            </a:r>
          </a:p>
          <a:p>
            <a:pPr marL="0" indent="0" algn="just">
              <a:spcBef>
                <a:spcPts val="0"/>
              </a:spcBef>
              <a:buNone/>
            </a:pPr>
            <a:endParaRPr lang="en-US" sz="1800" b="1" dirty="0">
              <a:solidFill>
                <a:srgbClr val="FF0000"/>
              </a:solidFill>
            </a:endParaRPr>
          </a:p>
          <a:p>
            <a:pPr marL="0" indent="0" algn="just">
              <a:spcBef>
                <a:spcPts val="0"/>
              </a:spcBef>
              <a:buNone/>
            </a:pPr>
            <a:r>
              <a:rPr lang="en-IN" sz="1800" dirty="0" smtClean="0">
                <a:solidFill>
                  <a:srgbClr val="FF0000"/>
                </a:solidFill>
              </a:rPr>
              <a:t>                                                                              interface </a:t>
            </a:r>
            <a:r>
              <a:rPr lang="en-IN" sz="1800" dirty="0" err="1" smtClean="0">
                <a:solidFill>
                  <a:srgbClr val="FF0000"/>
                </a:solidFill>
              </a:rPr>
              <a:t>ILandBound</a:t>
            </a:r>
            <a:r>
              <a:rPr lang="en-IN" sz="1800" dirty="0" smtClean="0">
                <a:solidFill>
                  <a:srgbClr val="FF0000"/>
                </a:solidFill>
              </a:rPr>
              <a:t> </a:t>
            </a:r>
          </a:p>
          <a:p>
            <a:pPr marL="0" indent="0" algn="just">
              <a:spcBef>
                <a:spcPts val="0"/>
              </a:spcBef>
              <a:buNone/>
            </a:pPr>
            <a:r>
              <a:rPr lang="en-IN" sz="1800" dirty="0" smtClean="0">
                <a:solidFill>
                  <a:srgbClr val="FF0000"/>
                </a:solidFill>
              </a:rPr>
              <a:t>                                                                            { </a:t>
            </a:r>
          </a:p>
          <a:p>
            <a:pPr marL="0" indent="0" algn="just">
              <a:spcBef>
                <a:spcPts val="0"/>
              </a:spcBef>
              <a:buNone/>
            </a:pPr>
            <a:r>
              <a:rPr lang="en-IN" sz="1800" dirty="0">
                <a:solidFill>
                  <a:srgbClr val="FF0000"/>
                </a:solidFill>
              </a:rPr>
              <a:t> </a:t>
            </a:r>
            <a:r>
              <a:rPr lang="en-IN" sz="1800" dirty="0" smtClean="0">
                <a:solidFill>
                  <a:srgbClr val="FF0000"/>
                </a:solidFill>
              </a:rPr>
              <a:t>                                                                                 </a:t>
            </a:r>
            <a:r>
              <a:rPr lang="en-IN" sz="1800" dirty="0" err="1" smtClean="0">
                <a:solidFill>
                  <a:srgbClr val="FF0000"/>
                </a:solidFill>
              </a:rPr>
              <a:t>int</a:t>
            </a:r>
            <a:r>
              <a:rPr lang="en-IN" sz="1800" dirty="0" smtClean="0">
                <a:solidFill>
                  <a:srgbClr val="FF0000"/>
                </a:solidFill>
              </a:rPr>
              <a:t> </a:t>
            </a:r>
            <a:r>
              <a:rPr lang="en-IN" sz="1800" dirty="0" err="1" smtClean="0">
                <a:solidFill>
                  <a:srgbClr val="FF0000"/>
                </a:solidFill>
              </a:rPr>
              <a:t>NumberOfLegs</a:t>
            </a:r>
            <a:r>
              <a:rPr lang="en-IN" sz="1800" dirty="0" smtClean="0">
                <a:solidFill>
                  <a:srgbClr val="FF0000"/>
                </a:solidFill>
              </a:rPr>
              <a:t>();</a:t>
            </a:r>
          </a:p>
          <a:p>
            <a:pPr marL="0" indent="0" algn="just">
              <a:spcBef>
                <a:spcPts val="0"/>
              </a:spcBef>
              <a:buNone/>
            </a:pPr>
            <a:r>
              <a:rPr lang="en-IN" sz="1800" dirty="0">
                <a:solidFill>
                  <a:srgbClr val="FF0000"/>
                </a:solidFill>
              </a:rPr>
              <a:t> </a:t>
            </a:r>
            <a:r>
              <a:rPr lang="en-IN" sz="1800" dirty="0" smtClean="0">
                <a:solidFill>
                  <a:srgbClr val="FF0000"/>
                </a:solidFill>
              </a:rPr>
              <a:t>                                                                           }</a:t>
            </a:r>
          </a:p>
          <a:p>
            <a:pPr marL="0" indent="0" algn="just">
              <a:spcBef>
                <a:spcPts val="0"/>
              </a:spcBef>
              <a:buNone/>
            </a:pPr>
            <a:r>
              <a:rPr lang="en-IN" sz="1800" dirty="0">
                <a:solidFill>
                  <a:srgbClr val="FF0000"/>
                </a:solidFill>
              </a:rPr>
              <a:t> </a:t>
            </a:r>
            <a:r>
              <a:rPr lang="en-IN" sz="1800" dirty="0" smtClean="0">
                <a:solidFill>
                  <a:srgbClr val="FF0000"/>
                </a:solidFill>
              </a:rPr>
              <a:t>                                                                           class </a:t>
            </a:r>
            <a:r>
              <a:rPr lang="en-IN" sz="1800" dirty="0">
                <a:solidFill>
                  <a:srgbClr val="FF0000"/>
                </a:solidFill>
              </a:rPr>
              <a:t>Horse : </a:t>
            </a:r>
            <a:r>
              <a:rPr lang="en-IN" sz="1800" dirty="0" err="1" smtClean="0">
                <a:solidFill>
                  <a:srgbClr val="FF0000"/>
                </a:solidFill>
              </a:rPr>
              <a:t>ILandBound</a:t>
            </a:r>
            <a:endParaRPr lang="en-IN" sz="1800" dirty="0" smtClean="0">
              <a:solidFill>
                <a:srgbClr val="FF0000"/>
              </a:solidFill>
            </a:endParaRP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solidFill>
                  <a:srgbClr val="FF0000"/>
                </a:solidFill>
              </a:rPr>
              <a:t> </a:t>
            </a:r>
            <a:r>
              <a:rPr lang="en-IN" sz="1800" dirty="0" smtClean="0">
                <a:solidFill>
                  <a:srgbClr val="FF0000"/>
                </a:solidFill>
              </a:rPr>
              <a:t>                                                                             public </a:t>
            </a:r>
            <a:r>
              <a:rPr lang="en-IN" sz="1800" dirty="0" err="1">
                <a:solidFill>
                  <a:srgbClr val="FF0000"/>
                </a:solidFill>
              </a:rPr>
              <a:t>int</a:t>
            </a:r>
            <a:r>
              <a:rPr lang="en-IN" sz="1800" dirty="0">
                <a:solidFill>
                  <a:srgbClr val="FF0000"/>
                </a:solidFill>
              </a:rPr>
              <a:t> </a:t>
            </a:r>
            <a:r>
              <a:rPr lang="en-IN" sz="1800" dirty="0" err="1">
                <a:solidFill>
                  <a:srgbClr val="FF0000"/>
                </a:solidFill>
              </a:rPr>
              <a:t>NumberOfLegs</a:t>
            </a:r>
            <a:r>
              <a:rPr lang="en-IN" sz="1800" dirty="0">
                <a:solidFill>
                  <a:srgbClr val="FF0000"/>
                </a:solidFill>
              </a:rPr>
              <a:t>() </a:t>
            </a:r>
            <a:endParaRPr lang="en-IN" sz="1800" dirty="0" smtClean="0">
              <a:solidFill>
                <a:srgbClr val="FF0000"/>
              </a:solidFill>
            </a:endParaRP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solidFill>
                  <a:srgbClr val="FF0000"/>
                </a:solidFill>
              </a:rPr>
              <a:t> </a:t>
            </a:r>
            <a:r>
              <a:rPr lang="en-IN" sz="1800" dirty="0" smtClean="0">
                <a:solidFill>
                  <a:srgbClr val="FF0000"/>
                </a:solidFill>
              </a:rPr>
              <a:t>                                                                                    return </a:t>
            </a:r>
            <a:r>
              <a:rPr lang="en-IN" sz="1800" dirty="0">
                <a:solidFill>
                  <a:srgbClr val="FF0000"/>
                </a:solidFill>
              </a:rPr>
              <a:t>4; </a:t>
            </a:r>
            <a:endParaRPr lang="en-IN" sz="1800" dirty="0" smtClean="0">
              <a:solidFill>
                <a:srgbClr val="FF0000"/>
              </a:solidFill>
            </a:endParaRPr>
          </a:p>
          <a:p>
            <a:pPr marL="0" indent="0" algn="just">
              <a:spcBef>
                <a:spcPts val="0"/>
              </a:spcBef>
              <a:buNone/>
            </a:pPr>
            <a:r>
              <a:rPr lang="en-IN" sz="1800" dirty="0">
                <a:solidFill>
                  <a:srgbClr val="FF0000"/>
                </a:solidFill>
              </a:rPr>
              <a:t> </a:t>
            </a:r>
            <a:r>
              <a:rPr lang="en-IN" sz="1800" dirty="0" smtClean="0">
                <a:solidFill>
                  <a:srgbClr val="FF0000"/>
                </a:solidFill>
              </a:rPr>
              <a:t>                                                                             }</a:t>
            </a: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t>This might not be an issue in a simple situation, but suppose the </a:t>
            </a:r>
            <a:r>
              <a:rPr lang="en-IN" sz="1800" i="1" dirty="0"/>
              <a:t>Horse </a:t>
            </a:r>
            <a:r>
              <a:rPr lang="en-IN" sz="1800" dirty="0"/>
              <a:t>class implemented multiple interfaces. </a:t>
            </a:r>
            <a:endParaRPr lang="en-IN" sz="1800" dirty="0" smtClean="0"/>
          </a:p>
          <a:p>
            <a:pPr marL="0" indent="0" algn="just">
              <a:spcBef>
                <a:spcPts val="0"/>
              </a:spcBef>
              <a:buNone/>
            </a:pPr>
            <a:endParaRPr lang="en-IN" sz="1800" dirty="0">
              <a:solidFill>
                <a:srgbClr val="FF0000"/>
              </a:solidFill>
            </a:endParaRPr>
          </a:p>
          <a:p>
            <a:pPr marL="0" indent="0" algn="just">
              <a:spcBef>
                <a:spcPts val="0"/>
              </a:spcBef>
              <a:buNone/>
            </a:pPr>
            <a:r>
              <a:rPr lang="en-IN" sz="1800" dirty="0" smtClean="0">
                <a:solidFill>
                  <a:srgbClr val="FF0000"/>
                </a:solidFill>
              </a:rPr>
              <a:t>There </a:t>
            </a:r>
            <a:r>
              <a:rPr lang="en-IN" sz="1800" dirty="0">
                <a:solidFill>
                  <a:srgbClr val="FF0000"/>
                </a:solidFill>
              </a:rPr>
              <a:t>is nothing to prevent multiple interfaces from specifying a method with the same name, although they might have different semantics</a:t>
            </a:r>
            <a:r>
              <a:rPr lang="en-IN" sz="1800" dirty="0" smtClean="0">
                <a:solidFill>
                  <a:srgbClr val="FF0000"/>
                </a:solidFill>
              </a:rPr>
              <a:t>.</a:t>
            </a:r>
          </a:p>
          <a:p>
            <a:pPr marL="0" indent="0" algn="just">
              <a:spcBef>
                <a:spcPts val="0"/>
              </a:spcBef>
              <a:buNone/>
            </a:pPr>
            <a:endParaRPr lang="en-IN" sz="1800" dirty="0"/>
          </a:p>
          <a:p>
            <a:pPr marL="0" indent="0" algn="just">
              <a:spcBef>
                <a:spcPts val="0"/>
              </a:spcBef>
              <a:buNone/>
            </a:pPr>
            <a:r>
              <a:rPr lang="en-IN" sz="1800" dirty="0" smtClean="0"/>
              <a:t> </a:t>
            </a:r>
            <a:r>
              <a:rPr lang="en-IN" sz="1800" dirty="0"/>
              <a:t>For example, suppose you wanted to implement a transportation system based on horse-drawn coaches. A lengthy journey might be broken down into several stages, or “legs.” </a:t>
            </a:r>
            <a:endParaRPr lang="en-IN" sz="1800" dirty="0" smtClean="0"/>
          </a:p>
          <a:p>
            <a:pPr marL="0" indent="0" algn="just">
              <a:spcBef>
                <a:spcPts val="0"/>
              </a:spcBef>
              <a:buNone/>
            </a:pPr>
            <a:endParaRPr lang="en-IN" sz="1800" dirty="0"/>
          </a:p>
          <a:p>
            <a:pPr marL="0" indent="0" algn="just">
              <a:spcBef>
                <a:spcPts val="0"/>
              </a:spcBef>
              <a:buNone/>
            </a:pPr>
            <a:r>
              <a:rPr lang="en-IN" sz="1800" dirty="0" smtClean="0"/>
              <a:t>If </a:t>
            </a:r>
            <a:r>
              <a:rPr lang="en-IN" sz="1800" dirty="0"/>
              <a:t>you wanted to keep track of how many legs each horse had pulled the coach for, you might define the following interface:</a:t>
            </a:r>
            <a:endParaRPr lang="en-IN" sz="1800" b="1" dirty="0">
              <a:solidFill>
                <a:srgbClr val="FF0000"/>
              </a:solidFill>
            </a:endParaRPr>
          </a:p>
        </p:txBody>
      </p:sp>
    </p:spTree>
    <p:extLst>
      <p:ext uri="{BB962C8B-B14F-4D97-AF65-F5344CB8AC3E}">
        <p14:creationId xmlns:p14="http://schemas.microsoft.com/office/powerpoint/2010/main" xmlns="" val="31256205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IN" sz="3600" b="1" dirty="0" err="1" smtClean="0">
                <a:solidFill>
                  <a:srgbClr val="FF0000"/>
                </a:solidFill>
              </a:rPr>
              <a:t>Contd</a:t>
            </a:r>
            <a:r>
              <a:rPr lang="en-IN" sz="3600" b="1" dirty="0" smtClean="0">
                <a:solidFill>
                  <a:srgbClr val="FF0000"/>
                </a:solidFill>
              </a:rPr>
              <a:t>…</a:t>
            </a:r>
            <a:endParaRPr lang="en-IN" sz="3600" dirty="0">
              <a:solidFill>
                <a:srgbClr val="FF0000"/>
              </a:solidFill>
            </a:endParaRPr>
          </a:p>
        </p:txBody>
      </p:sp>
      <p:sp>
        <p:nvSpPr>
          <p:cNvPr id="5" name="Content Placeholder 4"/>
          <p:cNvSpPr>
            <a:spLocks noGrp="1"/>
          </p:cNvSpPr>
          <p:nvPr>
            <p:ph idx="1"/>
          </p:nvPr>
        </p:nvSpPr>
        <p:spPr>
          <a:xfrm>
            <a:off x="0" y="553791"/>
            <a:ext cx="12192000" cy="6304209"/>
          </a:xfrm>
        </p:spPr>
        <p:txBody>
          <a:bodyPr>
            <a:normAutofit/>
          </a:bodyPr>
          <a:lstStyle/>
          <a:p>
            <a:pPr marL="0" indent="0" algn="just">
              <a:spcBef>
                <a:spcPts val="0"/>
              </a:spcBef>
              <a:buNone/>
            </a:pPr>
            <a:r>
              <a:rPr lang="en-IN" sz="1800" dirty="0" smtClean="0">
                <a:solidFill>
                  <a:srgbClr val="FF0000"/>
                </a:solidFill>
              </a:rPr>
              <a:t>                                                                       interface </a:t>
            </a:r>
            <a:r>
              <a:rPr lang="en-IN" sz="1800" dirty="0" err="1" smtClean="0">
                <a:solidFill>
                  <a:srgbClr val="FF0000"/>
                </a:solidFill>
              </a:rPr>
              <a:t>Ijourney</a:t>
            </a:r>
            <a:endParaRPr lang="en-IN" sz="1800" dirty="0" smtClean="0">
              <a:solidFill>
                <a:srgbClr val="FF0000"/>
              </a:solidFill>
            </a:endParaRP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solidFill>
                  <a:srgbClr val="FF0000"/>
                </a:solidFill>
              </a:rPr>
              <a:t> </a:t>
            </a:r>
            <a:r>
              <a:rPr lang="en-IN" sz="1800" dirty="0" smtClean="0">
                <a:solidFill>
                  <a:srgbClr val="FF0000"/>
                </a:solidFill>
              </a:rPr>
              <a:t>                                                                       </a:t>
            </a:r>
            <a:r>
              <a:rPr lang="en-IN" sz="1800" dirty="0" err="1" smtClean="0">
                <a:solidFill>
                  <a:srgbClr val="FF0000"/>
                </a:solidFill>
              </a:rPr>
              <a:t>int</a:t>
            </a:r>
            <a:r>
              <a:rPr lang="en-IN" sz="1800" dirty="0" smtClean="0">
                <a:solidFill>
                  <a:srgbClr val="FF0000"/>
                </a:solidFill>
              </a:rPr>
              <a:t> </a:t>
            </a:r>
            <a:r>
              <a:rPr lang="en-IN" sz="1800" dirty="0" err="1">
                <a:solidFill>
                  <a:srgbClr val="FF0000"/>
                </a:solidFill>
              </a:rPr>
              <a:t>NumberOfLegs</a:t>
            </a:r>
            <a:r>
              <a:rPr lang="en-IN" sz="1800" dirty="0" smtClean="0">
                <a:solidFill>
                  <a:srgbClr val="FF0000"/>
                </a:solidFill>
              </a:rPr>
              <a:t>();</a:t>
            </a:r>
          </a:p>
          <a:p>
            <a:pPr marL="0" indent="0" algn="just">
              <a:spcBef>
                <a:spcPts val="0"/>
              </a:spcBef>
              <a:buNone/>
            </a:pPr>
            <a:r>
              <a:rPr lang="en-IN" sz="1800" dirty="0">
                <a:solidFill>
                  <a:srgbClr val="FF0000"/>
                </a:solidFill>
              </a:rPr>
              <a:t> </a:t>
            </a:r>
            <a:r>
              <a:rPr lang="en-IN" sz="1800" dirty="0" smtClean="0">
                <a:solidFill>
                  <a:srgbClr val="FF0000"/>
                </a:solidFill>
              </a:rPr>
              <a:t>                                                                   }</a:t>
            </a:r>
          </a:p>
          <a:p>
            <a:pPr marL="0" indent="0" algn="just">
              <a:spcBef>
                <a:spcPts val="0"/>
              </a:spcBef>
              <a:buNone/>
            </a:pPr>
            <a:r>
              <a:rPr lang="en-IN" sz="1800" dirty="0" smtClean="0"/>
              <a:t>              Now </a:t>
            </a:r>
            <a:r>
              <a:rPr lang="en-IN" sz="1800" dirty="0"/>
              <a:t>if you implement this interface in the </a:t>
            </a:r>
            <a:r>
              <a:rPr lang="en-IN" sz="1800" i="1" dirty="0"/>
              <a:t>Horse </a:t>
            </a:r>
            <a:r>
              <a:rPr lang="en-IN" sz="1800" dirty="0"/>
              <a:t>class, you have an interesting problem</a:t>
            </a:r>
            <a:r>
              <a:rPr lang="en-IN" sz="1800" dirty="0" smtClean="0"/>
              <a:t>: </a:t>
            </a:r>
          </a:p>
          <a:p>
            <a:pPr marL="0" indent="0" algn="just">
              <a:spcBef>
                <a:spcPts val="0"/>
              </a:spcBef>
              <a:buNone/>
            </a:pPr>
            <a:endParaRPr lang="en-IN" sz="1800" dirty="0" smtClean="0"/>
          </a:p>
          <a:p>
            <a:pPr marL="0" indent="0" algn="just">
              <a:spcBef>
                <a:spcPts val="0"/>
              </a:spcBef>
              <a:buNone/>
            </a:pPr>
            <a:r>
              <a:rPr lang="en-IN" sz="1800" dirty="0">
                <a:solidFill>
                  <a:srgbClr val="FF0000"/>
                </a:solidFill>
              </a:rPr>
              <a:t> </a:t>
            </a:r>
            <a:r>
              <a:rPr lang="en-IN" sz="1800" dirty="0" smtClean="0">
                <a:solidFill>
                  <a:srgbClr val="FF0000"/>
                </a:solidFill>
              </a:rPr>
              <a:t>                                                              class </a:t>
            </a:r>
            <a:r>
              <a:rPr lang="en-IN" sz="1800" dirty="0">
                <a:solidFill>
                  <a:srgbClr val="FF0000"/>
                </a:solidFill>
              </a:rPr>
              <a:t>Horse : </a:t>
            </a:r>
            <a:r>
              <a:rPr lang="en-IN" sz="1800" dirty="0" err="1">
                <a:solidFill>
                  <a:srgbClr val="FF0000"/>
                </a:solidFill>
              </a:rPr>
              <a:t>ILandBound</a:t>
            </a:r>
            <a:r>
              <a:rPr lang="en-IN" sz="1800" dirty="0">
                <a:solidFill>
                  <a:srgbClr val="FF0000"/>
                </a:solidFill>
              </a:rPr>
              <a:t>, </a:t>
            </a:r>
            <a:r>
              <a:rPr lang="en-IN" sz="1800" dirty="0" err="1" smtClean="0">
                <a:solidFill>
                  <a:srgbClr val="FF0000"/>
                </a:solidFill>
              </a:rPr>
              <a:t>Ijourney</a:t>
            </a:r>
            <a:endParaRPr lang="en-IN" sz="1800" dirty="0" smtClean="0">
              <a:solidFill>
                <a:srgbClr val="FF0000"/>
              </a:solidFill>
            </a:endParaRPr>
          </a:p>
          <a:p>
            <a:pPr marL="0" indent="0" algn="just">
              <a:spcBef>
                <a:spcPts val="0"/>
              </a:spcBef>
              <a:buNone/>
            </a:pPr>
            <a:r>
              <a:rPr lang="en-IN" sz="1800" dirty="0">
                <a:solidFill>
                  <a:srgbClr val="FF0000"/>
                </a:solidFill>
              </a:rPr>
              <a:t> </a:t>
            </a:r>
            <a:r>
              <a:rPr lang="en-IN" sz="1800" dirty="0" smtClean="0">
                <a:solidFill>
                  <a:srgbClr val="FF0000"/>
                </a:solidFill>
              </a:rPr>
              <a:t>                                                            {</a:t>
            </a:r>
          </a:p>
          <a:p>
            <a:pPr marL="0" indent="0" algn="just">
              <a:spcBef>
                <a:spcPts val="0"/>
              </a:spcBef>
              <a:buNone/>
            </a:pPr>
            <a:r>
              <a:rPr lang="en-IN" sz="1800" dirty="0">
                <a:solidFill>
                  <a:srgbClr val="FF0000"/>
                </a:solidFill>
              </a:rPr>
              <a:t> </a:t>
            </a:r>
            <a:r>
              <a:rPr lang="en-IN" sz="1800" dirty="0" smtClean="0">
                <a:solidFill>
                  <a:srgbClr val="FF0000"/>
                </a:solidFill>
              </a:rPr>
              <a:t>                                                                …………….. </a:t>
            </a:r>
            <a:r>
              <a:rPr lang="en-IN" sz="1800" dirty="0">
                <a:solidFill>
                  <a:srgbClr val="FF0000"/>
                </a:solidFill>
              </a:rPr>
              <a:t>... </a:t>
            </a:r>
            <a:endParaRPr lang="en-IN" sz="1800" dirty="0" smtClean="0">
              <a:solidFill>
                <a:srgbClr val="FF0000"/>
              </a:solidFill>
            </a:endParaRPr>
          </a:p>
          <a:p>
            <a:pPr marL="0" indent="0" algn="just">
              <a:spcBef>
                <a:spcPts val="0"/>
              </a:spcBef>
              <a:buNone/>
            </a:pPr>
            <a:r>
              <a:rPr lang="en-IN" sz="1800" dirty="0">
                <a:solidFill>
                  <a:srgbClr val="FF0000"/>
                </a:solidFill>
              </a:rPr>
              <a:t> </a:t>
            </a:r>
            <a:r>
              <a:rPr lang="en-IN" sz="1800" dirty="0" smtClean="0">
                <a:solidFill>
                  <a:srgbClr val="FF0000"/>
                </a:solidFill>
              </a:rPr>
              <a:t>                                                             public </a:t>
            </a:r>
            <a:r>
              <a:rPr lang="en-IN" sz="1800" dirty="0" err="1">
                <a:solidFill>
                  <a:srgbClr val="FF0000"/>
                </a:solidFill>
              </a:rPr>
              <a:t>int</a:t>
            </a:r>
            <a:r>
              <a:rPr lang="en-IN" sz="1800" dirty="0">
                <a:solidFill>
                  <a:srgbClr val="FF0000"/>
                </a:solidFill>
              </a:rPr>
              <a:t> </a:t>
            </a:r>
            <a:r>
              <a:rPr lang="en-IN" sz="1800" dirty="0" err="1">
                <a:solidFill>
                  <a:srgbClr val="FF0000"/>
                </a:solidFill>
              </a:rPr>
              <a:t>NumberOfLegs</a:t>
            </a:r>
            <a:r>
              <a:rPr lang="en-IN" sz="1800" dirty="0" smtClean="0">
                <a:solidFill>
                  <a:srgbClr val="FF0000"/>
                </a:solidFill>
              </a:rPr>
              <a:t>( ) </a:t>
            </a: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solidFill>
                  <a:srgbClr val="FF0000"/>
                </a:solidFill>
              </a:rPr>
              <a:t> </a:t>
            </a:r>
            <a:r>
              <a:rPr lang="en-IN" sz="1800" dirty="0" smtClean="0">
                <a:solidFill>
                  <a:srgbClr val="FF0000"/>
                </a:solidFill>
              </a:rPr>
              <a:t>                                                                    return </a:t>
            </a:r>
            <a:r>
              <a:rPr lang="en-IN" sz="1800" dirty="0">
                <a:solidFill>
                  <a:srgbClr val="FF0000"/>
                </a:solidFill>
              </a:rPr>
              <a:t>4; </a:t>
            </a:r>
            <a:endParaRPr lang="en-IN" sz="1800" dirty="0" smtClean="0">
              <a:solidFill>
                <a:srgbClr val="FF0000"/>
              </a:solidFill>
            </a:endParaRPr>
          </a:p>
          <a:p>
            <a:pPr marL="0" indent="0" algn="just">
              <a:spcBef>
                <a:spcPts val="0"/>
              </a:spcBef>
              <a:buNone/>
            </a:pPr>
            <a:r>
              <a:rPr lang="en-IN" sz="1800" dirty="0">
                <a:solidFill>
                  <a:srgbClr val="FF0000"/>
                </a:solidFill>
              </a:rPr>
              <a:t> </a:t>
            </a:r>
            <a:r>
              <a:rPr lang="en-IN" sz="1800" dirty="0" smtClean="0">
                <a:solidFill>
                  <a:srgbClr val="FF0000"/>
                </a:solidFill>
              </a:rPr>
              <a:t>                                                             }</a:t>
            </a: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endParaRPr lang="en-IN" sz="1800" dirty="0" smtClean="0">
              <a:solidFill>
                <a:srgbClr val="FF0000"/>
              </a:solidFill>
            </a:endParaRPr>
          </a:p>
          <a:p>
            <a:pPr marL="0" indent="0" algn="just">
              <a:spcBef>
                <a:spcPts val="0"/>
              </a:spcBef>
              <a:buNone/>
            </a:pPr>
            <a:r>
              <a:rPr lang="en-IN" sz="1800" dirty="0" smtClean="0">
                <a:solidFill>
                  <a:srgbClr val="FF0000"/>
                </a:solidFill>
              </a:rPr>
              <a:t>This </a:t>
            </a:r>
            <a:r>
              <a:rPr lang="en-IN" sz="1800" dirty="0">
                <a:solidFill>
                  <a:srgbClr val="FF0000"/>
                </a:solidFill>
              </a:rPr>
              <a:t>is legal code, but does the horse have four legs, or has it pulled the coach for four legs of the journey? </a:t>
            </a:r>
            <a:endParaRPr lang="en-IN" sz="1800" dirty="0" smtClean="0">
              <a:solidFill>
                <a:srgbClr val="FF0000"/>
              </a:solidFill>
            </a:endParaRPr>
          </a:p>
          <a:p>
            <a:pPr marL="0" indent="0" algn="just">
              <a:spcBef>
                <a:spcPts val="0"/>
              </a:spcBef>
              <a:buNone/>
            </a:pPr>
            <a:endParaRPr lang="en-IN" sz="1800" dirty="0">
              <a:solidFill>
                <a:srgbClr val="FF0000"/>
              </a:solidFill>
            </a:endParaRPr>
          </a:p>
          <a:p>
            <a:pPr marL="0" indent="0" algn="just">
              <a:spcBef>
                <a:spcPts val="0"/>
              </a:spcBef>
              <a:buNone/>
            </a:pPr>
            <a:r>
              <a:rPr lang="en-IN" sz="1800" dirty="0" smtClean="0">
                <a:solidFill>
                  <a:srgbClr val="FF0000"/>
                </a:solidFill>
              </a:rPr>
              <a:t>The </a:t>
            </a:r>
            <a:r>
              <a:rPr lang="en-IN" sz="1800" dirty="0">
                <a:solidFill>
                  <a:srgbClr val="FF0000"/>
                </a:solidFill>
              </a:rPr>
              <a:t>answer as far as C# is concerned is both of these! By default, C# does not distinguish which interface the method is implementing, so the same method actually implements both interfaces.</a:t>
            </a:r>
            <a:endParaRPr lang="en-IN" sz="1800" b="1" dirty="0">
              <a:solidFill>
                <a:srgbClr val="FF0000"/>
              </a:solidFill>
            </a:endParaRPr>
          </a:p>
        </p:txBody>
      </p:sp>
    </p:spTree>
    <p:extLst>
      <p:ext uri="{BB962C8B-B14F-4D97-AF65-F5344CB8AC3E}">
        <p14:creationId xmlns:p14="http://schemas.microsoft.com/office/powerpoint/2010/main" xmlns="" val="38392776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IN" sz="3600" b="1" dirty="0" err="1" smtClean="0">
                <a:solidFill>
                  <a:srgbClr val="FF0000"/>
                </a:solidFill>
              </a:rPr>
              <a:t>Contd</a:t>
            </a:r>
            <a:r>
              <a:rPr lang="en-IN" sz="3600" b="1" dirty="0" smtClean="0">
                <a:solidFill>
                  <a:srgbClr val="FF0000"/>
                </a:solidFill>
              </a:rPr>
              <a:t>…</a:t>
            </a:r>
            <a:endParaRPr lang="en-IN" sz="3600" dirty="0">
              <a:solidFill>
                <a:srgbClr val="FF0000"/>
              </a:solidFill>
            </a:endParaRPr>
          </a:p>
        </p:txBody>
      </p:sp>
      <p:sp>
        <p:nvSpPr>
          <p:cNvPr id="5" name="Content Placeholder 4"/>
          <p:cNvSpPr>
            <a:spLocks noGrp="1"/>
          </p:cNvSpPr>
          <p:nvPr>
            <p:ph idx="1"/>
          </p:nvPr>
        </p:nvSpPr>
        <p:spPr>
          <a:xfrm>
            <a:off x="0" y="553791"/>
            <a:ext cx="12192000" cy="6304209"/>
          </a:xfrm>
        </p:spPr>
        <p:txBody>
          <a:bodyPr>
            <a:normAutofit/>
          </a:bodyPr>
          <a:lstStyle/>
          <a:p>
            <a:pPr marL="0" indent="0" algn="just">
              <a:spcBef>
                <a:spcPts val="0"/>
              </a:spcBef>
              <a:buNone/>
            </a:pPr>
            <a:r>
              <a:rPr lang="en-IN" sz="1800" dirty="0"/>
              <a:t>To solve this problem and disambiguate which method is part of which interface implementation, you can </a:t>
            </a:r>
            <a:r>
              <a:rPr lang="en-IN" sz="1800" dirty="0">
                <a:solidFill>
                  <a:srgbClr val="FF0000"/>
                </a:solidFill>
              </a:rPr>
              <a:t>implement interfaces explicitly. </a:t>
            </a:r>
            <a:endParaRPr lang="en-IN" sz="1800" dirty="0" smtClean="0">
              <a:solidFill>
                <a:srgbClr val="FF0000"/>
              </a:solidFill>
            </a:endParaRPr>
          </a:p>
          <a:p>
            <a:pPr marL="0" indent="0" algn="just">
              <a:spcBef>
                <a:spcPts val="0"/>
              </a:spcBef>
              <a:buNone/>
            </a:pPr>
            <a:endParaRPr lang="en-IN" sz="1800" dirty="0"/>
          </a:p>
          <a:p>
            <a:pPr marL="0" indent="0" algn="just">
              <a:spcBef>
                <a:spcPts val="0"/>
              </a:spcBef>
              <a:buNone/>
            </a:pPr>
            <a:r>
              <a:rPr lang="en-IN" sz="1800" dirty="0" smtClean="0"/>
              <a:t>To </a:t>
            </a:r>
            <a:r>
              <a:rPr lang="en-IN" sz="1800" dirty="0"/>
              <a:t>do this, you specify which </a:t>
            </a:r>
            <a:r>
              <a:rPr lang="en-IN" sz="1800" dirty="0" smtClean="0"/>
              <a:t>interface </a:t>
            </a:r>
            <a:r>
              <a:rPr lang="en-IN" sz="1800" dirty="0"/>
              <a:t>a method belongs to when you implement it, like this</a:t>
            </a:r>
            <a:r>
              <a:rPr lang="en-IN" sz="1800" dirty="0" smtClean="0"/>
              <a:t>: </a:t>
            </a:r>
          </a:p>
          <a:p>
            <a:pPr marL="0" indent="0" algn="just">
              <a:spcBef>
                <a:spcPts val="0"/>
              </a:spcBef>
              <a:buNone/>
            </a:pPr>
            <a:endParaRPr lang="en-IN" sz="1800" dirty="0" smtClean="0"/>
          </a:p>
          <a:p>
            <a:pPr marL="0" indent="0" algn="just">
              <a:spcBef>
                <a:spcPts val="0"/>
              </a:spcBef>
              <a:buNone/>
            </a:pPr>
            <a:r>
              <a:rPr lang="en-IN" sz="1800" dirty="0">
                <a:solidFill>
                  <a:srgbClr val="FF0000"/>
                </a:solidFill>
              </a:rPr>
              <a:t> </a:t>
            </a:r>
            <a:r>
              <a:rPr lang="en-IN" sz="1800" dirty="0" smtClean="0">
                <a:solidFill>
                  <a:srgbClr val="FF0000"/>
                </a:solidFill>
              </a:rPr>
              <a:t>                                                                        class </a:t>
            </a:r>
            <a:r>
              <a:rPr lang="en-IN" sz="1800" dirty="0">
                <a:solidFill>
                  <a:srgbClr val="FF0000"/>
                </a:solidFill>
              </a:rPr>
              <a:t>Horse : </a:t>
            </a:r>
            <a:r>
              <a:rPr lang="en-IN" sz="1800" dirty="0" err="1">
                <a:solidFill>
                  <a:srgbClr val="FF0000"/>
                </a:solidFill>
              </a:rPr>
              <a:t>ILandBound</a:t>
            </a:r>
            <a:r>
              <a:rPr lang="en-IN" sz="1800" dirty="0">
                <a:solidFill>
                  <a:srgbClr val="FF0000"/>
                </a:solidFill>
              </a:rPr>
              <a:t>, </a:t>
            </a:r>
            <a:r>
              <a:rPr lang="en-IN" sz="1800" dirty="0" err="1" smtClean="0">
                <a:solidFill>
                  <a:srgbClr val="FF0000"/>
                </a:solidFill>
              </a:rPr>
              <a:t>Ijourney</a:t>
            </a:r>
            <a:endParaRPr lang="en-IN" sz="1800" dirty="0" smtClean="0">
              <a:solidFill>
                <a:srgbClr val="FF0000"/>
              </a:solidFill>
            </a:endParaRP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solidFill>
                  <a:srgbClr val="FF0000"/>
                </a:solidFill>
              </a:rPr>
              <a:t> </a:t>
            </a:r>
            <a:r>
              <a:rPr lang="en-IN" sz="1800" dirty="0" smtClean="0">
                <a:solidFill>
                  <a:srgbClr val="FF0000"/>
                </a:solidFill>
              </a:rPr>
              <a:t>                                                                         </a:t>
            </a:r>
            <a:r>
              <a:rPr lang="en-IN" sz="1800" dirty="0" err="1" smtClean="0">
                <a:solidFill>
                  <a:srgbClr val="FF0000"/>
                </a:solidFill>
              </a:rPr>
              <a:t>int</a:t>
            </a:r>
            <a:r>
              <a:rPr lang="en-IN" sz="1800" dirty="0" smtClean="0">
                <a:solidFill>
                  <a:srgbClr val="FF0000"/>
                </a:solidFill>
              </a:rPr>
              <a:t> </a:t>
            </a:r>
            <a:r>
              <a:rPr lang="en-IN" sz="1800" dirty="0" err="1">
                <a:solidFill>
                  <a:srgbClr val="FF0000"/>
                </a:solidFill>
              </a:rPr>
              <a:t>ILandBound.NumberOfLegs</a:t>
            </a:r>
            <a:r>
              <a:rPr lang="en-IN" sz="1800" dirty="0">
                <a:solidFill>
                  <a:srgbClr val="FF0000"/>
                </a:solidFill>
              </a:rPr>
              <a:t>() </a:t>
            </a:r>
            <a:endParaRPr lang="en-IN" sz="1800" dirty="0" smtClean="0">
              <a:solidFill>
                <a:srgbClr val="FF0000"/>
              </a:solidFill>
            </a:endParaRP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solidFill>
                  <a:srgbClr val="FF0000"/>
                </a:solidFill>
              </a:rPr>
              <a:t> </a:t>
            </a:r>
            <a:r>
              <a:rPr lang="en-IN" sz="1800" dirty="0" smtClean="0">
                <a:solidFill>
                  <a:srgbClr val="FF0000"/>
                </a:solidFill>
              </a:rPr>
              <a:t>                                                                            return </a:t>
            </a:r>
            <a:r>
              <a:rPr lang="en-IN" sz="1800" dirty="0">
                <a:solidFill>
                  <a:srgbClr val="FF0000"/>
                </a:solidFill>
              </a:rPr>
              <a:t>4; </a:t>
            </a:r>
            <a:endParaRPr lang="en-IN" sz="1800" dirty="0" smtClean="0">
              <a:solidFill>
                <a:srgbClr val="FF0000"/>
              </a:solidFill>
            </a:endParaRP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solidFill>
                  <a:srgbClr val="FF0000"/>
                </a:solidFill>
              </a:rPr>
              <a:t> </a:t>
            </a:r>
            <a:r>
              <a:rPr lang="en-IN" sz="1800" dirty="0" smtClean="0">
                <a:solidFill>
                  <a:srgbClr val="FF0000"/>
                </a:solidFill>
              </a:rPr>
              <a:t>                                                                        </a:t>
            </a:r>
            <a:r>
              <a:rPr lang="en-IN" sz="1800" dirty="0" err="1" smtClean="0">
                <a:solidFill>
                  <a:srgbClr val="FF0000"/>
                </a:solidFill>
              </a:rPr>
              <a:t>int</a:t>
            </a:r>
            <a:r>
              <a:rPr lang="en-IN" sz="1800" dirty="0" smtClean="0">
                <a:solidFill>
                  <a:srgbClr val="FF0000"/>
                </a:solidFill>
              </a:rPr>
              <a:t> </a:t>
            </a:r>
            <a:r>
              <a:rPr lang="en-IN" sz="1800" dirty="0" err="1">
                <a:solidFill>
                  <a:srgbClr val="FF0000"/>
                </a:solidFill>
              </a:rPr>
              <a:t>IJourney.NumberOfLegs</a:t>
            </a:r>
            <a:r>
              <a:rPr lang="en-IN" sz="1800" dirty="0">
                <a:solidFill>
                  <a:srgbClr val="FF0000"/>
                </a:solidFill>
              </a:rPr>
              <a:t>() </a:t>
            </a:r>
            <a:endParaRPr lang="en-IN" sz="1800" dirty="0" smtClean="0">
              <a:solidFill>
                <a:srgbClr val="FF0000"/>
              </a:solidFill>
            </a:endParaRP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solidFill>
                  <a:srgbClr val="FF0000"/>
                </a:solidFill>
              </a:rPr>
              <a:t> </a:t>
            </a:r>
            <a:r>
              <a:rPr lang="en-IN" sz="1800" dirty="0" smtClean="0">
                <a:solidFill>
                  <a:srgbClr val="FF0000"/>
                </a:solidFill>
              </a:rPr>
              <a:t>                                                                          return </a:t>
            </a:r>
            <a:r>
              <a:rPr lang="en-IN" sz="1800" dirty="0">
                <a:solidFill>
                  <a:srgbClr val="FF0000"/>
                </a:solidFill>
              </a:rPr>
              <a:t>3; </a:t>
            </a:r>
            <a:endParaRPr lang="en-IN" sz="1800" dirty="0" smtClean="0">
              <a:solidFill>
                <a:srgbClr val="FF0000"/>
              </a:solidFill>
            </a:endParaRPr>
          </a:p>
          <a:p>
            <a:pPr marL="0" indent="0" algn="just">
              <a:spcBef>
                <a:spcPts val="0"/>
              </a:spcBef>
              <a:buNone/>
            </a:pPr>
            <a:r>
              <a:rPr lang="en-IN" sz="1800" dirty="0">
                <a:solidFill>
                  <a:srgbClr val="FF0000"/>
                </a:solidFill>
              </a:rPr>
              <a:t> </a:t>
            </a:r>
            <a:r>
              <a:rPr lang="en-IN" sz="1800" dirty="0" smtClean="0">
                <a:solidFill>
                  <a:srgbClr val="FF0000"/>
                </a:solidFill>
              </a:rPr>
              <a:t>                                                                      }</a:t>
            </a: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endParaRPr lang="en-IN" sz="1800" dirty="0" smtClean="0"/>
          </a:p>
          <a:p>
            <a:pPr marL="0" indent="0" algn="just">
              <a:spcBef>
                <a:spcPts val="0"/>
              </a:spcBef>
              <a:buNone/>
            </a:pPr>
            <a:r>
              <a:rPr lang="en-IN" sz="1800" dirty="0" smtClean="0"/>
              <a:t>Now </a:t>
            </a:r>
            <a:r>
              <a:rPr lang="en-IN" sz="1800" dirty="0"/>
              <a:t>you can see that the horse has four legs and has pulled the coach for three legs of the journey.</a:t>
            </a:r>
            <a:endParaRPr lang="en-IN" sz="1800" b="1" dirty="0">
              <a:solidFill>
                <a:srgbClr val="FF0000"/>
              </a:solidFill>
            </a:endParaRPr>
          </a:p>
        </p:txBody>
      </p:sp>
    </p:spTree>
    <p:extLst>
      <p:ext uri="{BB962C8B-B14F-4D97-AF65-F5344CB8AC3E}">
        <p14:creationId xmlns:p14="http://schemas.microsoft.com/office/powerpoint/2010/main" xmlns="" val="2497679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26592" cy="463308"/>
          </a:xfrm>
        </p:spPr>
        <p:txBody>
          <a:bodyPr>
            <a:noAutofit/>
          </a:bodyPr>
          <a:lstStyle/>
          <a:p>
            <a:r>
              <a:rPr lang="en-US" sz="3600" b="1" dirty="0" err="1" smtClean="0">
                <a:solidFill>
                  <a:srgbClr val="C00000"/>
                </a:solidFill>
              </a:rPr>
              <a:t>Contd</a:t>
            </a:r>
            <a:r>
              <a:rPr lang="en-US" sz="3600" b="1" dirty="0" smtClean="0">
                <a:solidFill>
                  <a:srgbClr val="C00000"/>
                </a:solidFill>
              </a:rPr>
              <a:t>…</a:t>
            </a:r>
            <a:endParaRPr lang="en-IN" sz="3600" b="1" dirty="0">
              <a:solidFill>
                <a:srgbClr val="C00000"/>
              </a:solidFill>
            </a:endParaRPr>
          </a:p>
        </p:txBody>
      </p:sp>
      <p:sp>
        <p:nvSpPr>
          <p:cNvPr id="3" name="Content Placeholder 2"/>
          <p:cNvSpPr>
            <a:spLocks noGrp="1"/>
          </p:cNvSpPr>
          <p:nvPr>
            <p:ph idx="1"/>
          </p:nvPr>
        </p:nvSpPr>
        <p:spPr>
          <a:xfrm>
            <a:off x="0" y="463308"/>
            <a:ext cx="12192000" cy="6394692"/>
          </a:xfrm>
        </p:spPr>
        <p:txBody>
          <a:bodyPr>
            <a:normAutofit/>
          </a:bodyPr>
          <a:lstStyle/>
          <a:p>
            <a:pPr marL="0" indent="0" algn="just">
              <a:buNone/>
            </a:pPr>
            <a:r>
              <a:rPr lang="en-IN" sz="1800" dirty="0"/>
              <a:t>Both calls to </a:t>
            </a:r>
            <a:r>
              <a:rPr lang="en-IN" sz="1800" i="1" dirty="0"/>
              <a:t>Min </a:t>
            </a:r>
            <a:r>
              <a:rPr lang="en-IN" sz="1800" dirty="0"/>
              <a:t>(one call with two arguments and another with three arguments) resolve to the same </a:t>
            </a:r>
            <a:r>
              <a:rPr lang="en-IN" sz="1800" i="1" dirty="0"/>
              <a:t>Min </a:t>
            </a:r>
            <a:r>
              <a:rPr lang="en-IN" sz="1800" dirty="0"/>
              <a:t>method with the </a:t>
            </a:r>
            <a:r>
              <a:rPr lang="en-IN" sz="1800" i="1" dirty="0" err="1"/>
              <a:t>params</a:t>
            </a:r>
            <a:r>
              <a:rPr lang="en-IN" sz="1800" i="1" dirty="0"/>
              <a:t> </a:t>
            </a:r>
            <a:r>
              <a:rPr lang="en-IN" sz="1800" dirty="0"/>
              <a:t>keyword. </a:t>
            </a:r>
            <a:endParaRPr lang="en-IN" sz="1800" dirty="0" smtClean="0"/>
          </a:p>
          <a:p>
            <a:pPr marL="0" indent="0" algn="just">
              <a:buNone/>
            </a:pPr>
            <a:r>
              <a:rPr lang="en-IN" sz="1800" dirty="0" smtClean="0"/>
              <a:t>And </a:t>
            </a:r>
            <a:r>
              <a:rPr lang="en-IN" sz="1800" dirty="0"/>
              <a:t>as you can probably guess, you can call this </a:t>
            </a:r>
            <a:r>
              <a:rPr lang="en-IN" sz="1800" i="1" dirty="0"/>
              <a:t>Min </a:t>
            </a:r>
            <a:r>
              <a:rPr lang="en-IN" sz="1800" dirty="0"/>
              <a:t>method with any number of </a:t>
            </a:r>
            <a:r>
              <a:rPr lang="en-IN" sz="1800" i="1" dirty="0" err="1"/>
              <a:t>int</a:t>
            </a:r>
            <a:r>
              <a:rPr lang="en-IN" sz="1800" i="1" dirty="0"/>
              <a:t> </a:t>
            </a:r>
            <a:r>
              <a:rPr lang="en-IN" sz="1800" dirty="0"/>
              <a:t>arguments. The compiler just counts the number of </a:t>
            </a:r>
            <a:r>
              <a:rPr lang="en-IN" sz="1800" i="1" dirty="0" err="1"/>
              <a:t>int</a:t>
            </a:r>
            <a:r>
              <a:rPr lang="en-IN" sz="1800" i="1" dirty="0"/>
              <a:t> </a:t>
            </a:r>
            <a:r>
              <a:rPr lang="en-IN" sz="1800" dirty="0"/>
              <a:t>arguments, creates an </a:t>
            </a:r>
            <a:r>
              <a:rPr lang="en-IN" sz="1800" i="1" dirty="0" err="1"/>
              <a:t>int</a:t>
            </a:r>
            <a:r>
              <a:rPr lang="en-IN" sz="1800" i="1" dirty="0"/>
              <a:t> </a:t>
            </a:r>
            <a:r>
              <a:rPr lang="en-IN" sz="1800" dirty="0"/>
              <a:t>array of that size, fills the array with the arguments, and then calls the method by passing the single array parameter</a:t>
            </a:r>
            <a:r>
              <a:rPr lang="en-IN" sz="1800" dirty="0" smtClean="0"/>
              <a:t>. </a:t>
            </a:r>
          </a:p>
          <a:p>
            <a:pPr marL="0" indent="0" algn="ctr">
              <a:buNone/>
            </a:pPr>
            <a:r>
              <a:rPr lang="en-IN" sz="1800" dirty="0">
                <a:solidFill>
                  <a:srgbClr val="FF0000"/>
                </a:solidFill>
              </a:rPr>
              <a:t>There are several points worth noting about </a:t>
            </a:r>
            <a:r>
              <a:rPr lang="en-IN" sz="1800" i="1" dirty="0" err="1">
                <a:solidFill>
                  <a:srgbClr val="FF0000"/>
                </a:solidFill>
              </a:rPr>
              <a:t>params</a:t>
            </a:r>
            <a:r>
              <a:rPr lang="en-IN" sz="1800" i="1" dirty="0">
                <a:solidFill>
                  <a:srgbClr val="FF0000"/>
                </a:solidFill>
              </a:rPr>
              <a:t> </a:t>
            </a:r>
            <a:r>
              <a:rPr lang="en-IN" sz="1800" dirty="0">
                <a:solidFill>
                  <a:srgbClr val="FF0000"/>
                </a:solidFill>
              </a:rPr>
              <a:t>arrays</a:t>
            </a:r>
            <a:r>
              <a:rPr lang="en-IN" sz="1800" dirty="0" smtClean="0">
                <a:solidFill>
                  <a:srgbClr val="FF0000"/>
                </a:solidFill>
              </a:rPr>
              <a:t>: </a:t>
            </a:r>
          </a:p>
          <a:p>
            <a:pPr marL="0" indent="0">
              <a:buNone/>
            </a:pPr>
            <a:r>
              <a:rPr lang="en-US" sz="1800" cap="none" dirty="0" smtClean="0">
                <a:solidFill>
                  <a:srgbClr val="C00000"/>
                </a:solidFill>
              </a:rPr>
              <a:t>1) </a:t>
            </a:r>
            <a:r>
              <a:rPr lang="en-IN" sz="1800" dirty="0"/>
              <a:t> </a:t>
            </a:r>
            <a:r>
              <a:rPr lang="en-IN" sz="1800" dirty="0" smtClean="0"/>
              <a:t>You </a:t>
            </a:r>
            <a:r>
              <a:rPr lang="en-IN" sz="1800" dirty="0"/>
              <a:t>can’t use the </a:t>
            </a:r>
            <a:r>
              <a:rPr lang="en-IN" sz="1800" i="1" dirty="0" err="1"/>
              <a:t>params</a:t>
            </a:r>
            <a:r>
              <a:rPr lang="en-IN" sz="1800" i="1" dirty="0"/>
              <a:t> </a:t>
            </a:r>
            <a:r>
              <a:rPr lang="en-IN" sz="1800" dirty="0"/>
              <a:t>keyword with multidimensional arrays. The code in the following example will not compile:</a:t>
            </a:r>
          </a:p>
          <a:p>
            <a:pPr marL="0" indent="0">
              <a:buNone/>
            </a:pPr>
            <a:r>
              <a:rPr lang="en-IN" sz="1800" dirty="0" smtClean="0">
                <a:solidFill>
                  <a:srgbClr val="FF0000"/>
                </a:solidFill>
              </a:rPr>
              <a:t>                                                                     // </a:t>
            </a:r>
            <a:r>
              <a:rPr lang="en-IN" sz="1800" dirty="0">
                <a:solidFill>
                  <a:srgbClr val="FF0000"/>
                </a:solidFill>
              </a:rPr>
              <a:t>compile-time </a:t>
            </a:r>
            <a:r>
              <a:rPr lang="en-IN" sz="1800" dirty="0" smtClean="0">
                <a:solidFill>
                  <a:srgbClr val="FF0000"/>
                </a:solidFill>
              </a:rPr>
              <a:t>error</a:t>
            </a:r>
          </a:p>
          <a:p>
            <a:pPr marL="0" indent="0">
              <a:buNone/>
            </a:pPr>
            <a:r>
              <a:rPr lang="en-IN" sz="1800" dirty="0">
                <a:solidFill>
                  <a:srgbClr val="FF0000"/>
                </a:solidFill>
              </a:rPr>
              <a:t> </a:t>
            </a:r>
            <a:r>
              <a:rPr lang="en-IN" sz="1800" dirty="0" smtClean="0">
                <a:solidFill>
                  <a:srgbClr val="FF0000"/>
                </a:solidFill>
              </a:rPr>
              <a:t>                                                              public </a:t>
            </a:r>
            <a:r>
              <a:rPr lang="en-IN" sz="1800" dirty="0">
                <a:solidFill>
                  <a:srgbClr val="FF0000"/>
                </a:solidFill>
              </a:rPr>
              <a:t>static </a:t>
            </a:r>
            <a:r>
              <a:rPr lang="en-IN" sz="1800" dirty="0" err="1">
                <a:solidFill>
                  <a:srgbClr val="FF0000"/>
                </a:solidFill>
              </a:rPr>
              <a:t>int</a:t>
            </a:r>
            <a:r>
              <a:rPr lang="en-IN" sz="1800" dirty="0">
                <a:solidFill>
                  <a:srgbClr val="FF0000"/>
                </a:solidFill>
              </a:rPr>
              <a:t> Min(</a:t>
            </a:r>
            <a:r>
              <a:rPr lang="en-IN" sz="1800" dirty="0" err="1">
                <a:solidFill>
                  <a:srgbClr val="FF0000"/>
                </a:solidFill>
              </a:rPr>
              <a:t>params</a:t>
            </a:r>
            <a:r>
              <a:rPr lang="en-IN" sz="1800" dirty="0">
                <a:solidFill>
                  <a:srgbClr val="FF0000"/>
                </a:solidFill>
              </a:rPr>
              <a:t> </a:t>
            </a:r>
            <a:r>
              <a:rPr lang="en-IN" sz="1800" dirty="0" err="1">
                <a:solidFill>
                  <a:srgbClr val="FF0000"/>
                </a:solidFill>
              </a:rPr>
              <a:t>int</a:t>
            </a:r>
            <a:r>
              <a:rPr lang="en-IN" sz="1800" dirty="0">
                <a:solidFill>
                  <a:srgbClr val="FF0000"/>
                </a:solidFill>
              </a:rPr>
              <a:t>[,] table</a:t>
            </a:r>
            <a:r>
              <a:rPr lang="en-IN" sz="1800" dirty="0" smtClean="0">
                <a:solidFill>
                  <a:srgbClr val="FF0000"/>
                </a:solidFill>
              </a:rPr>
              <a:t>)</a:t>
            </a:r>
          </a:p>
          <a:p>
            <a:pPr marL="0" indent="0">
              <a:buNone/>
            </a:pPr>
            <a:r>
              <a:rPr lang="en-IN" sz="1800" dirty="0">
                <a:solidFill>
                  <a:srgbClr val="FF0000"/>
                </a:solidFill>
              </a:rPr>
              <a:t> </a:t>
            </a:r>
            <a:r>
              <a:rPr lang="en-IN" sz="1800" dirty="0" smtClean="0">
                <a:solidFill>
                  <a:srgbClr val="FF0000"/>
                </a:solidFill>
              </a:rPr>
              <a:t>                                                                            ………………....</a:t>
            </a:r>
          </a:p>
          <a:p>
            <a:r>
              <a:rPr lang="en-US" sz="1800" cap="none" dirty="0" smtClean="0">
                <a:solidFill>
                  <a:srgbClr val="C00000"/>
                </a:solidFill>
              </a:rPr>
              <a:t>2) </a:t>
            </a:r>
            <a:r>
              <a:rPr lang="en-IN" sz="1800" dirty="0"/>
              <a:t> </a:t>
            </a:r>
            <a:r>
              <a:rPr lang="en-IN" sz="1800" dirty="0" smtClean="0"/>
              <a:t>You </a:t>
            </a:r>
            <a:r>
              <a:rPr lang="en-IN" sz="1800" dirty="0"/>
              <a:t>can’t overload a method based solely on the </a:t>
            </a:r>
            <a:r>
              <a:rPr lang="en-IN" sz="1800" i="1" dirty="0" err="1"/>
              <a:t>params</a:t>
            </a:r>
            <a:r>
              <a:rPr lang="en-IN" sz="1800" i="1" dirty="0"/>
              <a:t> </a:t>
            </a:r>
            <a:r>
              <a:rPr lang="en-IN" sz="1800" dirty="0"/>
              <a:t>keyword. The </a:t>
            </a:r>
            <a:r>
              <a:rPr lang="en-IN" sz="1800" i="1" dirty="0" err="1"/>
              <a:t>params</a:t>
            </a:r>
            <a:r>
              <a:rPr lang="en-IN" sz="1800" i="1" dirty="0"/>
              <a:t> </a:t>
            </a:r>
            <a:r>
              <a:rPr lang="en-IN" sz="1800" dirty="0"/>
              <a:t>keyword does not form part of a method’s signature, as shown in this example:</a:t>
            </a:r>
          </a:p>
          <a:p>
            <a:pPr marL="0" indent="0">
              <a:spcBef>
                <a:spcPts val="0"/>
              </a:spcBef>
              <a:buNone/>
            </a:pPr>
            <a:r>
              <a:rPr lang="en-IN" sz="1800" dirty="0" smtClean="0"/>
              <a:t>                                                         </a:t>
            </a:r>
            <a:r>
              <a:rPr lang="en-IN" sz="1800" dirty="0" smtClean="0">
                <a:solidFill>
                  <a:srgbClr val="FF0000"/>
                </a:solidFill>
              </a:rPr>
              <a:t>              </a:t>
            </a:r>
          </a:p>
          <a:p>
            <a:pPr marL="0" indent="0">
              <a:spcBef>
                <a:spcPts val="0"/>
              </a:spcBef>
              <a:buNone/>
            </a:pPr>
            <a:r>
              <a:rPr lang="en-IN" sz="1800" dirty="0">
                <a:solidFill>
                  <a:srgbClr val="FF0000"/>
                </a:solidFill>
              </a:rPr>
              <a:t> </a:t>
            </a:r>
            <a:r>
              <a:rPr lang="en-IN" sz="1800" dirty="0" smtClean="0">
                <a:solidFill>
                  <a:srgbClr val="FF0000"/>
                </a:solidFill>
              </a:rPr>
              <a:t>                                                            // </a:t>
            </a:r>
            <a:r>
              <a:rPr lang="en-IN" sz="1800" dirty="0">
                <a:solidFill>
                  <a:srgbClr val="FF0000"/>
                </a:solidFill>
              </a:rPr>
              <a:t>compile-time error: duplicate </a:t>
            </a:r>
            <a:r>
              <a:rPr lang="en-IN" sz="1800" dirty="0" smtClean="0">
                <a:solidFill>
                  <a:srgbClr val="FF0000"/>
                </a:solidFill>
              </a:rPr>
              <a:t>declaration</a:t>
            </a:r>
          </a:p>
          <a:p>
            <a:pPr marL="0" indent="0">
              <a:spcBef>
                <a:spcPts val="0"/>
              </a:spcBef>
              <a:buNone/>
            </a:pPr>
            <a:r>
              <a:rPr lang="en-IN" sz="1800" dirty="0">
                <a:solidFill>
                  <a:srgbClr val="FF0000"/>
                </a:solidFill>
              </a:rPr>
              <a:t> </a:t>
            </a:r>
            <a:r>
              <a:rPr lang="en-IN" sz="1800" dirty="0" smtClean="0">
                <a:solidFill>
                  <a:srgbClr val="FF0000"/>
                </a:solidFill>
              </a:rPr>
              <a:t>                                                            public </a:t>
            </a:r>
            <a:r>
              <a:rPr lang="en-IN" sz="1800" dirty="0">
                <a:solidFill>
                  <a:srgbClr val="FF0000"/>
                </a:solidFill>
              </a:rPr>
              <a:t>static </a:t>
            </a:r>
            <a:r>
              <a:rPr lang="en-IN" sz="1800" dirty="0" err="1">
                <a:solidFill>
                  <a:srgbClr val="FF0000"/>
                </a:solidFill>
              </a:rPr>
              <a:t>int</a:t>
            </a:r>
            <a:r>
              <a:rPr lang="en-IN" sz="1800" dirty="0">
                <a:solidFill>
                  <a:srgbClr val="FF0000"/>
                </a:solidFill>
              </a:rPr>
              <a:t> Min(</a:t>
            </a:r>
            <a:r>
              <a:rPr lang="en-IN" sz="1800" dirty="0" err="1">
                <a:solidFill>
                  <a:srgbClr val="FF0000"/>
                </a:solidFill>
              </a:rPr>
              <a:t>int</a:t>
            </a:r>
            <a:r>
              <a:rPr lang="en-IN" sz="1800" dirty="0">
                <a:solidFill>
                  <a:srgbClr val="FF0000"/>
                </a:solidFill>
              </a:rPr>
              <a:t>[] </a:t>
            </a:r>
            <a:r>
              <a:rPr lang="en-IN" sz="1800" dirty="0" err="1">
                <a:solidFill>
                  <a:srgbClr val="FF0000"/>
                </a:solidFill>
              </a:rPr>
              <a:t>paramList</a:t>
            </a:r>
            <a:r>
              <a:rPr lang="en-IN" sz="1800" dirty="0" smtClean="0">
                <a:solidFill>
                  <a:srgbClr val="FF0000"/>
                </a:solidFill>
              </a:rPr>
              <a:t>)</a:t>
            </a:r>
          </a:p>
          <a:p>
            <a:pPr marL="0" indent="0">
              <a:spcBef>
                <a:spcPts val="0"/>
              </a:spcBef>
              <a:buNone/>
            </a:pPr>
            <a:r>
              <a:rPr lang="en-IN" sz="1800" dirty="0">
                <a:solidFill>
                  <a:srgbClr val="FF0000"/>
                </a:solidFill>
              </a:rPr>
              <a:t> </a:t>
            </a:r>
            <a:r>
              <a:rPr lang="en-IN" sz="1800" dirty="0" smtClean="0">
                <a:solidFill>
                  <a:srgbClr val="FF0000"/>
                </a:solidFill>
              </a:rPr>
              <a:t>                                                                     ………………….....</a:t>
            </a:r>
          </a:p>
          <a:p>
            <a:pPr marL="0" indent="0">
              <a:spcBef>
                <a:spcPts val="0"/>
              </a:spcBef>
              <a:buNone/>
            </a:pPr>
            <a:r>
              <a:rPr lang="en-IN" sz="1800" dirty="0">
                <a:solidFill>
                  <a:srgbClr val="FF0000"/>
                </a:solidFill>
              </a:rPr>
              <a:t> </a:t>
            </a:r>
            <a:r>
              <a:rPr lang="en-IN" sz="1800" dirty="0" smtClean="0">
                <a:solidFill>
                  <a:srgbClr val="FF0000"/>
                </a:solidFill>
              </a:rPr>
              <a:t>                                                           public </a:t>
            </a:r>
            <a:r>
              <a:rPr lang="en-IN" sz="1800" dirty="0">
                <a:solidFill>
                  <a:srgbClr val="FF0000"/>
                </a:solidFill>
              </a:rPr>
              <a:t>static </a:t>
            </a:r>
            <a:r>
              <a:rPr lang="en-IN" sz="1800" dirty="0" err="1">
                <a:solidFill>
                  <a:srgbClr val="FF0000"/>
                </a:solidFill>
              </a:rPr>
              <a:t>int</a:t>
            </a:r>
            <a:r>
              <a:rPr lang="en-IN" sz="1800" dirty="0">
                <a:solidFill>
                  <a:srgbClr val="FF0000"/>
                </a:solidFill>
              </a:rPr>
              <a:t> Min(</a:t>
            </a:r>
            <a:r>
              <a:rPr lang="en-IN" sz="1800" dirty="0" err="1">
                <a:solidFill>
                  <a:srgbClr val="FF0000"/>
                </a:solidFill>
              </a:rPr>
              <a:t>params</a:t>
            </a:r>
            <a:r>
              <a:rPr lang="en-IN" sz="1800" dirty="0">
                <a:solidFill>
                  <a:srgbClr val="FF0000"/>
                </a:solidFill>
              </a:rPr>
              <a:t> </a:t>
            </a:r>
            <a:r>
              <a:rPr lang="en-IN" sz="1800" dirty="0" err="1">
                <a:solidFill>
                  <a:srgbClr val="FF0000"/>
                </a:solidFill>
              </a:rPr>
              <a:t>int</a:t>
            </a:r>
            <a:r>
              <a:rPr lang="en-IN" sz="1800" dirty="0">
                <a:solidFill>
                  <a:srgbClr val="FF0000"/>
                </a:solidFill>
              </a:rPr>
              <a:t>[] </a:t>
            </a:r>
            <a:r>
              <a:rPr lang="en-IN" sz="1800" dirty="0" err="1">
                <a:solidFill>
                  <a:srgbClr val="FF0000"/>
                </a:solidFill>
              </a:rPr>
              <a:t>paramList</a:t>
            </a:r>
            <a:r>
              <a:rPr lang="en-IN" sz="1800" dirty="0" smtClean="0">
                <a:solidFill>
                  <a:srgbClr val="FF0000"/>
                </a:solidFill>
              </a:rPr>
              <a:t>)</a:t>
            </a:r>
          </a:p>
          <a:p>
            <a:pPr marL="0" indent="0">
              <a:spcBef>
                <a:spcPts val="0"/>
              </a:spcBef>
              <a:buNone/>
            </a:pPr>
            <a:r>
              <a:rPr lang="en-IN" sz="1800" dirty="0">
                <a:solidFill>
                  <a:srgbClr val="FF0000"/>
                </a:solidFill>
              </a:rPr>
              <a:t> </a:t>
            </a:r>
            <a:r>
              <a:rPr lang="en-IN" sz="1800" dirty="0" smtClean="0">
                <a:solidFill>
                  <a:srgbClr val="FF0000"/>
                </a:solidFill>
              </a:rPr>
              <a:t>                                                                    …………………....</a:t>
            </a:r>
            <a:endParaRPr lang="en-IN" sz="1800" cap="none" dirty="0">
              <a:solidFill>
                <a:srgbClr val="FF0000"/>
              </a:solidFill>
            </a:endParaRPr>
          </a:p>
        </p:txBody>
      </p:sp>
    </p:spTree>
    <p:extLst>
      <p:ext uri="{BB962C8B-B14F-4D97-AF65-F5344CB8AC3E}">
        <p14:creationId xmlns:p14="http://schemas.microsoft.com/office/powerpoint/2010/main" xmlns="" val="349652593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IN" sz="3600" b="1" dirty="0" err="1" smtClean="0">
                <a:solidFill>
                  <a:srgbClr val="FF0000"/>
                </a:solidFill>
              </a:rPr>
              <a:t>Contd</a:t>
            </a:r>
            <a:r>
              <a:rPr lang="en-IN" sz="3600" b="1" dirty="0" smtClean="0">
                <a:solidFill>
                  <a:srgbClr val="FF0000"/>
                </a:solidFill>
              </a:rPr>
              <a:t>…</a:t>
            </a:r>
            <a:endParaRPr lang="en-IN" sz="3600" dirty="0">
              <a:solidFill>
                <a:srgbClr val="FF0000"/>
              </a:solidFill>
            </a:endParaRPr>
          </a:p>
        </p:txBody>
      </p:sp>
      <p:sp>
        <p:nvSpPr>
          <p:cNvPr id="5" name="Content Placeholder 4"/>
          <p:cNvSpPr>
            <a:spLocks noGrp="1"/>
          </p:cNvSpPr>
          <p:nvPr>
            <p:ph idx="1"/>
          </p:nvPr>
        </p:nvSpPr>
        <p:spPr>
          <a:xfrm>
            <a:off x="0" y="553791"/>
            <a:ext cx="12192000" cy="6304209"/>
          </a:xfrm>
        </p:spPr>
        <p:txBody>
          <a:bodyPr>
            <a:normAutofit/>
          </a:bodyPr>
          <a:lstStyle/>
          <a:p>
            <a:pPr marL="0" indent="0" algn="just">
              <a:spcBef>
                <a:spcPts val="0"/>
              </a:spcBef>
              <a:buNone/>
            </a:pPr>
            <a:r>
              <a:rPr lang="en-IN" sz="1800" dirty="0"/>
              <a:t>Apart from prefixing the name of the method with the interface name, there is one other subtle difference in this syntax: the methods are not marked as</a:t>
            </a:r>
            <a:r>
              <a:rPr lang="en-IN" sz="1800" dirty="0">
                <a:solidFill>
                  <a:srgbClr val="FF0000"/>
                </a:solidFill>
              </a:rPr>
              <a:t> </a:t>
            </a:r>
            <a:r>
              <a:rPr lang="en-IN" sz="1800" i="1" dirty="0">
                <a:solidFill>
                  <a:srgbClr val="FF0000"/>
                </a:solidFill>
              </a:rPr>
              <a:t>public</a:t>
            </a:r>
            <a:r>
              <a:rPr lang="en-IN" sz="1800" dirty="0">
                <a:solidFill>
                  <a:srgbClr val="FF0000"/>
                </a:solidFill>
              </a:rPr>
              <a:t>. </a:t>
            </a:r>
            <a:endParaRPr lang="en-IN" sz="1800" dirty="0" smtClean="0">
              <a:solidFill>
                <a:srgbClr val="FF0000"/>
              </a:solidFill>
            </a:endParaRPr>
          </a:p>
          <a:p>
            <a:pPr marL="0" indent="0" algn="just">
              <a:spcBef>
                <a:spcPts val="0"/>
              </a:spcBef>
              <a:buNone/>
            </a:pPr>
            <a:endParaRPr lang="en-IN" sz="1800" dirty="0"/>
          </a:p>
          <a:p>
            <a:pPr marL="0" indent="0" algn="just">
              <a:spcBef>
                <a:spcPts val="0"/>
              </a:spcBef>
              <a:buNone/>
            </a:pPr>
            <a:r>
              <a:rPr lang="en-IN" sz="1800" dirty="0" smtClean="0"/>
              <a:t>You </a:t>
            </a:r>
            <a:r>
              <a:rPr lang="en-IN" sz="1800" dirty="0"/>
              <a:t>cannot specify the protection for methods that are part of an explicit interface implementation. </a:t>
            </a:r>
            <a:endParaRPr lang="en-IN" sz="1800" dirty="0" smtClean="0"/>
          </a:p>
          <a:p>
            <a:pPr marL="0" indent="0" algn="just">
              <a:spcBef>
                <a:spcPts val="0"/>
              </a:spcBef>
              <a:buNone/>
            </a:pPr>
            <a:endParaRPr lang="en-IN" sz="1800" dirty="0"/>
          </a:p>
          <a:p>
            <a:pPr marL="0" indent="0" algn="just">
              <a:spcBef>
                <a:spcPts val="0"/>
              </a:spcBef>
              <a:buNone/>
            </a:pPr>
            <a:r>
              <a:rPr lang="en-IN" sz="1800" dirty="0" smtClean="0"/>
              <a:t>This </a:t>
            </a:r>
            <a:r>
              <a:rPr lang="en-IN" sz="1800" dirty="0"/>
              <a:t>leads to another interesting phenomenon. If you create a </a:t>
            </a:r>
            <a:r>
              <a:rPr lang="en-IN" sz="1800" i="1" dirty="0">
                <a:solidFill>
                  <a:srgbClr val="FF0000"/>
                </a:solidFill>
              </a:rPr>
              <a:t>Horse</a:t>
            </a:r>
            <a:r>
              <a:rPr lang="en-IN" sz="1800" i="1" dirty="0"/>
              <a:t> </a:t>
            </a:r>
            <a:r>
              <a:rPr lang="en-IN" sz="1800" dirty="0"/>
              <a:t>variable in code, you cannot actually invoke either of the </a:t>
            </a:r>
            <a:r>
              <a:rPr lang="en-IN" sz="1800" i="1" dirty="0" err="1">
                <a:solidFill>
                  <a:srgbClr val="FF0000"/>
                </a:solidFill>
              </a:rPr>
              <a:t>NumberOfLegs</a:t>
            </a:r>
            <a:r>
              <a:rPr lang="en-IN" sz="1800" i="1" dirty="0"/>
              <a:t> </a:t>
            </a:r>
            <a:r>
              <a:rPr lang="en-IN" sz="1800" dirty="0"/>
              <a:t>methods because they are not visible. </a:t>
            </a:r>
            <a:endParaRPr lang="en-IN" sz="1800" dirty="0" smtClean="0"/>
          </a:p>
          <a:p>
            <a:pPr marL="0" indent="0" algn="just">
              <a:spcBef>
                <a:spcPts val="0"/>
              </a:spcBef>
              <a:buNone/>
            </a:pPr>
            <a:endParaRPr lang="en-IN" sz="1800" dirty="0"/>
          </a:p>
          <a:p>
            <a:pPr marL="0" indent="0" algn="just">
              <a:spcBef>
                <a:spcPts val="0"/>
              </a:spcBef>
              <a:buNone/>
            </a:pPr>
            <a:r>
              <a:rPr lang="en-IN" sz="1800" dirty="0" smtClean="0"/>
              <a:t>As </a:t>
            </a:r>
            <a:r>
              <a:rPr lang="en-IN" sz="1800" dirty="0"/>
              <a:t>far as the </a:t>
            </a:r>
            <a:r>
              <a:rPr lang="en-IN" sz="1800" i="1" dirty="0">
                <a:solidFill>
                  <a:srgbClr val="FF0000"/>
                </a:solidFill>
              </a:rPr>
              <a:t>Horse </a:t>
            </a:r>
            <a:r>
              <a:rPr lang="en-IN" sz="1800" dirty="0">
                <a:solidFill>
                  <a:srgbClr val="FF0000"/>
                </a:solidFill>
              </a:rPr>
              <a:t>class </a:t>
            </a:r>
            <a:r>
              <a:rPr lang="en-IN" sz="1800" dirty="0"/>
              <a:t>is concerned, they are both private. In fact, this makes sense. </a:t>
            </a:r>
            <a:endParaRPr lang="en-IN" sz="1800" dirty="0" smtClean="0"/>
          </a:p>
          <a:p>
            <a:pPr marL="0" indent="0" algn="just">
              <a:spcBef>
                <a:spcPts val="0"/>
              </a:spcBef>
              <a:buNone/>
            </a:pPr>
            <a:endParaRPr lang="en-IN" sz="1800" dirty="0"/>
          </a:p>
          <a:p>
            <a:pPr marL="0" indent="0" algn="just">
              <a:spcBef>
                <a:spcPts val="0"/>
              </a:spcBef>
              <a:buNone/>
            </a:pPr>
            <a:r>
              <a:rPr lang="en-IN" sz="1800" dirty="0" smtClean="0"/>
              <a:t>If </a:t>
            </a:r>
            <a:r>
              <a:rPr lang="en-IN" sz="1800" dirty="0"/>
              <a:t>the methods were visible through the </a:t>
            </a:r>
            <a:r>
              <a:rPr lang="en-IN" sz="1800" i="1" dirty="0"/>
              <a:t>Horse </a:t>
            </a:r>
            <a:r>
              <a:rPr lang="en-IN" sz="1800" dirty="0"/>
              <a:t>class, which method would the following code actually invoke—the one for the </a:t>
            </a:r>
            <a:r>
              <a:rPr lang="en-IN" sz="1800" i="1" dirty="0" err="1"/>
              <a:t>ILandBound</a:t>
            </a:r>
            <a:r>
              <a:rPr lang="en-IN" sz="1800" i="1" dirty="0"/>
              <a:t> </a:t>
            </a:r>
            <a:r>
              <a:rPr lang="en-IN" sz="1800" dirty="0"/>
              <a:t>interface or the one for the </a:t>
            </a:r>
            <a:r>
              <a:rPr lang="en-IN" sz="1800" i="1" dirty="0" err="1">
                <a:solidFill>
                  <a:srgbClr val="FF0000"/>
                </a:solidFill>
              </a:rPr>
              <a:t>IJourney</a:t>
            </a:r>
            <a:r>
              <a:rPr lang="en-IN" sz="1800" i="1" dirty="0">
                <a:solidFill>
                  <a:srgbClr val="FF0000"/>
                </a:solidFill>
              </a:rPr>
              <a:t> </a:t>
            </a:r>
            <a:r>
              <a:rPr lang="en-IN" sz="1800" dirty="0">
                <a:solidFill>
                  <a:srgbClr val="FF0000"/>
                </a:solidFill>
              </a:rPr>
              <a:t>interface</a:t>
            </a:r>
            <a:r>
              <a:rPr lang="en-IN" sz="1800" dirty="0" smtClean="0"/>
              <a:t>?                        </a:t>
            </a:r>
          </a:p>
          <a:p>
            <a:pPr marL="0" indent="0" algn="just">
              <a:spcBef>
                <a:spcPts val="0"/>
              </a:spcBef>
              <a:buNone/>
            </a:pPr>
            <a:r>
              <a:rPr lang="en-IN" sz="1800" dirty="0" smtClean="0">
                <a:solidFill>
                  <a:srgbClr val="FF0000"/>
                </a:solidFill>
              </a:rPr>
              <a:t>                                                                     Horse </a:t>
            </a:r>
            <a:r>
              <a:rPr lang="en-IN" sz="1800" dirty="0" err="1">
                <a:solidFill>
                  <a:srgbClr val="FF0000"/>
                </a:solidFill>
              </a:rPr>
              <a:t>horse</a:t>
            </a:r>
            <a:r>
              <a:rPr lang="en-IN" sz="1800" dirty="0">
                <a:solidFill>
                  <a:srgbClr val="FF0000"/>
                </a:solidFill>
              </a:rPr>
              <a:t> = new Horse</a:t>
            </a:r>
            <a:r>
              <a:rPr lang="en-IN" sz="1800" dirty="0" smtClean="0">
                <a:solidFill>
                  <a:srgbClr val="FF0000"/>
                </a:solidFill>
              </a:rPr>
              <a:t>();</a:t>
            </a:r>
          </a:p>
          <a:p>
            <a:pPr marL="0" indent="0" algn="just">
              <a:spcBef>
                <a:spcPts val="0"/>
              </a:spcBef>
              <a:buNone/>
            </a:pPr>
            <a:r>
              <a:rPr lang="en-IN" sz="1800" dirty="0" smtClean="0">
                <a:solidFill>
                  <a:srgbClr val="FF0000"/>
                </a:solidFill>
              </a:rPr>
              <a:t>                                                                          ……....</a:t>
            </a:r>
          </a:p>
          <a:p>
            <a:pPr marL="0" indent="0" algn="just">
              <a:spcBef>
                <a:spcPts val="0"/>
              </a:spcBef>
              <a:buNone/>
            </a:pPr>
            <a:r>
              <a:rPr lang="en-IN" sz="1800" dirty="0">
                <a:solidFill>
                  <a:srgbClr val="FF0000"/>
                </a:solidFill>
              </a:rPr>
              <a:t> </a:t>
            </a:r>
            <a:r>
              <a:rPr lang="en-IN" sz="1800" dirty="0" smtClean="0">
                <a:solidFill>
                  <a:srgbClr val="FF0000"/>
                </a:solidFill>
              </a:rPr>
              <a:t>                                                                     </a:t>
            </a:r>
            <a:r>
              <a:rPr lang="en-IN" sz="1800" dirty="0" err="1" smtClean="0">
                <a:solidFill>
                  <a:srgbClr val="FF0000"/>
                </a:solidFill>
              </a:rPr>
              <a:t>int</a:t>
            </a:r>
            <a:r>
              <a:rPr lang="en-IN" sz="1800" dirty="0" smtClean="0">
                <a:solidFill>
                  <a:srgbClr val="FF0000"/>
                </a:solidFill>
              </a:rPr>
              <a:t> </a:t>
            </a:r>
            <a:r>
              <a:rPr lang="en-IN" sz="1800" dirty="0">
                <a:solidFill>
                  <a:srgbClr val="FF0000"/>
                </a:solidFill>
              </a:rPr>
              <a:t>legs = </a:t>
            </a:r>
            <a:r>
              <a:rPr lang="en-IN" sz="1800" dirty="0" err="1" smtClean="0">
                <a:solidFill>
                  <a:srgbClr val="FF0000"/>
                </a:solidFill>
              </a:rPr>
              <a:t>horse.NumberOfLegs</a:t>
            </a:r>
            <a:r>
              <a:rPr lang="en-IN" sz="1800" dirty="0" smtClean="0">
                <a:solidFill>
                  <a:srgbClr val="FF0000"/>
                </a:solidFill>
              </a:rPr>
              <a:t>(); </a:t>
            </a:r>
          </a:p>
          <a:p>
            <a:pPr marL="0" indent="0" algn="just">
              <a:spcBef>
                <a:spcPts val="0"/>
              </a:spcBef>
              <a:buNone/>
            </a:pPr>
            <a:r>
              <a:rPr lang="en-IN" sz="1800" dirty="0"/>
              <a:t>So, how do you access these methods? The answer is that you reference the </a:t>
            </a:r>
            <a:r>
              <a:rPr lang="en-IN" sz="1800" i="1" dirty="0" smtClean="0"/>
              <a:t>Horse </a:t>
            </a:r>
            <a:r>
              <a:rPr lang="en-IN" sz="1800" dirty="0"/>
              <a:t>object through the appropriate interface, like </a:t>
            </a:r>
            <a:r>
              <a:rPr lang="en-IN" sz="1800" dirty="0" smtClean="0"/>
              <a:t>this :</a:t>
            </a:r>
          </a:p>
          <a:p>
            <a:pPr marL="0" indent="0" algn="just">
              <a:spcBef>
                <a:spcPts val="0"/>
              </a:spcBef>
              <a:buNone/>
            </a:pPr>
            <a:r>
              <a:rPr lang="en-IN" sz="1800" dirty="0" smtClean="0">
                <a:solidFill>
                  <a:srgbClr val="FF0000"/>
                </a:solidFill>
              </a:rPr>
              <a:t>                                                        Horse </a:t>
            </a:r>
            <a:r>
              <a:rPr lang="en-IN" sz="1800" dirty="0" err="1">
                <a:solidFill>
                  <a:srgbClr val="FF0000"/>
                </a:solidFill>
              </a:rPr>
              <a:t>horse</a:t>
            </a:r>
            <a:r>
              <a:rPr lang="en-IN" sz="1800" dirty="0">
                <a:solidFill>
                  <a:srgbClr val="FF0000"/>
                </a:solidFill>
              </a:rPr>
              <a:t> = new Horse</a:t>
            </a:r>
            <a:r>
              <a:rPr lang="en-IN" sz="1800" dirty="0" smtClean="0">
                <a:solidFill>
                  <a:srgbClr val="FF0000"/>
                </a:solidFill>
              </a:rPr>
              <a:t>();</a:t>
            </a: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solidFill>
                  <a:srgbClr val="FF0000"/>
                </a:solidFill>
              </a:rPr>
              <a:t> </a:t>
            </a:r>
            <a:r>
              <a:rPr lang="en-IN" sz="1800" dirty="0" smtClean="0">
                <a:solidFill>
                  <a:srgbClr val="FF0000"/>
                </a:solidFill>
              </a:rPr>
              <a:t>                                                      </a:t>
            </a:r>
            <a:r>
              <a:rPr lang="en-IN" sz="1800" dirty="0" err="1" smtClean="0">
                <a:solidFill>
                  <a:srgbClr val="FF0000"/>
                </a:solidFill>
              </a:rPr>
              <a:t>IJourney</a:t>
            </a:r>
            <a:r>
              <a:rPr lang="en-IN" sz="1800" dirty="0" smtClean="0">
                <a:solidFill>
                  <a:srgbClr val="FF0000"/>
                </a:solidFill>
              </a:rPr>
              <a:t>  </a:t>
            </a:r>
            <a:r>
              <a:rPr lang="en-IN" sz="1800" dirty="0" err="1" smtClean="0">
                <a:solidFill>
                  <a:srgbClr val="FF0000"/>
                </a:solidFill>
              </a:rPr>
              <a:t>journeyHorse</a:t>
            </a:r>
            <a:r>
              <a:rPr lang="en-IN" sz="1800" dirty="0" smtClean="0">
                <a:solidFill>
                  <a:srgbClr val="FF0000"/>
                </a:solidFill>
              </a:rPr>
              <a:t> </a:t>
            </a:r>
            <a:r>
              <a:rPr lang="en-IN" sz="1800" dirty="0">
                <a:solidFill>
                  <a:srgbClr val="FF0000"/>
                </a:solidFill>
              </a:rPr>
              <a:t>= horse</a:t>
            </a:r>
            <a:r>
              <a:rPr lang="en-IN" sz="1800" dirty="0" smtClean="0">
                <a:solidFill>
                  <a:srgbClr val="FF0000"/>
                </a:solidFill>
              </a:rPr>
              <a:t>;</a:t>
            </a:r>
          </a:p>
          <a:p>
            <a:pPr marL="0" indent="0" algn="just">
              <a:spcBef>
                <a:spcPts val="0"/>
              </a:spcBef>
              <a:buNone/>
            </a:pPr>
            <a:r>
              <a:rPr lang="en-IN" sz="1800" dirty="0">
                <a:solidFill>
                  <a:srgbClr val="FF0000"/>
                </a:solidFill>
              </a:rPr>
              <a:t> </a:t>
            </a:r>
            <a:r>
              <a:rPr lang="en-IN" sz="1800" dirty="0" smtClean="0">
                <a:solidFill>
                  <a:srgbClr val="FF0000"/>
                </a:solidFill>
              </a:rPr>
              <a:t>                                                      </a:t>
            </a:r>
            <a:r>
              <a:rPr lang="en-IN" sz="1800" dirty="0" err="1" smtClean="0">
                <a:solidFill>
                  <a:srgbClr val="FF0000"/>
                </a:solidFill>
              </a:rPr>
              <a:t>int</a:t>
            </a:r>
            <a:r>
              <a:rPr lang="en-IN" sz="1800" dirty="0" smtClean="0">
                <a:solidFill>
                  <a:srgbClr val="FF0000"/>
                </a:solidFill>
              </a:rPr>
              <a:t> </a:t>
            </a:r>
            <a:r>
              <a:rPr lang="en-IN" sz="1800" dirty="0" err="1">
                <a:solidFill>
                  <a:srgbClr val="FF0000"/>
                </a:solidFill>
              </a:rPr>
              <a:t>legsInJourney</a:t>
            </a:r>
            <a:r>
              <a:rPr lang="en-IN" sz="1800" dirty="0">
                <a:solidFill>
                  <a:srgbClr val="FF0000"/>
                </a:solidFill>
              </a:rPr>
              <a:t> = </a:t>
            </a:r>
            <a:r>
              <a:rPr lang="en-IN" sz="1800" dirty="0" err="1">
                <a:solidFill>
                  <a:srgbClr val="FF0000"/>
                </a:solidFill>
              </a:rPr>
              <a:t>journeyHorse.NumberOfLegs</a:t>
            </a:r>
            <a:r>
              <a:rPr lang="en-IN" sz="1800" dirty="0" smtClean="0">
                <a:solidFill>
                  <a:srgbClr val="FF0000"/>
                </a:solidFill>
              </a:rPr>
              <a:t>();</a:t>
            </a:r>
          </a:p>
          <a:p>
            <a:pPr marL="0" indent="0" algn="just">
              <a:spcBef>
                <a:spcPts val="0"/>
              </a:spcBef>
              <a:buNone/>
            </a:pPr>
            <a:r>
              <a:rPr lang="en-IN" sz="1800" dirty="0">
                <a:solidFill>
                  <a:srgbClr val="FF0000"/>
                </a:solidFill>
              </a:rPr>
              <a:t> </a:t>
            </a:r>
            <a:r>
              <a:rPr lang="en-IN" sz="1800" dirty="0" smtClean="0">
                <a:solidFill>
                  <a:srgbClr val="FF0000"/>
                </a:solidFill>
              </a:rPr>
              <a:t>                                                      </a:t>
            </a:r>
            <a:r>
              <a:rPr lang="en-IN" sz="1800" dirty="0" err="1" smtClean="0">
                <a:solidFill>
                  <a:srgbClr val="FF0000"/>
                </a:solidFill>
              </a:rPr>
              <a:t>ILandBound</a:t>
            </a:r>
            <a:r>
              <a:rPr lang="en-IN" sz="1800" dirty="0" smtClean="0">
                <a:solidFill>
                  <a:srgbClr val="FF0000"/>
                </a:solidFill>
              </a:rPr>
              <a:t> </a:t>
            </a:r>
            <a:r>
              <a:rPr lang="en-IN" sz="1800" dirty="0" err="1">
                <a:solidFill>
                  <a:srgbClr val="FF0000"/>
                </a:solidFill>
              </a:rPr>
              <a:t>landBoundHorse</a:t>
            </a:r>
            <a:r>
              <a:rPr lang="en-IN" sz="1800" dirty="0">
                <a:solidFill>
                  <a:srgbClr val="FF0000"/>
                </a:solidFill>
              </a:rPr>
              <a:t> = </a:t>
            </a:r>
            <a:r>
              <a:rPr lang="en-IN" sz="1800" dirty="0" smtClean="0">
                <a:solidFill>
                  <a:srgbClr val="FF0000"/>
                </a:solidFill>
              </a:rPr>
              <a:t>horse;</a:t>
            </a:r>
          </a:p>
          <a:p>
            <a:pPr marL="0" indent="0" algn="just">
              <a:spcBef>
                <a:spcPts val="0"/>
              </a:spcBef>
              <a:buNone/>
            </a:pPr>
            <a:r>
              <a:rPr lang="en-IN" sz="1800" dirty="0">
                <a:solidFill>
                  <a:srgbClr val="FF0000"/>
                </a:solidFill>
              </a:rPr>
              <a:t> </a:t>
            </a:r>
            <a:r>
              <a:rPr lang="en-IN" sz="1800" dirty="0" smtClean="0">
                <a:solidFill>
                  <a:srgbClr val="FF0000"/>
                </a:solidFill>
              </a:rPr>
              <a:t>                                                      </a:t>
            </a:r>
            <a:r>
              <a:rPr lang="en-IN" sz="1800" dirty="0" err="1" smtClean="0">
                <a:solidFill>
                  <a:srgbClr val="FF0000"/>
                </a:solidFill>
              </a:rPr>
              <a:t>int</a:t>
            </a:r>
            <a:r>
              <a:rPr lang="en-IN" sz="1800" dirty="0" smtClean="0">
                <a:solidFill>
                  <a:srgbClr val="FF0000"/>
                </a:solidFill>
              </a:rPr>
              <a:t> </a:t>
            </a:r>
            <a:r>
              <a:rPr lang="en-IN" sz="1800" dirty="0" err="1">
                <a:solidFill>
                  <a:srgbClr val="FF0000"/>
                </a:solidFill>
              </a:rPr>
              <a:t>legsOnHorse</a:t>
            </a:r>
            <a:r>
              <a:rPr lang="en-IN" sz="1800" dirty="0">
                <a:solidFill>
                  <a:srgbClr val="FF0000"/>
                </a:solidFill>
              </a:rPr>
              <a:t> = </a:t>
            </a:r>
            <a:r>
              <a:rPr lang="en-IN" sz="1800" dirty="0" err="1">
                <a:solidFill>
                  <a:srgbClr val="FF0000"/>
                </a:solidFill>
              </a:rPr>
              <a:t>landBoundHorse.NumberOfLegs</a:t>
            </a:r>
            <a:r>
              <a:rPr lang="en-IN" sz="1800" dirty="0">
                <a:solidFill>
                  <a:srgbClr val="FF0000"/>
                </a:solidFill>
              </a:rPr>
              <a:t>();</a:t>
            </a:r>
            <a:endParaRPr lang="en-IN" sz="1800" b="1" dirty="0">
              <a:solidFill>
                <a:srgbClr val="FF0000"/>
              </a:solidFill>
            </a:endParaRPr>
          </a:p>
        </p:txBody>
      </p:sp>
    </p:spTree>
    <p:extLst>
      <p:ext uri="{BB962C8B-B14F-4D97-AF65-F5344CB8AC3E}">
        <p14:creationId xmlns:p14="http://schemas.microsoft.com/office/powerpoint/2010/main" xmlns="" val="22038614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IN" sz="3600" b="1" dirty="0">
                <a:solidFill>
                  <a:srgbClr val="FF0000"/>
                </a:solidFill>
              </a:rPr>
              <a:t>Interface </a:t>
            </a:r>
            <a:r>
              <a:rPr lang="en-IN" sz="3600" dirty="0">
                <a:solidFill>
                  <a:srgbClr val="FF0000"/>
                </a:solidFill>
              </a:rPr>
              <a:t>R</a:t>
            </a:r>
            <a:r>
              <a:rPr lang="en-IN" sz="3600" b="1" dirty="0">
                <a:solidFill>
                  <a:srgbClr val="FF0000"/>
                </a:solidFill>
              </a:rPr>
              <a:t>estrictions</a:t>
            </a:r>
            <a:endParaRPr lang="en-IN" sz="3600" dirty="0">
              <a:solidFill>
                <a:srgbClr val="FF0000"/>
              </a:solidFill>
            </a:endParaRPr>
          </a:p>
        </p:txBody>
      </p:sp>
      <p:sp>
        <p:nvSpPr>
          <p:cNvPr id="5" name="Content Placeholder 4"/>
          <p:cNvSpPr>
            <a:spLocks noGrp="1"/>
          </p:cNvSpPr>
          <p:nvPr>
            <p:ph idx="1"/>
          </p:nvPr>
        </p:nvSpPr>
        <p:spPr>
          <a:xfrm>
            <a:off x="0" y="553791"/>
            <a:ext cx="12192000" cy="6304209"/>
          </a:xfrm>
        </p:spPr>
        <p:txBody>
          <a:bodyPr>
            <a:normAutofit/>
          </a:bodyPr>
          <a:lstStyle/>
          <a:p>
            <a:pPr marL="0" indent="0" algn="just">
              <a:buNone/>
            </a:pPr>
            <a:r>
              <a:rPr lang="en-IN" sz="1800" dirty="0"/>
              <a:t>The essential idea to remember is that an interface never contains any implementation. The following restrictions are natural consequences of this:</a:t>
            </a:r>
          </a:p>
          <a:p>
            <a:pPr marL="0" indent="0" algn="just">
              <a:buNone/>
            </a:pPr>
            <a:r>
              <a:rPr lang="en-IN" sz="1800" dirty="0" smtClean="0"/>
              <a:t>1) You’re </a:t>
            </a:r>
            <a:r>
              <a:rPr lang="en-IN" sz="1800" dirty="0"/>
              <a:t>not allowed to define any fields in an interface, not even static ones. A field is an implementation detail of a class or structure.</a:t>
            </a:r>
          </a:p>
          <a:p>
            <a:pPr marL="0" indent="0" algn="just">
              <a:buNone/>
            </a:pPr>
            <a:r>
              <a:rPr lang="en-IN" sz="1800" dirty="0" smtClean="0"/>
              <a:t>2) You’re </a:t>
            </a:r>
            <a:r>
              <a:rPr lang="en-IN" sz="1800" dirty="0"/>
              <a:t>not allowed to define any constructors in an interface. A constructor is also considered to be an implementation detail of a class or structure.</a:t>
            </a:r>
          </a:p>
          <a:p>
            <a:pPr marL="0" indent="0" algn="just">
              <a:buNone/>
            </a:pPr>
            <a:r>
              <a:rPr lang="en-IN" sz="1800" dirty="0" smtClean="0"/>
              <a:t>3) You’re </a:t>
            </a:r>
            <a:r>
              <a:rPr lang="en-IN" sz="1800" dirty="0"/>
              <a:t>not allowed to define a destructor in an interface. A destructor contains the statements used to destroy an object instance. (Destructors are described in Chapter 14, “Using Garbage Collection and Resource Management.”)</a:t>
            </a:r>
          </a:p>
          <a:p>
            <a:pPr marL="0" indent="0" algn="just">
              <a:buNone/>
            </a:pPr>
            <a:r>
              <a:rPr lang="en-IN" sz="1800" dirty="0" smtClean="0"/>
              <a:t>4) You </a:t>
            </a:r>
            <a:r>
              <a:rPr lang="en-IN" sz="1800" dirty="0"/>
              <a:t>cannot specify an access modifier for any method. All methods in an interface are implicitly public.</a:t>
            </a:r>
          </a:p>
          <a:p>
            <a:pPr marL="0" indent="0" algn="just">
              <a:buNone/>
            </a:pPr>
            <a:r>
              <a:rPr lang="en-IN" sz="1800" dirty="0" smtClean="0"/>
              <a:t>5) You </a:t>
            </a:r>
            <a:r>
              <a:rPr lang="en-IN" sz="1800" dirty="0"/>
              <a:t>cannot nest any types (such as enumerations, structures, classes, or interfaces) inside an interface.</a:t>
            </a:r>
          </a:p>
          <a:p>
            <a:pPr marL="0" indent="0" algn="just">
              <a:buNone/>
            </a:pPr>
            <a:r>
              <a:rPr lang="en-IN" sz="1800" dirty="0" smtClean="0"/>
              <a:t>6) An </a:t>
            </a:r>
            <a:r>
              <a:rPr lang="en-IN" sz="1800" dirty="0"/>
              <a:t>interface is not allowed to inherit from a structure or a class, although an interface can inherit from another interface. Structures and classes contain implementation; if an interface were allowed to inherit from either, it would be inheriting some implementation.</a:t>
            </a:r>
          </a:p>
        </p:txBody>
      </p:sp>
    </p:spTree>
    <p:extLst>
      <p:ext uri="{BB962C8B-B14F-4D97-AF65-F5344CB8AC3E}">
        <p14:creationId xmlns:p14="http://schemas.microsoft.com/office/powerpoint/2010/main" xmlns="" val="18810532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IN" sz="3600" b="1" dirty="0">
                <a:solidFill>
                  <a:srgbClr val="FF0000"/>
                </a:solidFill>
              </a:rPr>
              <a:t>Defining and Using Interfaces</a:t>
            </a:r>
            <a:endParaRPr lang="en-IN" sz="3600" dirty="0">
              <a:solidFill>
                <a:srgbClr val="FF0000"/>
              </a:solidFill>
            </a:endParaRPr>
          </a:p>
        </p:txBody>
      </p:sp>
      <p:sp>
        <p:nvSpPr>
          <p:cNvPr id="5" name="Content Placeholder 4"/>
          <p:cNvSpPr>
            <a:spLocks noGrp="1"/>
          </p:cNvSpPr>
          <p:nvPr>
            <p:ph idx="1"/>
          </p:nvPr>
        </p:nvSpPr>
        <p:spPr>
          <a:xfrm>
            <a:off x="0" y="553791"/>
            <a:ext cx="12192000" cy="6304209"/>
          </a:xfrm>
        </p:spPr>
        <p:txBody>
          <a:bodyPr>
            <a:normAutofit/>
          </a:bodyPr>
          <a:lstStyle/>
          <a:p>
            <a:pPr algn="just"/>
            <a:r>
              <a:rPr lang="en-IN" sz="1800" dirty="0"/>
              <a:t>In the following exercises, you will define and implement interfaces that constitute part of a simple graphical drawing package. </a:t>
            </a:r>
            <a:endParaRPr lang="en-IN" sz="1800" dirty="0" smtClean="0"/>
          </a:p>
          <a:p>
            <a:pPr algn="just"/>
            <a:r>
              <a:rPr lang="en-IN" sz="1800" dirty="0" smtClean="0"/>
              <a:t>You </a:t>
            </a:r>
            <a:r>
              <a:rPr lang="en-IN" sz="1800" dirty="0"/>
              <a:t>will define two interfaces called </a:t>
            </a:r>
            <a:r>
              <a:rPr lang="en-IN" sz="1800" i="1" dirty="0" err="1"/>
              <a:t>IDraw</a:t>
            </a:r>
            <a:r>
              <a:rPr lang="en-IN" sz="1800" i="1" dirty="0"/>
              <a:t> </a:t>
            </a:r>
            <a:r>
              <a:rPr lang="en-IN" sz="1800" dirty="0"/>
              <a:t>and </a:t>
            </a:r>
            <a:r>
              <a:rPr lang="en-IN" sz="1800" i="1" dirty="0" err="1"/>
              <a:t>IColor</a:t>
            </a:r>
            <a:r>
              <a:rPr lang="en-IN" sz="1800" dirty="0"/>
              <a:t>, and then you will define classes that implement them. </a:t>
            </a:r>
            <a:endParaRPr lang="en-IN" sz="1800" dirty="0" smtClean="0"/>
          </a:p>
          <a:p>
            <a:pPr algn="just"/>
            <a:r>
              <a:rPr lang="en-IN" sz="1800" dirty="0" smtClean="0"/>
              <a:t>Each </a:t>
            </a:r>
            <a:r>
              <a:rPr lang="en-IN" sz="1800" dirty="0"/>
              <a:t>class will define a shape that can be drawn on a canvas on a form. (A </a:t>
            </a:r>
            <a:r>
              <a:rPr lang="en-IN" sz="1800" i="1" dirty="0"/>
              <a:t>canvas </a:t>
            </a:r>
            <a:r>
              <a:rPr lang="en-IN" sz="1800" dirty="0"/>
              <a:t>is a control that enables you to draw lines, text, and shapes on the screen.)</a:t>
            </a:r>
          </a:p>
          <a:p>
            <a:pPr marL="0" indent="0" algn="just">
              <a:buNone/>
            </a:pPr>
            <a:r>
              <a:rPr lang="en-IN" sz="1800" dirty="0" smtClean="0"/>
              <a:t>                                                </a:t>
            </a:r>
          </a:p>
          <a:p>
            <a:pPr marL="0" indent="0" algn="just">
              <a:buNone/>
            </a:pPr>
            <a:r>
              <a:rPr lang="en-IN" sz="1800" dirty="0"/>
              <a:t> </a:t>
            </a:r>
            <a:r>
              <a:rPr lang="en-IN" sz="1800" dirty="0" smtClean="0"/>
              <a:t>                                        The </a:t>
            </a:r>
            <a:r>
              <a:rPr lang="en-IN" sz="1800" i="1" dirty="0" err="1"/>
              <a:t>IDraw</a:t>
            </a:r>
            <a:r>
              <a:rPr lang="en-IN" sz="1800" i="1" dirty="0"/>
              <a:t> </a:t>
            </a:r>
            <a:r>
              <a:rPr lang="en-IN" sz="1800" dirty="0"/>
              <a:t>interface defines the following methods</a:t>
            </a:r>
            <a:r>
              <a:rPr lang="en-IN" sz="1800" dirty="0" smtClean="0"/>
              <a:t>: </a:t>
            </a:r>
          </a:p>
          <a:p>
            <a:pPr algn="just"/>
            <a:endParaRPr lang="en-IN" sz="1800" dirty="0"/>
          </a:p>
          <a:p>
            <a:pPr algn="just"/>
            <a:r>
              <a:rPr lang="en-IN" sz="1800" b="1" i="1" dirty="0" err="1"/>
              <a:t>SetLocation</a:t>
            </a:r>
            <a:r>
              <a:rPr lang="en-IN" sz="1800" b="1" i="1" dirty="0"/>
              <a:t> </a:t>
            </a:r>
            <a:r>
              <a:rPr lang="en-IN" sz="1800" dirty="0"/>
              <a:t>This method enables you to specify the position as x- and y-coordinates of the shape on the canvas.</a:t>
            </a:r>
          </a:p>
          <a:p>
            <a:pPr algn="just"/>
            <a:r>
              <a:rPr lang="en-IN" sz="1800" b="1" i="1" dirty="0"/>
              <a:t>Draw </a:t>
            </a:r>
            <a:r>
              <a:rPr lang="en-IN" sz="1800" dirty="0"/>
              <a:t>This method actually draws the shape on the canvas at the location specified by using the </a:t>
            </a:r>
            <a:r>
              <a:rPr lang="en-IN" sz="1800" i="1" dirty="0" err="1"/>
              <a:t>SetLocation</a:t>
            </a:r>
            <a:r>
              <a:rPr lang="en-IN" sz="1800" i="1" dirty="0"/>
              <a:t> </a:t>
            </a:r>
            <a:r>
              <a:rPr lang="en-IN" sz="1800" dirty="0"/>
              <a:t>method.</a:t>
            </a:r>
          </a:p>
          <a:p>
            <a:pPr marL="0" indent="0" algn="just">
              <a:buNone/>
            </a:pPr>
            <a:r>
              <a:rPr lang="en-IN" sz="1800" dirty="0" smtClean="0"/>
              <a:t>                                      The </a:t>
            </a:r>
            <a:r>
              <a:rPr lang="en-IN" sz="1800" i="1" dirty="0" err="1"/>
              <a:t>IColor</a:t>
            </a:r>
            <a:r>
              <a:rPr lang="en-IN" sz="1800" i="1" dirty="0"/>
              <a:t> </a:t>
            </a:r>
            <a:r>
              <a:rPr lang="en-IN" sz="1800" dirty="0"/>
              <a:t>interface defines the following method:</a:t>
            </a:r>
          </a:p>
          <a:p>
            <a:pPr algn="just"/>
            <a:r>
              <a:rPr lang="en-IN" sz="1800" b="1" i="1" dirty="0" err="1"/>
              <a:t>SetColor</a:t>
            </a:r>
            <a:r>
              <a:rPr lang="en-IN" sz="1800" b="1" i="1" dirty="0"/>
              <a:t> </a:t>
            </a:r>
            <a:r>
              <a:rPr lang="en-IN" sz="1800" dirty="0"/>
              <a:t>This method lets you specify the </a:t>
            </a:r>
            <a:r>
              <a:rPr lang="en-IN" sz="1800" dirty="0" err="1"/>
              <a:t>color</a:t>
            </a:r>
            <a:r>
              <a:rPr lang="en-IN" sz="1800" dirty="0"/>
              <a:t> of the shape. When the shape is drawn on the canvas, it will appear in this </a:t>
            </a:r>
            <a:r>
              <a:rPr lang="en-IN" sz="1800" dirty="0" err="1"/>
              <a:t>color</a:t>
            </a:r>
            <a:r>
              <a:rPr lang="en-IN" sz="1800" dirty="0"/>
              <a:t>.</a:t>
            </a:r>
          </a:p>
          <a:p>
            <a:pPr marL="0" indent="0">
              <a:buNone/>
            </a:pPr>
            <a:endParaRPr lang="en-IN" sz="1800" dirty="0"/>
          </a:p>
        </p:txBody>
      </p:sp>
    </p:spTree>
    <p:extLst>
      <p:ext uri="{BB962C8B-B14F-4D97-AF65-F5344CB8AC3E}">
        <p14:creationId xmlns:p14="http://schemas.microsoft.com/office/powerpoint/2010/main" xmlns="" val="41629154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IN" sz="3600" b="1" dirty="0">
                <a:solidFill>
                  <a:srgbClr val="FF0000"/>
                </a:solidFill>
              </a:rPr>
              <a:t>Define the </a:t>
            </a:r>
            <a:r>
              <a:rPr lang="en-IN" sz="3600" b="1" i="1" dirty="0" err="1">
                <a:solidFill>
                  <a:srgbClr val="FF0000"/>
                </a:solidFill>
              </a:rPr>
              <a:t>IDraw</a:t>
            </a:r>
            <a:r>
              <a:rPr lang="en-IN" sz="3600" b="1" i="1" dirty="0">
                <a:solidFill>
                  <a:srgbClr val="FF0000"/>
                </a:solidFill>
              </a:rPr>
              <a:t> </a:t>
            </a:r>
            <a:r>
              <a:rPr lang="en-IN" sz="3600" b="1" dirty="0">
                <a:solidFill>
                  <a:srgbClr val="FF0000"/>
                </a:solidFill>
              </a:rPr>
              <a:t>and </a:t>
            </a:r>
            <a:r>
              <a:rPr lang="en-IN" sz="3600" b="1" i="1" dirty="0" err="1">
                <a:solidFill>
                  <a:srgbClr val="FF0000"/>
                </a:solidFill>
              </a:rPr>
              <a:t>IColor</a:t>
            </a:r>
            <a:r>
              <a:rPr lang="en-IN" sz="3600" b="1" i="1" dirty="0">
                <a:solidFill>
                  <a:srgbClr val="FF0000"/>
                </a:solidFill>
              </a:rPr>
              <a:t> </a:t>
            </a:r>
            <a:r>
              <a:rPr lang="en-IN" sz="3600" b="1" dirty="0">
                <a:solidFill>
                  <a:srgbClr val="FF0000"/>
                </a:solidFill>
              </a:rPr>
              <a:t>interfaces</a:t>
            </a:r>
            <a:endParaRPr lang="en-IN" sz="3600" dirty="0">
              <a:solidFill>
                <a:srgbClr val="FF0000"/>
              </a:solidFill>
            </a:endParaRPr>
          </a:p>
        </p:txBody>
      </p:sp>
      <p:sp>
        <p:nvSpPr>
          <p:cNvPr id="5" name="Content Placeholder 4"/>
          <p:cNvSpPr>
            <a:spLocks noGrp="1"/>
          </p:cNvSpPr>
          <p:nvPr>
            <p:ph idx="1"/>
          </p:nvPr>
        </p:nvSpPr>
        <p:spPr>
          <a:xfrm>
            <a:off x="0" y="553791"/>
            <a:ext cx="12192000" cy="6304209"/>
          </a:xfrm>
        </p:spPr>
        <p:txBody>
          <a:bodyPr>
            <a:normAutofit fontScale="92500" lnSpcReduction="20000"/>
          </a:bodyPr>
          <a:lstStyle/>
          <a:p>
            <a:pPr marL="0" indent="0" algn="just">
              <a:buNone/>
            </a:pPr>
            <a:r>
              <a:rPr lang="en-IN" sz="1800" dirty="0" smtClean="0"/>
              <a:t>1) Start </a:t>
            </a:r>
            <a:r>
              <a:rPr lang="en-IN" sz="1800" dirty="0"/>
              <a:t>Microsoft Visual Studio </a:t>
            </a:r>
            <a:r>
              <a:rPr lang="en-IN" sz="1800" dirty="0" smtClean="0"/>
              <a:t>2015 </a:t>
            </a:r>
            <a:r>
              <a:rPr lang="en-IN" sz="1800" dirty="0"/>
              <a:t>if it is not already running.</a:t>
            </a:r>
          </a:p>
          <a:p>
            <a:pPr marL="0" indent="0" algn="just">
              <a:buNone/>
            </a:pPr>
            <a:r>
              <a:rPr lang="en-IN" sz="1800" dirty="0" smtClean="0"/>
              <a:t>2) Open </a:t>
            </a:r>
            <a:r>
              <a:rPr lang="en-IN" sz="1800" dirty="0"/>
              <a:t>the Drawing project, located in the \Microsoft Press\Visual </a:t>
            </a:r>
            <a:r>
              <a:rPr lang="en-IN" sz="1800" dirty="0" err="1"/>
              <a:t>CSharp</a:t>
            </a:r>
            <a:r>
              <a:rPr lang="en-IN" sz="1800" dirty="0"/>
              <a:t> Step By Step\Chapter 13\Windows </a:t>
            </a:r>
            <a:r>
              <a:rPr lang="en-IN" sz="1800" i="1" dirty="0"/>
              <a:t>X</a:t>
            </a:r>
            <a:r>
              <a:rPr lang="en-IN" sz="1800" dirty="0"/>
              <a:t>\Drawing folder in your Documents folder.</a:t>
            </a:r>
          </a:p>
          <a:p>
            <a:pPr algn="just"/>
            <a:r>
              <a:rPr lang="en-IN" sz="1800" dirty="0"/>
              <a:t>The Drawing project is a graphical application. It contains a form called </a:t>
            </a:r>
            <a:r>
              <a:rPr lang="en-IN" sz="1800" i="1" dirty="0" err="1"/>
              <a:t>DrawingPad</a:t>
            </a:r>
            <a:r>
              <a:rPr lang="en-IN" sz="1800" dirty="0"/>
              <a:t>. This form contains a canvas control called </a:t>
            </a:r>
            <a:r>
              <a:rPr lang="en-IN" sz="1800" i="1" dirty="0" err="1"/>
              <a:t>drawingCanvas</a:t>
            </a:r>
            <a:r>
              <a:rPr lang="en-IN" sz="1800" dirty="0"/>
              <a:t>. You will use this form and canvas to test your code.</a:t>
            </a:r>
          </a:p>
          <a:p>
            <a:pPr marL="0" indent="0" algn="just">
              <a:buNone/>
            </a:pPr>
            <a:r>
              <a:rPr lang="en-IN" sz="1800" dirty="0" smtClean="0"/>
              <a:t>3) In </a:t>
            </a:r>
            <a:r>
              <a:rPr lang="en-IN" sz="1800" dirty="0"/>
              <a:t>Solution Explorer, click the Drawing project. On the PROJECT menu, click Add New Item.</a:t>
            </a:r>
          </a:p>
          <a:p>
            <a:pPr marL="0" indent="0" algn="just">
              <a:buNone/>
            </a:pPr>
            <a:r>
              <a:rPr lang="en-IN" sz="1800" dirty="0"/>
              <a:t> </a:t>
            </a:r>
            <a:r>
              <a:rPr lang="en-IN" sz="1800" dirty="0" smtClean="0"/>
              <a:t>         The </a:t>
            </a:r>
            <a:r>
              <a:rPr lang="en-IN" sz="1800" dirty="0"/>
              <a:t>Add New Item – Drawing dialog box appears.</a:t>
            </a:r>
          </a:p>
          <a:p>
            <a:pPr marL="0" indent="0" algn="just">
              <a:buNone/>
            </a:pPr>
            <a:r>
              <a:rPr lang="en-IN" sz="1800" dirty="0" smtClean="0"/>
              <a:t>4) In </a:t>
            </a:r>
            <a:r>
              <a:rPr lang="en-IN" sz="1800" dirty="0"/>
              <a:t>the left pane of the Add New Item – Drawing dialog box, click Visual C# and then click Code. In the middle pane, click the Interface template. In the Name text box, type </a:t>
            </a:r>
            <a:r>
              <a:rPr lang="en-IN" sz="1800" b="1" dirty="0" err="1"/>
              <a:t>IDraw.cs</a:t>
            </a:r>
            <a:r>
              <a:rPr lang="en-IN" sz="1800" dirty="0"/>
              <a:t>, and then click Add.</a:t>
            </a:r>
          </a:p>
          <a:p>
            <a:pPr marL="0" indent="0" algn="just">
              <a:buNone/>
            </a:pPr>
            <a:r>
              <a:rPr lang="en-IN" sz="1800" dirty="0"/>
              <a:t> </a:t>
            </a:r>
            <a:r>
              <a:rPr lang="en-IN" sz="1800" dirty="0" smtClean="0"/>
              <a:t>      Visual </a:t>
            </a:r>
            <a:r>
              <a:rPr lang="en-IN" sz="1800" dirty="0"/>
              <a:t>Studio creates the </a:t>
            </a:r>
            <a:r>
              <a:rPr lang="en-IN" sz="1800" dirty="0" err="1"/>
              <a:t>IDraw.cs</a:t>
            </a:r>
            <a:r>
              <a:rPr lang="en-IN" sz="1800" dirty="0"/>
              <a:t> file and adds it to your project. The </a:t>
            </a:r>
            <a:r>
              <a:rPr lang="en-IN" sz="1800" dirty="0" err="1"/>
              <a:t>IDraw.cs</a:t>
            </a:r>
            <a:r>
              <a:rPr lang="en-IN" sz="1800" dirty="0"/>
              <a:t> file appears in the Code and Text Editor window. It should look like this</a:t>
            </a:r>
            <a:r>
              <a:rPr lang="en-IN" sz="1800" dirty="0" smtClean="0"/>
              <a:t>: </a:t>
            </a:r>
          </a:p>
          <a:p>
            <a:pPr marL="0" indent="0" algn="just">
              <a:buNone/>
            </a:pPr>
            <a:r>
              <a:rPr lang="en-IN" sz="1800" dirty="0" smtClean="0"/>
              <a:t>                                                                                  </a:t>
            </a:r>
            <a:r>
              <a:rPr lang="en-IN" sz="1800" dirty="0" smtClean="0">
                <a:solidFill>
                  <a:srgbClr val="FF0000"/>
                </a:solidFill>
              </a:rPr>
              <a:t>using </a:t>
            </a:r>
            <a:r>
              <a:rPr lang="en-IN" sz="1800" dirty="0">
                <a:solidFill>
                  <a:srgbClr val="FF0000"/>
                </a:solidFill>
              </a:rPr>
              <a:t>System</a:t>
            </a:r>
            <a:r>
              <a:rPr lang="en-IN" sz="1800" dirty="0" smtClean="0">
                <a:solidFill>
                  <a:srgbClr val="FF0000"/>
                </a:solidFill>
              </a:rPr>
              <a:t>;</a:t>
            </a:r>
          </a:p>
          <a:p>
            <a:pPr marL="0" indent="0" algn="just">
              <a:buNone/>
            </a:pPr>
            <a:r>
              <a:rPr lang="en-IN" sz="1800" dirty="0">
                <a:solidFill>
                  <a:srgbClr val="FF0000"/>
                </a:solidFill>
              </a:rPr>
              <a:t> </a:t>
            </a:r>
            <a:r>
              <a:rPr lang="en-IN" sz="1800" dirty="0" smtClean="0">
                <a:solidFill>
                  <a:srgbClr val="FF0000"/>
                </a:solidFill>
              </a:rPr>
              <a:t>                                                                                 using </a:t>
            </a:r>
            <a:r>
              <a:rPr lang="en-IN" sz="1800" dirty="0" err="1">
                <a:solidFill>
                  <a:srgbClr val="FF0000"/>
                </a:solidFill>
              </a:rPr>
              <a:t>System.Collections.Generic</a:t>
            </a:r>
            <a:r>
              <a:rPr lang="en-IN" sz="1800" dirty="0" smtClean="0">
                <a:solidFill>
                  <a:srgbClr val="FF0000"/>
                </a:solidFill>
              </a:rPr>
              <a:t>;</a:t>
            </a:r>
          </a:p>
          <a:p>
            <a:pPr marL="0" indent="0" algn="just">
              <a:buNone/>
            </a:pPr>
            <a:r>
              <a:rPr lang="en-IN" sz="1800" dirty="0">
                <a:solidFill>
                  <a:srgbClr val="FF0000"/>
                </a:solidFill>
              </a:rPr>
              <a:t> </a:t>
            </a:r>
            <a:r>
              <a:rPr lang="en-IN" sz="1800" dirty="0" smtClean="0">
                <a:solidFill>
                  <a:srgbClr val="FF0000"/>
                </a:solidFill>
              </a:rPr>
              <a:t>                                                                               using </a:t>
            </a:r>
            <a:r>
              <a:rPr lang="en-IN" sz="1800" dirty="0" err="1">
                <a:solidFill>
                  <a:srgbClr val="FF0000"/>
                </a:solidFill>
              </a:rPr>
              <a:t>System.Linq</a:t>
            </a:r>
            <a:r>
              <a:rPr lang="en-IN" sz="1800" dirty="0" smtClean="0">
                <a:solidFill>
                  <a:srgbClr val="FF0000"/>
                </a:solidFill>
              </a:rPr>
              <a:t>;</a:t>
            </a:r>
          </a:p>
          <a:p>
            <a:pPr marL="0" indent="0" algn="just">
              <a:buNone/>
            </a:pPr>
            <a:r>
              <a:rPr lang="en-IN" sz="1800" dirty="0">
                <a:solidFill>
                  <a:srgbClr val="FF0000"/>
                </a:solidFill>
              </a:rPr>
              <a:t> </a:t>
            </a:r>
            <a:r>
              <a:rPr lang="en-IN" sz="1800" dirty="0" smtClean="0">
                <a:solidFill>
                  <a:srgbClr val="FF0000"/>
                </a:solidFill>
              </a:rPr>
              <a:t>                                                                               using </a:t>
            </a:r>
            <a:r>
              <a:rPr lang="en-IN" sz="1800" dirty="0" err="1">
                <a:solidFill>
                  <a:srgbClr val="FF0000"/>
                </a:solidFill>
              </a:rPr>
              <a:t>System.Text</a:t>
            </a:r>
            <a:r>
              <a:rPr lang="en-IN" sz="1800" dirty="0" smtClean="0">
                <a:solidFill>
                  <a:srgbClr val="FF0000"/>
                </a:solidFill>
              </a:rPr>
              <a:t>;</a:t>
            </a:r>
          </a:p>
          <a:p>
            <a:pPr marL="0" indent="0" algn="just">
              <a:buNone/>
            </a:pPr>
            <a:r>
              <a:rPr lang="en-IN" sz="1800" dirty="0">
                <a:solidFill>
                  <a:srgbClr val="FF0000"/>
                </a:solidFill>
              </a:rPr>
              <a:t> </a:t>
            </a:r>
            <a:r>
              <a:rPr lang="en-IN" sz="1800" dirty="0" smtClean="0">
                <a:solidFill>
                  <a:srgbClr val="FF0000"/>
                </a:solidFill>
              </a:rPr>
              <a:t>                                                                              using </a:t>
            </a:r>
            <a:r>
              <a:rPr lang="en-IN" sz="1800" dirty="0" err="1">
                <a:solidFill>
                  <a:srgbClr val="FF0000"/>
                </a:solidFill>
              </a:rPr>
              <a:t>System.Threading.Tasks</a:t>
            </a:r>
            <a:r>
              <a:rPr lang="en-IN" sz="1800" dirty="0" smtClean="0">
                <a:solidFill>
                  <a:srgbClr val="FF0000"/>
                </a:solidFill>
              </a:rPr>
              <a:t>;</a:t>
            </a:r>
          </a:p>
          <a:p>
            <a:pPr marL="0" indent="0" algn="just">
              <a:buNone/>
            </a:pPr>
            <a:r>
              <a:rPr lang="en-IN" sz="1800" dirty="0">
                <a:solidFill>
                  <a:srgbClr val="FF0000"/>
                </a:solidFill>
              </a:rPr>
              <a:t> </a:t>
            </a:r>
            <a:r>
              <a:rPr lang="en-IN" sz="1800" dirty="0" smtClean="0">
                <a:solidFill>
                  <a:srgbClr val="FF0000"/>
                </a:solidFill>
              </a:rPr>
              <a:t>                                                                                  namespace Drawing</a:t>
            </a:r>
          </a:p>
          <a:p>
            <a:pPr marL="0" indent="0" algn="just">
              <a:buNone/>
            </a:pPr>
            <a:r>
              <a:rPr lang="en-IN" sz="1800" dirty="0">
                <a:solidFill>
                  <a:srgbClr val="FF0000"/>
                </a:solidFill>
              </a:rPr>
              <a:t> </a:t>
            </a:r>
            <a:r>
              <a:rPr lang="en-IN" sz="1800" dirty="0" smtClean="0">
                <a:solidFill>
                  <a:srgbClr val="FF0000"/>
                </a:solidFill>
              </a:rPr>
              <a:t>                                                                                { </a:t>
            </a:r>
          </a:p>
          <a:p>
            <a:pPr marL="0" indent="0" algn="just">
              <a:buNone/>
            </a:pPr>
            <a:r>
              <a:rPr lang="en-IN" sz="1800" dirty="0">
                <a:solidFill>
                  <a:srgbClr val="FF0000"/>
                </a:solidFill>
              </a:rPr>
              <a:t> </a:t>
            </a:r>
            <a:r>
              <a:rPr lang="en-IN" sz="1800" dirty="0" smtClean="0">
                <a:solidFill>
                  <a:srgbClr val="FF0000"/>
                </a:solidFill>
              </a:rPr>
              <a:t>                                                                                   interface </a:t>
            </a:r>
            <a:r>
              <a:rPr lang="en-IN" sz="1800" dirty="0" err="1">
                <a:solidFill>
                  <a:srgbClr val="FF0000"/>
                </a:solidFill>
              </a:rPr>
              <a:t>IDraw</a:t>
            </a:r>
            <a:r>
              <a:rPr lang="en-IN" sz="1800" dirty="0">
                <a:solidFill>
                  <a:srgbClr val="FF0000"/>
                </a:solidFill>
              </a:rPr>
              <a:t> </a:t>
            </a:r>
            <a:r>
              <a:rPr lang="en-IN" sz="1800" dirty="0" smtClean="0">
                <a:solidFill>
                  <a:srgbClr val="FF0000"/>
                </a:solidFill>
              </a:rPr>
              <a:t>{ }</a:t>
            </a:r>
          </a:p>
          <a:p>
            <a:pPr marL="0" indent="0" algn="just">
              <a:buNone/>
            </a:pPr>
            <a:r>
              <a:rPr lang="en-IN" sz="1800" dirty="0">
                <a:solidFill>
                  <a:srgbClr val="FF0000"/>
                </a:solidFill>
              </a:rPr>
              <a:t> </a:t>
            </a:r>
            <a:r>
              <a:rPr lang="en-IN" sz="1800" dirty="0" smtClean="0">
                <a:solidFill>
                  <a:srgbClr val="FF0000"/>
                </a:solidFill>
              </a:rPr>
              <a:t>                                                                                }</a:t>
            </a:r>
            <a:endParaRPr lang="en-IN" sz="1800" dirty="0">
              <a:solidFill>
                <a:srgbClr val="FF0000"/>
              </a:solidFill>
            </a:endParaRPr>
          </a:p>
        </p:txBody>
      </p:sp>
    </p:spTree>
    <p:extLst>
      <p:ext uri="{BB962C8B-B14F-4D97-AF65-F5344CB8AC3E}">
        <p14:creationId xmlns:p14="http://schemas.microsoft.com/office/powerpoint/2010/main" xmlns="" val="3604227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US" sz="3600" b="1" dirty="0" err="1" smtClean="0">
                <a:solidFill>
                  <a:srgbClr val="FF0000"/>
                </a:solidFill>
              </a:rPr>
              <a:t>Contd</a:t>
            </a:r>
            <a:r>
              <a:rPr lang="en-US" sz="3600" b="1" dirty="0" smtClean="0">
                <a:solidFill>
                  <a:srgbClr val="FF0000"/>
                </a:solidFill>
              </a:rPr>
              <a:t>…</a:t>
            </a:r>
            <a:endParaRPr lang="en-IN" sz="3600" dirty="0">
              <a:solidFill>
                <a:srgbClr val="FF0000"/>
              </a:solidFill>
            </a:endParaRPr>
          </a:p>
        </p:txBody>
      </p:sp>
      <p:sp>
        <p:nvSpPr>
          <p:cNvPr id="5" name="Content Placeholder 4"/>
          <p:cNvSpPr>
            <a:spLocks noGrp="1"/>
          </p:cNvSpPr>
          <p:nvPr>
            <p:ph idx="1"/>
          </p:nvPr>
        </p:nvSpPr>
        <p:spPr>
          <a:xfrm>
            <a:off x="0" y="553791"/>
            <a:ext cx="12192000" cy="6304209"/>
          </a:xfrm>
        </p:spPr>
        <p:txBody>
          <a:bodyPr>
            <a:normAutofit lnSpcReduction="10000"/>
          </a:bodyPr>
          <a:lstStyle/>
          <a:p>
            <a:pPr marL="0" indent="0" algn="just">
              <a:buNone/>
            </a:pPr>
            <a:r>
              <a:rPr lang="en-IN" sz="1800" dirty="0" smtClean="0"/>
              <a:t>In </a:t>
            </a:r>
            <a:r>
              <a:rPr lang="en-IN" sz="1800" dirty="0"/>
              <a:t>the </a:t>
            </a:r>
            <a:r>
              <a:rPr lang="en-IN" sz="1800" dirty="0" err="1"/>
              <a:t>IDraw.cs</a:t>
            </a:r>
            <a:r>
              <a:rPr lang="en-IN" sz="1800" dirty="0"/>
              <a:t> file, if you are using Window 8, add the following </a:t>
            </a:r>
            <a:r>
              <a:rPr lang="en-IN" sz="1800" i="1" dirty="0"/>
              <a:t>using </a:t>
            </a:r>
            <a:r>
              <a:rPr lang="en-IN" sz="1800" dirty="0"/>
              <a:t>directive to the list at the top of the file:</a:t>
            </a:r>
          </a:p>
          <a:p>
            <a:pPr algn="ctr"/>
            <a:r>
              <a:rPr lang="en-IN" sz="1800" b="1" dirty="0">
                <a:solidFill>
                  <a:srgbClr val="FF0000"/>
                </a:solidFill>
              </a:rPr>
              <a:t>using </a:t>
            </a:r>
            <a:r>
              <a:rPr lang="en-IN" sz="1800" b="1" dirty="0" err="1" smtClean="0">
                <a:solidFill>
                  <a:srgbClr val="FF0000"/>
                </a:solidFill>
              </a:rPr>
              <a:t>Windows.UI.Xaml.Controls</a:t>
            </a:r>
            <a:r>
              <a:rPr lang="en-IN" sz="1800" b="1" dirty="0" smtClean="0">
                <a:solidFill>
                  <a:srgbClr val="FF0000"/>
                </a:solidFill>
              </a:rPr>
              <a:t>;</a:t>
            </a:r>
            <a:endParaRPr lang="en-IN" sz="1800" dirty="0">
              <a:solidFill>
                <a:srgbClr val="FF0000"/>
              </a:solidFill>
            </a:endParaRPr>
          </a:p>
          <a:p>
            <a:pPr marL="0" indent="0" algn="just">
              <a:buNone/>
            </a:pPr>
            <a:r>
              <a:rPr lang="en-IN" sz="1800" dirty="0" smtClean="0"/>
              <a:t>If </a:t>
            </a:r>
            <a:r>
              <a:rPr lang="en-IN" sz="1800" dirty="0"/>
              <a:t>you are using Windows 7, add this </a:t>
            </a:r>
            <a:r>
              <a:rPr lang="en-IN" sz="1800" i="1" dirty="0"/>
              <a:t>using </a:t>
            </a:r>
            <a:r>
              <a:rPr lang="en-IN" sz="1800" dirty="0"/>
              <a:t>directive instead:</a:t>
            </a:r>
          </a:p>
          <a:p>
            <a:pPr algn="ctr"/>
            <a:r>
              <a:rPr lang="en-IN" sz="1800" b="1" dirty="0">
                <a:solidFill>
                  <a:srgbClr val="FF0000"/>
                </a:solidFill>
              </a:rPr>
              <a:t>using </a:t>
            </a:r>
            <a:r>
              <a:rPr lang="en-IN" sz="1800" b="1" dirty="0" err="1">
                <a:solidFill>
                  <a:srgbClr val="FF0000"/>
                </a:solidFill>
              </a:rPr>
              <a:t>System.Windows.Controls</a:t>
            </a:r>
            <a:r>
              <a:rPr lang="en-IN" sz="1800" b="1" dirty="0" smtClean="0">
                <a:solidFill>
                  <a:srgbClr val="FF0000"/>
                </a:solidFill>
              </a:rPr>
              <a:t>;  </a:t>
            </a:r>
          </a:p>
          <a:p>
            <a:pPr algn="just"/>
            <a:r>
              <a:rPr lang="en-IN" sz="1800" dirty="0"/>
              <a:t>You will reference the </a:t>
            </a:r>
            <a:r>
              <a:rPr lang="en-IN" sz="1800" i="1" dirty="0"/>
              <a:t>Canvas </a:t>
            </a:r>
            <a:r>
              <a:rPr lang="en-IN" sz="1800" dirty="0"/>
              <a:t>class in this interface. The </a:t>
            </a:r>
            <a:r>
              <a:rPr lang="en-IN" sz="1800" i="1" dirty="0"/>
              <a:t>Canvas </a:t>
            </a:r>
            <a:r>
              <a:rPr lang="en-IN" sz="1800" dirty="0"/>
              <a:t>class is located in the </a:t>
            </a:r>
            <a:r>
              <a:rPr lang="en-IN" sz="1800" i="1" dirty="0" err="1"/>
              <a:t>Windows.UI.Xaml.Controls</a:t>
            </a:r>
            <a:r>
              <a:rPr lang="en-IN" sz="1800" i="1" dirty="0"/>
              <a:t> </a:t>
            </a:r>
            <a:r>
              <a:rPr lang="en-IN" sz="1800" dirty="0"/>
              <a:t>namespace for Windows Store apps and in the </a:t>
            </a:r>
            <a:r>
              <a:rPr lang="en-IN" sz="1800" i="1" dirty="0" err="1"/>
              <a:t>System.Windows.Controls</a:t>
            </a:r>
            <a:r>
              <a:rPr lang="en-IN" sz="1800" i="1" dirty="0"/>
              <a:t> </a:t>
            </a:r>
            <a:r>
              <a:rPr lang="en-IN" sz="1800" dirty="0"/>
              <a:t>namespace for Windows Presentation Foundation (WPF) applications</a:t>
            </a:r>
            <a:endParaRPr lang="en-IN" sz="1800" b="1" dirty="0" smtClean="0"/>
          </a:p>
          <a:p>
            <a:pPr marL="0" indent="0" algn="just">
              <a:buNone/>
            </a:pPr>
            <a:r>
              <a:rPr lang="en-IN" sz="1800" dirty="0" smtClean="0"/>
              <a:t>6) Add </a:t>
            </a:r>
            <a:r>
              <a:rPr lang="en-IN" sz="1800" dirty="0"/>
              <a:t>the methods shown here in bold to the </a:t>
            </a:r>
            <a:r>
              <a:rPr lang="en-IN" sz="1800" i="1" dirty="0" err="1"/>
              <a:t>IDraw</a:t>
            </a:r>
            <a:r>
              <a:rPr lang="en-IN" sz="1800" i="1" dirty="0"/>
              <a:t> </a:t>
            </a:r>
            <a:r>
              <a:rPr lang="en-IN" sz="1800" dirty="0"/>
              <a:t>interface:</a:t>
            </a:r>
          </a:p>
          <a:p>
            <a:pPr marL="0" indent="0" algn="just">
              <a:spcBef>
                <a:spcPts val="0"/>
              </a:spcBef>
              <a:buNone/>
            </a:pPr>
            <a:r>
              <a:rPr lang="en-IN" sz="1800" dirty="0" smtClean="0">
                <a:solidFill>
                  <a:srgbClr val="FF0000"/>
                </a:solidFill>
              </a:rPr>
              <a:t>                                                                                      interface </a:t>
            </a:r>
            <a:r>
              <a:rPr lang="en-IN" sz="1800" dirty="0" err="1" smtClean="0">
                <a:solidFill>
                  <a:srgbClr val="FF0000"/>
                </a:solidFill>
              </a:rPr>
              <a:t>Idraw</a:t>
            </a:r>
            <a:endParaRPr lang="en-IN" sz="1800" dirty="0" smtClean="0">
              <a:solidFill>
                <a:srgbClr val="FF0000"/>
              </a:solidFill>
            </a:endParaRP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b="1" dirty="0">
                <a:solidFill>
                  <a:srgbClr val="FF0000"/>
                </a:solidFill>
              </a:rPr>
              <a:t> </a:t>
            </a:r>
            <a:r>
              <a:rPr lang="en-IN" sz="1800" b="1" dirty="0" smtClean="0">
                <a:solidFill>
                  <a:srgbClr val="FF0000"/>
                </a:solidFill>
              </a:rPr>
              <a:t>                                                                                  void </a:t>
            </a:r>
            <a:r>
              <a:rPr lang="en-IN" sz="1800" b="1" dirty="0" err="1">
                <a:solidFill>
                  <a:srgbClr val="FF0000"/>
                </a:solidFill>
              </a:rPr>
              <a:t>SetLocation</a:t>
            </a:r>
            <a:r>
              <a:rPr lang="en-IN" sz="1800" b="1" dirty="0">
                <a:solidFill>
                  <a:srgbClr val="FF0000"/>
                </a:solidFill>
              </a:rPr>
              <a:t>(</a:t>
            </a:r>
            <a:r>
              <a:rPr lang="en-IN" sz="1800" b="1" dirty="0" err="1">
                <a:solidFill>
                  <a:srgbClr val="FF0000"/>
                </a:solidFill>
              </a:rPr>
              <a:t>int</a:t>
            </a:r>
            <a:r>
              <a:rPr lang="en-IN" sz="1800" b="1" dirty="0">
                <a:solidFill>
                  <a:srgbClr val="FF0000"/>
                </a:solidFill>
              </a:rPr>
              <a:t> </a:t>
            </a:r>
            <a:r>
              <a:rPr lang="en-IN" sz="1800" b="1" dirty="0" err="1">
                <a:solidFill>
                  <a:srgbClr val="FF0000"/>
                </a:solidFill>
              </a:rPr>
              <a:t>xCoord</a:t>
            </a:r>
            <a:r>
              <a:rPr lang="en-IN" sz="1800" b="1" dirty="0">
                <a:solidFill>
                  <a:srgbClr val="FF0000"/>
                </a:solidFill>
              </a:rPr>
              <a:t>, </a:t>
            </a:r>
            <a:r>
              <a:rPr lang="en-IN" sz="1800" b="1" dirty="0" err="1">
                <a:solidFill>
                  <a:srgbClr val="FF0000"/>
                </a:solidFill>
              </a:rPr>
              <a:t>int</a:t>
            </a:r>
            <a:r>
              <a:rPr lang="en-IN" sz="1800" b="1" dirty="0">
                <a:solidFill>
                  <a:srgbClr val="FF0000"/>
                </a:solidFill>
              </a:rPr>
              <a:t> </a:t>
            </a:r>
            <a:r>
              <a:rPr lang="en-IN" sz="1800" b="1" dirty="0" err="1">
                <a:solidFill>
                  <a:srgbClr val="FF0000"/>
                </a:solidFill>
              </a:rPr>
              <a:t>yCoord</a:t>
            </a:r>
            <a:r>
              <a:rPr lang="en-IN" sz="1800" b="1" dirty="0">
                <a:solidFill>
                  <a:srgbClr val="FF0000"/>
                </a:solidFill>
              </a:rPr>
              <a:t>); </a:t>
            </a:r>
            <a:endParaRPr lang="en-IN" sz="1800" b="1" dirty="0" smtClean="0">
              <a:solidFill>
                <a:srgbClr val="FF0000"/>
              </a:solidFill>
            </a:endParaRPr>
          </a:p>
          <a:p>
            <a:pPr marL="0" indent="0" algn="just">
              <a:spcBef>
                <a:spcPts val="0"/>
              </a:spcBef>
              <a:buNone/>
            </a:pPr>
            <a:r>
              <a:rPr lang="en-IN" sz="1800" b="1" dirty="0">
                <a:solidFill>
                  <a:srgbClr val="FF0000"/>
                </a:solidFill>
              </a:rPr>
              <a:t> </a:t>
            </a:r>
            <a:r>
              <a:rPr lang="en-IN" sz="1800" b="1" dirty="0" smtClean="0">
                <a:solidFill>
                  <a:srgbClr val="FF0000"/>
                </a:solidFill>
              </a:rPr>
              <a:t>                                                                                 void </a:t>
            </a:r>
            <a:r>
              <a:rPr lang="en-IN" sz="1800" b="1" dirty="0">
                <a:solidFill>
                  <a:srgbClr val="FF0000"/>
                </a:solidFill>
              </a:rPr>
              <a:t>Draw(Canvas canvas</a:t>
            </a:r>
            <a:r>
              <a:rPr lang="en-IN" sz="1800" b="1" dirty="0" smtClean="0">
                <a:solidFill>
                  <a:srgbClr val="FF0000"/>
                </a:solidFill>
              </a:rPr>
              <a:t>);</a:t>
            </a:r>
          </a:p>
          <a:p>
            <a:pPr marL="0" indent="0" algn="just">
              <a:spcBef>
                <a:spcPts val="0"/>
              </a:spcBef>
              <a:buNone/>
            </a:pPr>
            <a:r>
              <a:rPr lang="en-IN" sz="1800" b="1" dirty="0">
                <a:solidFill>
                  <a:srgbClr val="FF0000"/>
                </a:solidFill>
              </a:rPr>
              <a:t> </a:t>
            </a:r>
            <a:r>
              <a:rPr lang="en-IN" sz="1800" b="1" dirty="0" smtClean="0">
                <a:solidFill>
                  <a:srgbClr val="FF0000"/>
                </a:solidFill>
              </a:rPr>
              <a:t>                                                                             </a:t>
            </a:r>
            <a:r>
              <a:rPr lang="en-IN" sz="1800" dirty="0" smtClean="0">
                <a:solidFill>
                  <a:srgbClr val="FF0000"/>
                </a:solidFill>
              </a:rPr>
              <a:t>}</a:t>
            </a:r>
            <a:endParaRPr lang="en-IN" sz="1800" dirty="0">
              <a:solidFill>
                <a:srgbClr val="FF0000"/>
              </a:solidFill>
            </a:endParaRPr>
          </a:p>
          <a:p>
            <a:pPr marL="0" indent="0" algn="just">
              <a:buNone/>
            </a:pPr>
            <a:r>
              <a:rPr lang="en-IN" sz="1800" dirty="0" smtClean="0"/>
              <a:t>7) On </a:t>
            </a:r>
            <a:r>
              <a:rPr lang="en-IN" sz="1800" dirty="0"/>
              <a:t>the PROJECT menu, click Add New Item again.</a:t>
            </a:r>
          </a:p>
          <a:p>
            <a:pPr marL="0" indent="0" algn="just">
              <a:buNone/>
            </a:pPr>
            <a:r>
              <a:rPr lang="en-IN" sz="1800" dirty="0" smtClean="0"/>
              <a:t>8) In </a:t>
            </a:r>
            <a:r>
              <a:rPr lang="en-IN" sz="1800" dirty="0"/>
              <a:t>the middle pane of the Add New Item – Drawing dialog box, click the Interface template. In the Name text box, type </a:t>
            </a:r>
            <a:r>
              <a:rPr lang="en-IN" sz="1800" b="1" dirty="0" err="1"/>
              <a:t>IColor.cs</a:t>
            </a:r>
            <a:r>
              <a:rPr lang="en-IN" sz="1800" dirty="0"/>
              <a:t>, and then click Add.</a:t>
            </a:r>
          </a:p>
          <a:p>
            <a:pPr algn="just"/>
            <a:endParaRPr lang="en-IN" sz="1800" dirty="0"/>
          </a:p>
          <a:p>
            <a:pPr lvl="2" algn="just"/>
            <a:r>
              <a:rPr lang="en-IN" sz="1800" dirty="0"/>
              <a:t>Visual Studio creates the </a:t>
            </a:r>
            <a:r>
              <a:rPr lang="en-IN" sz="1800" dirty="0" err="1"/>
              <a:t>IColor.cs</a:t>
            </a:r>
            <a:r>
              <a:rPr lang="en-IN" sz="1800" dirty="0"/>
              <a:t> file and adds it to your project. The </a:t>
            </a:r>
            <a:r>
              <a:rPr lang="en-IN" sz="1800" dirty="0" err="1"/>
              <a:t>IColor.cs</a:t>
            </a:r>
            <a:r>
              <a:rPr lang="en-IN" sz="1800" dirty="0"/>
              <a:t> file appears in the Code and Text Editor window.</a:t>
            </a:r>
          </a:p>
          <a:p>
            <a:pPr marL="0" indent="0" algn="just">
              <a:buNone/>
            </a:pPr>
            <a:r>
              <a:rPr lang="en-IN" sz="1800" dirty="0" smtClean="0"/>
              <a:t>9) In </a:t>
            </a:r>
            <a:r>
              <a:rPr lang="en-IN" sz="1800" dirty="0"/>
              <a:t>the </a:t>
            </a:r>
            <a:r>
              <a:rPr lang="en-IN" sz="1800" dirty="0" err="1"/>
              <a:t>IColor.cs</a:t>
            </a:r>
            <a:r>
              <a:rPr lang="en-IN" sz="1800" dirty="0"/>
              <a:t> file, if you are using Window 8, add the following </a:t>
            </a:r>
            <a:r>
              <a:rPr lang="en-IN" sz="1800" i="1" dirty="0"/>
              <a:t>using </a:t>
            </a:r>
            <a:r>
              <a:rPr lang="en-IN" sz="1800" dirty="0"/>
              <a:t>directive to the list at the top of the file</a:t>
            </a:r>
            <a:r>
              <a:rPr lang="en-IN" sz="1800" dirty="0" smtClean="0"/>
              <a:t>:</a:t>
            </a:r>
            <a:endParaRPr lang="en-IN" sz="1800" dirty="0"/>
          </a:p>
        </p:txBody>
      </p:sp>
    </p:spTree>
    <p:extLst>
      <p:ext uri="{BB962C8B-B14F-4D97-AF65-F5344CB8AC3E}">
        <p14:creationId xmlns:p14="http://schemas.microsoft.com/office/powerpoint/2010/main" xmlns="" val="1109214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US" sz="3600" b="1" dirty="0" err="1" smtClean="0">
                <a:solidFill>
                  <a:srgbClr val="FF0000"/>
                </a:solidFill>
              </a:rPr>
              <a:t>Contd</a:t>
            </a:r>
            <a:r>
              <a:rPr lang="en-US" sz="3600" b="1" dirty="0" smtClean="0">
                <a:solidFill>
                  <a:srgbClr val="FF0000"/>
                </a:solidFill>
              </a:rPr>
              <a:t>…</a:t>
            </a:r>
            <a:endParaRPr lang="en-IN" sz="3600" dirty="0">
              <a:solidFill>
                <a:srgbClr val="FF0000"/>
              </a:solidFill>
            </a:endParaRPr>
          </a:p>
        </p:txBody>
      </p:sp>
      <p:sp>
        <p:nvSpPr>
          <p:cNvPr id="5" name="Content Placeholder 4"/>
          <p:cNvSpPr>
            <a:spLocks noGrp="1"/>
          </p:cNvSpPr>
          <p:nvPr>
            <p:ph idx="1"/>
          </p:nvPr>
        </p:nvSpPr>
        <p:spPr>
          <a:xfrm>
            <a:off x="0" y="553791"/>
            <a:ext cx="12192000" cy="6304209"/>
          </a:xfrm>
        </p:spPr>
        <p:txBody>
          <a:bodyPr>
            <a:normAutofit/>
          </a:bodyPr>
          <a:lstStyle/>
          <a:p>
            <a:pPr algn="ctr"/>
            <a:r>
              <a:rPr lang="en-IN" sz="1800" b="1" dirty="0">
                <a:solidFill>
                  <a:srgbClr val="FF0000"/>
                </a:solidFill>
              </a:rPr>
              <a:t>using </a:t>
            </a:r>
            <a:r>
              <a:rPr lang="en-IN" sz="1800" b="1" dirty="0" err="1">
                <a:solidFill>
                  <a:srgbClr val="FF0000"/>
                </a:solidFill>
              </a:rPr>
              <a:t>Windows.UI</a:t>
            </a:r>
            <a:r>
              <a:rPr lang="en-IN" sz="1800" b="1" dirty="0">
                <a:solidFill>
                  <a:srgbClr val="FF0000"/>
                </a:solidFill>
              </a:rPr>
              <a:t>;</a:t>
            </a:r>
            <a:endParaRPr lang="en-IN" sz="1800" dirty="0">
              <a:solidFill>
                <a:srgbClr val="FF0000"/>
              </a:solidFill>
            </a:endParaRPr>
          </a:p>
          <a:p>
            <a:r>
              <a:rPr lang="en-IN" sz="1800" dirty="0"/>
              <a:t>If you are using Windows 7, add this </a:t>
            </a:r>
            <a:r>
              <a:rPr lang="en-IN" sz="1800" i="1" dirty="0"/>
              <a:t>using </a:t>
            </a:r>
            <a:r>
              <a:rPr lang="en-IN" sz="1800" dirty="0"/>
              <a:t>directive:</a:t>
            </a:r>
          </a:p>
          <a:p>
            <a:pPr algn="ctr"/>
            <a:r>
              <a:rPr lang="en-IN" sz="1800" b="1" dirty="0">
                <a:solidFill>
                  <a:srgbClr val="FF0000"/>
                </a:solidFill>
              </a:rPr>
              <a:t>using </a:t>
            </a:r>
            <a:r>
              <a:rPr lang="en-IN" sz="1800" b="1" dirty="0" err="1">
                <a:solidFill>
                  <a:srgbClr val="FF0000"/>
                </a:solidFill>
              </a:rPr>
              <a:t>System.Windows.Media</a:t>
            </a:r>
            <a:r>
              <a:rPr lang="en-IN" sz="1800" b="1" dirty="0">
                <a:solidFill>
                  <a:srgbClr val="FF0000"/>
                </a:solidFill>
              </a:rPr>
              <a:t>;</a:t>
            </a:r>
            <a:endParaRPr lang="en-IN" sz="1800" dirty="0">
              <a:solidFill>
                <a:srgbClr val="FF0000"/>
              </a:solidFill>
            </a:endParaRPr>
          </a:p>
          <a:p>
            <a:pPr algn="just"/>
            <a:r>
              <a:rPr lang="en-IN" sz="1800" dirty="0"/>
              <a:t>You will reference the </a:t>
            </a:r>
            <a:r>
              <a:rPr lang="en-IN" sz="1800" i="1" dirty="0" err="1"/>
              <a:t>Color</a:t>
            </a:r>
            <a:r>
              <a:rPr lang="en-IN" sz="1800" i="1" dirty="0"/>
              <a:t> </a:t>
            </a:r>
            <a:r>
              <a:rPr lang="en-IN" sz="1800" dirty="0"/>
              <a:t>class in this interface, which is located in the </a:t>
            </a:r>
            <a:r>
              <a:rPr lang="en-IN" sz="1800" i="1" dirty="0" err="1"/>
              <a:t>Windows.UI</a:t>
            </a:r>
            <a:r>
              <a:rPr lang="en-IN" sz="1800" i="1" dirty="0"/>
              <a:t> </a:t>
            </a:r>
            <a:r>
              <a:rPr lang="en-IN" sz="1800" dirty="0"/>
              <a:t>namespace for Windows Store apps and in the </a:t>
            </a:r>
            <a:r>
              <a:rPr lang="en-IN" sz="1800" i="1" dirty="0" err="1"/>
              <a:t>System.Windows.Media</a:t>
            </a:r>
            <a:r>
              <a:rPr lang="en-IN" sz="1800" i="1" dirty="0"/>
              <a:t> </a:t>
            </a:r>
            <a:r>
              <a:rPr lang="en-IN" sz="1800" dirty="0"/>
              <a:t>namespace for WPF applications</a:t>
            </a:r>
            <a:r>
              <a:rPr lang="en-IN" sz="1800" dirty="0" smtClean="0"/>
              <a:t>. </a:t>
            </a:r>
          </a:p>
          <a:p>
            <a:pPr marL="0" indent="0">
              <a:buNone/>
            </a:pPr>
            <a:r>
              <a:rPr lang="en-IN" sz="1800" dirty="0" smtClean="0"/>
              <a:t>10) Add </a:t>
            </a:r>
            <a:r>
              <a:rPr lang="en-IN" sz="1800" dirty="0"/>
              <a:t>the following method shown in bold to the </a:t>
            </a:r>
            <a:r>
              <a:rPr lang="en-IN" sz="1800" i="1" dirty="0" err="1"/>
              <a:t>IColor</a:t>
            </a:r>
            <a:r>
              <a:rPr lang="en-IN" sz="1800" i="1" dirty="0"/>
              <a:t> </a:t>
            </a:r>
            <a:r>
              <a:rPr lang="en-IN" sz="1800" dirty="0"/>
              <a:t>interface definition:</a:t>
            </a:r>
          </a:p>
          <a:p>
            <a:pPr marL="0" indent="0">
              <a:spcBef>
                <a:spcPts val="0"/>
              </a:spcBef>
              <a:buNone/>
            </a:pPr>
            <a:r>
              <a:rPr lang="en-IN" sz="1800" dirty="0" smtClean="0">
                <a:solidFill>
                  <a:srgbClr val="FF0000"/>
                </a:solidFill>
              </a:rPr>
              <a:t>                                                                       interface </a:t>
            </a:r>
            <a:r>
              <a:rPr lang="en-IN" sz="1800" dirty="0" err="1" smtClean="0">
                <a:solidFill>
                  <a:srgbClr val="FF0000"/>
                </a:solidFill>
              </a:rPr>
              <a:t>IColor</a:t>
            </a:r>
            <a:endParaRPr lang="en-IN" sz="1800" dirty="0" smtClean="0">
              <a:solidFill>
                <a:srgbClr val="FF0000"/>
              </a:solidFill>
            </a:endParaRP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void </a:t>
            </a:r>
            <a:r>
              <a:rPr lang="en-IN" sz="1800" b="1" dirty="0" err="1">
                <a:solidFill>
                  <a:srgbClr val="FF0000"/>
                </a:solidFill>
              </a:rPr>
              <a:t>SetColor</a:t>
            </a:r>
            <a:r>
              <a:rPr lang="en-IN" sz="1800" b="1" dirty="0">
                <a:solidFill>
                  <a:srgbClr val="FF0000"/>
                </a:solidFill>
              </a:rPr>
              <a:t>(</a:t>
            </a:r>
            <a:r>
              <a:rPr lang="en-IN" sz="1800" b="1" dirty="0" err="1">
                <a:solidFill>
                  <a:srgbClr val="FF0000"/>
                </a:solidFill>
              </a:rPr>
              <a:t>Color</a:t>
            </a:r>
            <a:r>
              <a:rPr lang="en-IN" sz="1800" b="1" dirty="0">
                <a:solidFill>
                  <a:srgbClr val="FF0000"/>
                </a:solidFill>
              </a:rPr>
              <a:t> </a:t>
            </a:r>
            <a:r>
              <a:rPr lang="en-IN" sz="1800" b="1" dirty="0" err="1">
                <a:solidFill>
                  <a:srgbClr val="FF0000"/>
                </a:solidFill>
              </a:rPr>
              <a:t>color</a:t>
            </a:r>
            <a:r>
              <a:rPr lang="en-IN" sz="1800" b="1" dirty="0" smtClean="0">
                <a:solidFill>
                  <a:srgbClr val="FF0000"/>
                </a:solidFill>
              </a:rPr>
              <a:t>);</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dirty="0" smtClean="0">
                <a:solidFill>
                  <a:srgbClr val="FF0000"/>
                </a:solidFill>
              </a:rPr>
              <a:t>} </a:t>
            </a:r>
          </a:p>
          <a:p>
            <a:pPr marL="0" indent="0" algn="just">
              <a:spcBef>
                <a:spcPts val="0"/>
              </a:spcBef>
              <a:buNone/>
            </a:pPr>
            <a:r>
              <a:rPr lang="en-IN" sz="1800" dirty="0"/>
              <a:t>You have now defined the </a:t>
            </a:r>
            <a:r>
              <a:rPr lang="en-IN" sz="1800" i="1" dirty="0" err="1"/>
              <a:t>IDraw</a:t>
            </a:r>
            <a:r>
              <a:rPr lang="en-IN" sz="1800" i="1" dirty="0"/>
              <a:t> </a:t>
            </a:r>
            <a:r>
              <a:rPr lang="en-IN" sz="1800" dirty="0"/>
              <a:t>and </a:t>
            </a:r>
            <a:r>
              <a:rPr lang="en-IN" sz="1800" i="1" dirty="0" err="1"/>
              <a:t>IColor</a:t>
            </a:r>
            <a:r>
              <a:rPr lang="en-IN" sz="1800" i="1" dirty="0"/>
              <a:t> </a:t>
            </a:r>
            <a:r>
              <a:rPr lang="en-IN" sz="1800" dirty="0"/>
              <a:t>interfaces. The next step is to create some classes that implement them. In the following exercise, you will create two new shape classes called </a:t>
            </a:r>
            <a:r>
              <a:rPr lang="en-IN" sz="1800" i="1" dirty="0"/>
              <a:t>Square </a:t>
            </a:r>
            <a:r>
              <a:rPr lang="en-IN" sz="1800" dirty="0"/>
              <a:t>and </a:t>
            </a:r>
            <a:r>
              <a:rPr lang="en-IN" sz="1800" i="1" dirty="0"/>
              <a:t>Circle</a:t>
            </a:r>
            <a:r>
              <a:rPr lang="en-IN" sz="1800" dirty="0"/>
              <a:t>. These classes will implement both interfaces</a:t>
            </a:r>
            <a:r>
              <a:rPr lang="en-IN" sz="1800" dirty="0" smtClean="0"/>
              <a:t>. </a:t>
            </a:r>
          </a:p>
          <a:p>
            <a:pPr marL="0" indent="0" algn="just">
              <a:spcBef>
                <a:spcPts val="0"/>
              </a:spcBef>
              <a:buNone/>
            </a:pPr>
            <a:endParaRPr lang="en-US" sz="1800" dirty="0">
              <a:solidFill>
                <a:srgbClr val="FF0000"/>
              </a:solidFill>
            </a:endParaRPr>
          </a:p>
          <a:p>
            <a:pPr marL="0" indent="0" algn="ctr">
              <a:spcBef>
                <a:spcPts val="0"/>
              </a:spcBef>
              <a:buNone/>
            </a:pPr>
            <a:r>
              <a:rPr lang="en-IN" b="1" dirty="0">
                <a:solidFill>
                  <a:srgbClr val="FF0000"/>
                </a:solidFill>
              </a:rPr>
              <a:t>Create the </a:t>
            </a:r>
            <a:r>
              <a:rPr lang="en-IN" b="1" i="1" dirty="0">
                <a:solidFill>
                  <a:srgbClr val="FF0000"/>
                </a:solidFill>
              </a:rPr>
              <a:t>Square </a:t>
            </a:r>
            <a:r>
              <a:rPr lang="en-IN" b="1" dirty="0">
                <a:solidFill>
                  <a:srgbClr val="FF0000"/>
                </a:solidFill>
              </a:rPr>
              <a:t>and </a:t>
            </a:r>
            <a:r>
              <a:rPr lang="en-IN" b="1" i="1" dirty="0">
                <a:solidFill>
                  <a:srgbClr val="FF0000"/>
                </a:solidFill>
              </a:rPr>
              <a:t>Circle </a:t>
            </a:r>
            <a:r>
              <a:rPr lang="en-IN" b="1" dirty="0">
                <a:solidFill>
                  <a:srgbClr val="FF0000"/>
                </a:solidFill>
              </a:rPr>
              <a:t>classes, and implement the </a:t>
            </a:r>
            <a:r>
              <a:rPr lang="en-IN" b="1" dirty="0" smtClean="0">
                <a:solidFill>
                  <a:srgbClr val="FF0000"/>
                </a:solidFill>
              </a:rPr>
              <a:t>interfaces </a:t>
            </a:r>
          </a:p>
          <a:p>
            <a:pPr marL="0" indent="0" algn="just">
              <a:buNone/>
            </a:pPr>
            <a:r>
              <a:rPr lang="en-IN" sz="1800" dirty="0" smtClean="0"/>
              <a:t>1)On </a:t>
            </a:r>
            <a:r>
              <a:rPr lang="en-IN" sz="1800" dirty="0"/>
              <a:t>the PROJECT menu, click Add Class.</a:t>
            </a:r>
          </a:p>
          <a:p>
            <a:pPr marL="0" indent="0" algn="just">
              <a:buNone/>
            </a:pPr>
            <a:r>
              <a:rPr lang="en-IN" sz="1800" dirty="0" smtClean="0"/>
              <a:t>2) In </a:t>
            </a:r>
            <a:r>
              <a:rPr lang="en-IN" sz="1800" dirty="0"/>
              <a:t>the Add New Item – Drawing dialog box, verify that the Class template is selected in the middle pane, type </a:t>
            </a:r>
            <a:r>
              <a:rPr lang="en-IN" sz="1800" b="1" dirty="0" err="1"/>
              <a:t>Square.cs</a:t>
            </a:r>
            <a:r>
              <a:rPr lang="en-IN" sz="1800" b="1" dirty="0"/>
              <a:t> </a:t>
            </a:r>
            <a:r>
              <a:rPr lang="en-IN" sz="1800" dirty="0"/>
              <a:t>in the Name text box, and then click Add</a:t>
            </a:r>
            <a:r>
              <a:rPr lang="en-IN" sz="1800" dirty="0" smtClean="0"/>
              <a:t>. </a:t>
            </a:r>
          </a:p>
          <a:p>
            <a:pPr marL="0" indent="0" algn="just">
              <a:buNone/>
            </a:pPr>
            <a:r>
              <a:rPr lang="en-IN" sz="1800" dirty="0"/>
              <a:t>Visual Studio creates the </a:t>
            </a:r>
            <a:r>
              <a:rPr lang="en-IN" sz="1800" dirty="0" err="1"/>
              <a:t>Square.cs</a:t>
            </a:r>
            <a:r>
              <a:rPr lang="en-IN" sz="1800" dirty="0"/>
              <a:t> file and displays it in the Code and Text Editor window.</a:t>
            </a:r>
          </a:p>
          <a:p>
            <a:pPr marL="0" indent="0">
              <a:spcBef>
                <a:spcPts val="0"/>
              </a:spcBef>
              <a:buNone/>
            </a:pPr>
            <a:endParaRPr lang="en-IN" sz="1800" dirty="0">
              <a:solidFill>
                <a:srgbClr val="FF0000"/>
              </a:solidFill>
            </a:endParaRPr>
          </a:p>
        </p:txBody>
      </p:sp>
    </p:spTree>
    <p:extLst>
      <p:ext uri="{BB962C8B-B14F-4D97-AF65-F5344CB8AC3E}">
        <p14:creationId xmlns:p14="http://schemas.microsoft.com/office/powerpoint/2010/main" xmlns="" val="14456154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US" sz="3600" b="1" dirty="0" err="1" smtClean="0">
                <a:solidFill>
                  <a:srgbClr val="FF0000"/>
                </a:solidFill>
              </a:rPr>
              <a:t>Contd</a:t>
            </a:r>
            <a:r>
              <a:rPr lang="en-US" sz="3600" b="1" dirty="0" smtClean="0">
                <a:solidFill>
                  <a:srgbClr val="FF0000"/>
                </a:solidFill>
              </a:rPr>
              <a:t>…</a:t>
            </a:r>
            <a:endParaRPr lang="en-IN" sz="3600" dirty="0">
              <a:solidFill>
                <a:srgbClr val="FF0000"/>
              </a:solidFill>
            </a:endParaRPr>
          </a:p>
        </p:txBody>
      </p:sp>
      <p:sp>
        <p:nvSpPr>
          <p:cNvPr id="5" name="Content Placeholder 4"/>
          <p:cNvSpPr>
            <a:spLocks noGrp="1"/>
          </p:cNvSpPr>
          <p:nvPr>
            <p:ph idx="1"/>
          </p:nvPr>
        </p:nvSpPr>
        <p:spPr>
          <a:xfrm>
            <a:off x="0" y="553791"/>
            <a:ext cx="12192000" cy="6304209"/>
          </a:xfrm>
        </p:spPr>
        <p:txBody>
          <a:bodyPr>
            <a:normAutofit/>
          </a:bodyPr>
          <a:lstStyle/>
          <a:p>
            <a:pPr marL="0" indent="0">
              <a:buNone/>
            </a:pPr>
            <a:r>
              <a:rPr lang="en-IN" sz="1800" dirty="0" smtClean="0"/>
              <a:t>If </a:t>
            </a:r>
            <a:r>
              <a:rPr lang="en-IN" sz="1800" dirty="0"/>
              <a:t>you are using Windows 8, add the following </a:t>
            </a:r>
            <a:r>
              <a:rPr lang="en-IN" sz="1800" i="1" dirty="0"/>
              <a:t>using </a:t>
            </a:r>
            <a:r>
              <a:rPr lang="en-IN" sz="1800" dirty="0"/>
              <a:t>directives to the list at the top of the </a:t>
            </a:r>
            <a:r>
              <a:rPr lang="en-IN" sz="1800" dirty="0" err="1"/>
              <a:t>Square.cs</a:t>
            </a:r>
            <a:r>
              <a:rPr lang="en-IN" sz="1800" dirty="0"/>
              <a:t> file:</a:t>
            </a:r>
          </a:p>
          <a:p>
            <a:pPr marL="0" indent="0">
              <a:spcBef>
                <a:spcPts val="0"/>
              </a:spcBef>
              <a:buNone/>
            </a:pPr>
            <a:r>
              <a:rPr lang="en-IN" sz="1800" b="1" dirty="0" smtClean="0">
                <a:solidFill>
                  <a:srgbClr val="FF0000"/>
                </a:solidFill>
              </a:rPr>
              <a:t>                                                                                  using </a:t>
            </a:r>
            <a:r>
              <a:rPr lang="en-IN" sz="1800" b="1" dirty="0" err="1">
                <a:solidFill>
                  <a:srgbClr val="FF0000"/>
                </a:solidFill>
              </a:rPr>
              <a:t>Windows.UI</a:t>
            </a:r>
            <a:r>
              <a:rPr lang="en-IN" sz="1800" b="1" dirty="0" smtClean="0">
                <a:solidFill>
                  <a:srgbClr val="FF0000"/>
                </a:solidFill>
              </a:rPr>
              <a:t>;</a:t>
            </a:r>
          </a:p>
          <a:p>
            <a:pPr marL="0" indent="0">
              <a:spcBef>
                <a:spcPts val="0"/>
              </a:spcBef>
              <a:buNone/>
            </a:pPr>
            <a:r>
              <a:rPr lang="en-IN" sz="1800" b="1" dirty="0">
                <a:solidFill>
                  <a:srgbClr val="FF0000"/>
                </a:solidFill>
              </a:rPr>
              <a:t> </a:t>
            </a:r>
            <a:r>
              <a:rPr lang="en-IN" sz="1800" b="1" dirty="0" smtClean="0">
                <a:solidFill>
                  <a:srgbClr val="FF0000"/>
                </a:solidFill>
              </a:rPr>
              <a:t>                                                                                 using </a:t>
            </a:r>
            <a:r>
              <a:rPr lang="en-IN" sz="1800" b="1" dirty="0" err="1">
                <a:solidFill>
                  <a:srgbClr val="FF0000"/>
                </a:solidFill>
              </a:rPr>
              <a:t>Windows.UI.Xaml.Media</a:t>
            </a:r>
            <a:r>
              <a:rPr lang="en-IN" sz="1800" b="1" dirty="0" smtClean="0">
                <a:solidFill>
                  <a:srgbClr val="FF0000"/>
                </a:solidFill>
              </a:rPr>
              <a:t>;</a:t>
            </a:r>
          </a:p>
          <a:p>
            <a:pPr marL="0" indent="0">
              <a:spcBef>
                <a:spcPts val="0"/>
              </a:spcBef>
              <a:buNone/>
            </a:pPr>
            <a:r>
              <a:rPr lang="en-IN" sz="1800" b="1" dirty="0">
                <a:solidFill>
                  <a:srgbClr val="FF0000"/>
                </a:solidFill>
              </a:rPr>
              <a:t> </a:t>
            </a:r>
            <a:r>
              <a:rPr lang="en-IN" sz="1800" b="1" dirty="0" smtClean="0">
                <a:solidFill>
                  <a:srgbClr val="FF0000"/>
                </a:solidFill>
              </a:rPr>
              <a:t>                                                                                 using </a:t>
            </a:r>
            <a:r>
              <a:rPr lang="en-IN" sz="1800" b="1" dirty="0" err="1">
                <a:solidFill>
                  <a:srgbClr val="FF0000"/>
                </a:solidFill>
              </a:rPr>
              <a:t>Windows.UI.Xaml.Shapes</a:t>
            </a:r>
            <a:r>
              <a:rPr lang="en-IN" sz="1800" b="1" dirty="0" smtClean="0">
                <a:solidFill>
                  <a:srgbClr val="FF0000"/>
                </a:solidFill>
              </a:rPr>
              <a:t>;</a:t>
            </a:r>
          </a:p>
          <a:p>
            <a:pPr marL="0" indent="0">
              <a:spcBef>
                <a:spcPts val="0"/>
              </a:spcBef>
              <a:buNone/>
            </a:pPr>
            <a:r>
              <a:rPr lang="en-IN" sz="1800" b="1" dirty="0">
                <a:solidFill>
                  <a:srgbClr val="FF0000"/>
                </a:solidFill>
              </a:rPr>
              <a:t> </a:t>
            </a:r>
            <a:r>
              <a:rPr lang="en-IN" sz="1800" b="1" dirty="0" smtClean="0">
                <a:solidFill>
                  <a:srgbClr val="FF0000"/>
                </a:solidFill>
              </a:rPr>
              <a:t>                                                                                 using </a:t>
            </a:r>
            <a:r>
              <a:rPr lang="en-IN" sz="1800" b="1" dirty="0" err="1" smtClean="0">
                <a:solidFill>
                  <a:srgbClr val="FF0000"/>
                </a:solidFill>
              </a:rPr>
              <a:t>Windows.UI.Xaml.Controls</a:t>
            </a:r>
            <a:r>
              <a:rPr lang="en-IN" sz="1800" b="1" dirty="0" smtClean="0"/>
              <a:t>;</a:t>
            </a:r>
            <a:endParaRPr lang="en-IN" sz="1800" dirty="0"/>
          </a:p>
          <a:p>
            <a:pPr marL="0" indent="0">
              <a:spcBef>
                <a:spcPts val="0"/>
              </a:spcBef>
              <a:buNone/>
            </a:pPr>
            <a:endParaRPr lang="en-IN" sz="1800" dirty="0"/>
          </a:p>
          <a:p>
            <a:pPr marL="0" indent="0">
              <a:spcBef>
                <a:spcPts val="0"/>
              </a:spcBef>
              <a:buNone/>
            </a:pPr>
            <a:r>
              <a:rPr lang="en-IN" sz="1800" dirty="0" smtClean="0"/>
              <a:t>If </a:t>
            </a:r>
            <a:r>
              <a:rPr lang="en-IN" sz="1800" dirty="0"/>
              <a:t>you are using Windows 7, add these </a:t>
            </a:r>
            <a:r>
              <a:rPr lang="en-IN" sz="1800" i="1" dirty="0"/>
              <a:t>using </a:t>
            </a:r>
            <a:r>
              <a:rPr lang="en-IN" sz="1800" dirty="0"/>
              <a:t>directives to the top of the </a:t>
            </a:r>
            <a:r>
              <a:rPr lang="en-IN" sz="1800" dirty="0" err="1"/>
              <a:t>Square.cs</a:t>
            </a:r>
            <a:r>
              <a:rPr lang="en-IN" sz="1800" dirty="0"/>
              <a:t> file:</a:t>
            </a:r>
          </a:p>
          <a:p>
            <a:pPr marL="0" indent="0">
              <a:spcBef>
                <a:spcPts val="0"/>
              </a:spcBef>
              <a:buNone/>
            </a:pPr>
            <a:r>
              <a:rPr lang="en-IN" sz="1800" b="1" dirty="0" smtClean="0"/>
              <a:t>                                                                                </a:t>
            </a:r>
            <a:r>
              <a:rPr lang="en-IN" sz="1800" b="1" dirty="0" smtClean="0">
                <a:solidFill>
                  <a:srgbClr val="FF0000"/>
                </a:solidFill>
              </a:rPr>
              <a:t>using </a:t>
            </a:r>
            <a:r>
              <a:rPr lang="en-IN" sz="1800" b="1" dirty="0" err="1">
                <a:solidFill>
                  <a:srgbClr val="FF0000"/>
                </a:solidFill>
              </a:rPr>
              <a:t>System.Windows.Media</a:t>
            </a:r>
            <a:r>
              <a:rPr lang="en-IN" sz="1800" b="1" dirty="0" smtClean="0">
                <a:solidFill>
                  <a:srgbClr val="FF0000"/>
                </a:solidFill>
              </a:rPr>
              <a:t>;</a:t>
            </a:r>
          </a:p>
          <a:p>
            <a:pPr marL="0" indent="0">
              <a:spcBef>
                <a:spcPts val="0"/>
              </a:spcBef>
              <a:buNone/>
            </a:pPr>
            <a:r>
              <a:rPr lang="en-IN" sz="1800" b="1" dirty="0">
                <a:solidFill>
                  <a:srgbClr val="FF0000"/>
                </a:solidFill>
              </a:rPr>
              <a:t> </a:t>
            </a:r>
            <a:r>
              <a:rPr lang="en-IN" sz="1800" b="1" dirty="0" smtClean="0">
                <a:solidFill>
                  <a:srgbClr val="FF0000"/>
                </a:solidFill>
              </a:rPr>
              <a:t>                                                                              using </a:t>
            </a:r>
            <a:r>
              <a:rPr lang="en-IN" sz="1800" b="1" dirty="0" err="1">
                <a:solidFill>
                  <a:srgbClr val="FF0000"/>
                </a:solidFill>
              </a:rPr>
              <a:t>System.Windows.Shapes</a:t>
            </a:r>
            <a:r>
              <a:rPr lang="en-IN" sz="1800" b="1" dirty="0" smtClean="0">
                <a:solidFill>
                  <a:srgbClr val="FF0000"/>
                </a:solidFill>
              </a:rPr>
              <a:t>;</a:t>
            </a:r>
          </a:p>
          <a:p>
            <a:pPr marL="0" indent="0">
              <a:spcBef>
                <a:spcPts val="0"/>
              </a:spcBef>
              <a:buNone/>
            </a:pPr>
            <a:r>
              <a:rPr lang="en-IN" sz="1800" b="1" dirty="0">
                <a:solidFill>
                  <a:srgbClr val="FF0000"/>
                </a:solidFill>
              </a:rPr>
              <a:t> </a:t>
            </a:r>
            <a:r>
              <a:rPr lang="en-IN" sz="1800" b="1" dirty="0" smtClean="0">
                <a:solidFill>
                  <a:srgbClr val="FF0000"/>
                </a:solidFill>
              </a:rPr>
              <a:t>                                                                              using </a:t>
            </a:r>
            <a:r>
              <a:rPr lang="en-IN" sz="1800" b="1" dirty="0" err="1">
                <a:solidFill>
                  <a:srgbClr val="FF0000"/>
                </a:solidFill>
              </a:rPr>
              <a:t>System.Windows.Controls</a:t>
            </a:r>
            <a:r>
              <a:rPr lang="en-IN" sz="1800" b="1" dirty="0" smtClean="0">
                <a:solidFill>
                  <a:srgbClr val="FF0000"/>
                </a:solidFill>
              </a:rPr>
              <a:t>; </a:t>
            </a:r>
          </a:p>
          <a:p>
            <a:pPr marL="0" indent="0">
              <a:buNone/>
            </a:pPr>
            <a:r>
              <a:rPr lang="en-IN" sz="1800" dirty="0" smtClean="0"/>
              <a:t>4) Modify </a:t>
            </a:r>
            <a:r>
              <a:rPr lang="en-IN" sz="1800" dirty="0"/>
              <a:t>the definition of the </a:t>
            </a:r>
            <a:r>
              <a:rPr lang="en-IN" sz="1800" i="1" dirty="0"/>
              <a:t>Square </a:t>
            </a:r>
            <a:r>
              <a:rPr lang="en-IN" sz="1800" dirty="0"/>
              <a:t>class so that it implements the </a:t>
            </a:r>
            <a:r>
              <a:rPr lang="en-IN" sz="1800" i="1" dirty="0" err="1"/>
              <a:t>IDraw</a:t>
            </a:r>
            <a:r>
              <a:rPr lang="en-IN" sz="1800" i="1" dirty="0"/>
              <a:t> </a:t>
            </a:r>
            <a:r>
              <a:rPr lang="en-IN" sz="1800" dirty="0"/>
              <a:t>and </a:t>
            </a:r>
            <a:r>
              <a:rPr lang="en-IN" sz="1800" i="1" dirty="0" err="1"/>
              <a:t>IColor</a:t>
            </a:r>
            <a:r>
              <a:rPr lang="en-IN" sz="1800" i="1" dirty="0"/>
              <a:t> </a:t>
            </a:r>
            <a:r>
              <a:rPr lang="en-IN" sz="1800" dirty="0"/>
              <a:t>interfaces, as shown here in bold:</a:t>
            </a:r>
          </a:p>
          <a:p>
            <a:pPr marL="0" indent="0">
              <a:buNone/>
            </a:pPr>
            <a:r>
              <a:rPr lang="en-IN" sz="1800" dirty="0" smtClean="0">
                <a:solidFill>
                  <a:srgbClr val="FF0000"/>
                </a:solidFill>
              </a:rPr>
              <a:t>                                                                      class </a:t>
            </a:r>
            <a:r>
              <a:rPr lang="en-IN" sz="1800" dirty="0">
                <a:solidFill>
                  <a:srgbClr val="FF0000"/>
                </a:solidFill>
              </a:rPr>
              <a:t>Square </a:t>
            </a:r>
            <a:r>
              <a:rPr lang="en-IN" sz="1800" b="1" dirty="0">
                <a:solidFill>
                  <a:srgbClr val="FF0000"/>
                </a:solidFill>
              </a:rPr>
              <a:t>: </a:t>
            </a:r>
            <a:r>
              <a:rPr lang="en-IN" sz="1800" b="1" dirty="0" err="1">
                <a:solidFill>
                  <a:srgbClr val="FF0000"/>
                </a:solidFill>
              </a:rPr>
              <a:t>IDraw</a:t>
            </a:r>
            <a:r>
              <a:rPr lang="en-IN" sz="1800" b="1" dirty="0">
                <a:solidFill>
                  <a:srgbClr val="FF0000"/>
                </a:solidFill>
              </a:rPr>
              <a:t>, </a:t>
            </a:r>
            <a:r>
              <a:rPr lang="en-IN" sz="1800" b="1" dirty="0" err="1" smtClean="0">
                <a:solidFill>
                  <a:srgbClr val="FF0000"/>
                </a:solidFill>
              </a:rPr>
              <a:t>Icolor</a:t>
            </a:r>
            <a:endParaRPr lang="en-IN" sz="1800" b="1" dirty="0" smtClean="0">
              <a:solidFill>
                <a:srgbClr val="FF0000"/>
              </a:solidFill>
            </a:endParaRPr>
          </a:p>
          <a:p>
            <a:pPr marL="0" indent="0">
              <a:buNone/>
            </a:pPr>
            <a:r>
              <a:rPr lang="en-IN" sz="1800" b="1" dirty="0">
                <a:solidFill>
                  <a:srgbClr val="FF0000"/>
                </a:solidFill>
              </a:rPr>
              <a:t> </a:t>
            </a:r>
            <a:r>
              <a:rPr lang="en-IN" sz="1800" b="1" dirty="0" smtClean="0">
                <a:solidFill>
                  <a:srgbClr val="FF0000"/>
                </a:solidFill>
              </a:rPr>
              <a:t>                                                                     </a:t>
            </a:r>
            <a:r>
              <a:rPr lang="en-IN" sz="1800" dirty="0" smtClean="0">
                <a:solidFill>
                  <a:srgbClr val="FF0000"/>
                </a:solidFill>
              </a:rPr>
              <a:t>{</a:t>
            </a:r>
          </a:p>
          <a:p>
            <a:pPr marL="0" indent="0">
              <a:buNone/>
            </a:pPr>
            <a:r>
              <a:rPr lang="en-IN" sz="1800" dirty="0">
                <a:solidFill>
                  <a:srgbClr val="FF0000"/>
                </a:solidFill>
              </a:rPr>
              <a:t> </a:t>
            </a:r>
            <a:r>
              <a:rPr lang="en-IN" sz="1800" dirty="0" smtClean="0">
                <a:solidFill>
                  <a:srgbClr val="FF0000"/>
                </a:solidFill>
              </a:rPr>
              <a:t>                                                                     } </a:t>
            </a:r>
          </a:p>
          <a:p>
            <a:pPr marL="0" indent="0" algn="just">
              <a:buNone/>
            </a:pPr>
            <a:r>
              <a:rPr lang="en-IN" sz="1800" dirty="0" smtClean="0"/>
              <a:t>5) Add </a:t>
            </a:r>
            <a:r>
              <a:rPr lang="en-IN" sz="1800" dirty="0"/>
              <a:t>the following private variables shown in bold to the </a:t>
            </a:r>
            <a:r>
              <a:rPr lang="en-IN" sz="1800" i="1" dirty="0"/>
              <a:t>Square </a:t>
            </a:r>
            <a:r>
              <a:rPr lang="en-IN" sz="1800" dirty="0"/>
              <a:t>class. These variables will hold the position and size of the </a:t>
            </a:r>
            <a:r>
              <a:rPr lang="en-IN" sz="1800" i="1" dirty="0"/>
              <a:t>Square </a:t>
            </a:r>
            <a:r>
              <a:rPr lang="en-IN" sz="1800" dirty="0"/>
              <a:t>object on the canvas. </a:t>
            </a:r>
            <a:endParaRPr lang="en-IN" sz="1800" dirty="0" smtClean="0"/>
          </a:p>
          <a:p>
            <a:pPr marL="0" indent="0" algn="just">
              <a:buNone/>
            </a:pPr>
            <a:r>
              <a:rPr lang="en-IN" sz="1800" dirty="0" smtClean="0"/>
              <a:t>The </a:t>
            </a:r>
            <a:r>
              <a:rPr lang="en-IN" sz="1800" i="1" dirty="0"/>
              <a:t>Rectangle </a:t>
            </a:r>
            <a:r>
              <a:rPr lang="en-IN" sz="1800" dirty="0"/>
              <a:t>class is located in the </a:t>
            </a:r>
            <a:r>
              <a:rPr lang="en-IN" sz="1800" i="1" dirty="0" err="1"/>
              <a:t>Windows.UI.Xaml.Shapes</a:t>
            </a:r>
            <a:r>
              <a:rPr lang="en-IN" sz="1800" i="1" dirty="0"/>
              <a:t> </a:t>
            </a:r>
            <a:r>
              <a:rPr lang="en-IN" sz="1800" dirty="0"/>
              <a:t>namespace for Windows Store apps and in the </a:t>
            </a:r>
            <a:r>
              <a:rPr lang="en-IN" sz="1800" i="1" dirty="0" err="1"/>
              <a:t>System.Windows.Shapes</a:t>
            </a:r>
            <a:r>
              <a:rPr lang="en-IN" sz="1800" i="1" dirty="0"/>
              <a:t> </a:t>
            </a:r>
            <a:r>
              <a:rPr lang="en-IN" sz="1800" dirty="0"/>
              <a:t>namespace for WPF applications. You will use this class to draw the square:</a:t>
            </a:r>
          </a:p>
          <a:p>
            <a:pPr marL="0" indent="0">
              <a:buNone/>
            </a:pPr>
            <a:endParaRPr lang="en-IN" sz="1800" dirty="0">
              <a:solidFill>
                <a:srgbClr val="FF0000"/>
              </a:solidFill>
            </a:endParaRPr>
          </a:p>
        </p:txBody>
      </p:sp>
    </p:spTree>
    <p:extLst>
      <p:ext uri="{BB962C8B-B14F-4D97-AF65-F5344CB8AC3E}">
        <p14:creationId xmlns:p14="http://schemas.microsoft.com/office/powerpoint/2010/main" xmlns="" val="22505819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US" sz="3600" b="1" dirty="0" err="1" smtClean="0">
                <a:solidFill>
                  <a:srgbClr val="FF0000"/>
                </a:solidFill>
              </a:rPr>
              <a:t>Contd</a:t>
            </a:r>
            <a:r>
              <a:rPr lang="en-US" sz="3600" b="1" dirty="0" smtClean="0">
                <a:solidFill>
                  <a:srgbClr val="FF0000"/>
                </a:solidFill>
              </a:rPr>
              <a:t>…</a:t>
            </a:r>
            <a:endParaRPr lang="en-IN" sz="3600" dirty="0">
              <a:solidFill>
                <a:srgbClr val="FF0000"/>
              </a:solidFill>
            </a:endParaRPr>
          </a:p>
        </p:txBody>
      </p:sp>
      <p:sp>
        <p:nvSpPr>
          <p:cNvPr id="5" name="Content Placeholder 4"/>
          <p:cNvSpPr>
            <a:spLocks noGrp="1"/>
          </p:cNvSpPr>
          <p:nvPr>
            <p:ph idx="1"/>
          </p:nvPr>
        </p:nvSpPr>
        <p:spPr>
          <a:xfrm>
            <a:off x="0" y="553791"/>
            <a:ext cx="12192000" cy="6304209"/>
          </a:xfrm>
        </p:spPr>
        <p:txBody>
          <a:bodyPr>
            <a:normAutofit/>
          </a:bodyPr>
          <a:lstStyle/>
          <a:p>
            <a:pPr marL="0" indent="0">
              <a:spcBef>
                <a:spcPts val="0"/>
              </a:spcBef>
              <a:buNone/>
            </a:pPr>
            <a:r>
              <a:rPr lang="en-IN" sz="1800" dirty="0" smtClean="0"/>
              <a:t>                                                                          </a:t>
            </a:r>
            <a:r>
              <a:rPr lang="en-IN" sz="1800" dirty="0" smtClean="0">
                <a:solidFill>
                  <a:srgbClr val="FF0000"/>
                </a:solidFill>
              </a:rPr>
              <a:t>class </a:t>
            </a:r>
            <a:r>
              <a:rPr lang="en-IN" sz="1800" dirty="0">
                <a:solidFill>
                  <a:srgbClr val="FF0000"/>
                </a:solidFill>
              </a:rPr>
              <a:t>Square : </a:t>
            </a:r>
            <a:r>
              <a:rPr lang="en-IN" sz="1800" dirty="0" err="1">
                <a:solidFill>
                  <a:srgbClr val="FF0000"/>
                </a:solidFill>
              </a:rPr>
              <a:t>IDraw</a:t>
            </a:r>
            <a:r>
              <a:rPr lang="en-IN" sz="1800" dirty="0">
                <a:solidFill>
                  <a:srgbClr val="FF0000"/>
                </a:solidFill>
              </a:rPr>
              <a:t>, </a:t>
            </a:r>
            <a:r>
              <a:rPr lang="en-IN" sz="1800" dirty="0" err="1" smtClean="0">
                <a:solidFill>
                  <a:srgbClr val="FF0000"/>
                </a:solidFill>
              </a:rPr>
              <a:t>Icolor</a:t>
            </a:r>
            <a:endParaRPr lang="en-IN" sz="1800" dirty="0" smtClean="0">
              <a:solidFill>
                <a:srgbClr val="FF0000"/>
              </a:solidFill>
            </a:endParaRP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private </a:t>
            </a:r>
            <a:r>
              <a:rPr lang="en-IN" sz="1800" b="1" dirty="0" err="1">
                <a:solidFill>
                  <a:srgbClr val="FF0000"/>
                </a:solidFill>
              </a:rPr>
              <a:t>int</a:t>
            </a:r>
            <a:r>
              <a:rPr lang="en-IN" sz="1800" b="1" dirty="0">
                <a:solidFill>
                  <a:srgbClr val="FF0000"/>
                </a:solidFill>
              </a:rPr>
              <a:t> </a:t>
            </a:r>
            <a:r>
              <a:rPr lang="en-IN" sz="1800" b="1" dirty="0" err="1">
                <a:solidFill>
                  <a:srgbClr val="FF0000"/>
                </a:solidFill>
              </a:rPr>
              <a:t>sideLength</a:t>
            </a:r>
            <a:r>
              <a:rPr lang="en-IN" sz="1800" b="1" dirty="0">
                <a:solidFill>
                  <a:srgbClr val="FF0000"/>
                </a:solidFill>
              </a:rPr>
              <a:t>;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private </a:t>
            </a:r>
            <a:r>
              <a:rPr lang="en-IN" sz="1800" b="1" dirty="0" err="1">
                <a:solidFill>
                  <a:srgbClr val="FF0000"/>
                </a:solidFill>
              </a:rPr>
              <a:t>int</a:t>
            </a:r>
            <a:r>
              <a:rPr lang="en-IN" sz="1800" b="1" dirty="0">
                <a:solidFill>
                  <a:srgbClr val="FF0000"/>
                </a:solidFill>
              </a:rPr>
              <a:t> </a:t>
            </a:r>
            <a:r>
              <a:rPr lang="en-IN" sz="1800" b="1" dirty="0" err="1">
                <a:solidFill>
                  <a:srgbClr val="FF0000"/>
                </a:solidFill>
              </a:rPr>
              <a:t>locX</a:t>
            </a:r>
            <a:r>
              <a:rPr lang="en-IN" sz="1800" b="1" dirty="0">
                <a:solidFill>
                  <a:srgbClr val="FF0000"/>
                </a:solidFill>
              </a:rPr>
              <a:t> = 0, </a:t>
            </a:r>
            <a:r>
              <a:rPr lang="en-IN" sz="1800" b="1" dirty="0" err="1">
                <a:solidFill>
                  <a:srgbClr val="FF0000"/>
                </a:solidFill>
              </a:rPr>
              <a:t>locY</a:t>
            </a:r>
            <a:r>
              <a:rPr lang="en-IN" sz="1800" b="1" dirty="0">
                <a:solidFill>
                  <a:srgbClr val="FF0000"/>
                </a:solidFill>
              </a:rPr>
              <a:t> = 0;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private </a:t>
            </a:r>
            <a:r>
              <a:rPr lang="en-IN" sz="1800" b="1" dirty="0">
                <a:solidFill>
                  <a:srgbClr val="FF0000"/>
                </a:solidFill>
              </a:rPr>
              <a:t>Rectangle </a:t>
            </a:r>
            <a:r>
              <a:rPr lang="en-IN" sz="1800" b="1" dirty="0" err="1">
                <a:solidFill>
                  <a:srgbClr val="FF0000"/>
                </a:solidFill>
              </a:rPr>
              <a:t>rect</a:t>
            </a:r>
            <a:r>
              <a:rPr lang="en-IN" sz="1800" b="1" dirty="0">
                <a:solidFill>
                  <a:srgbClr val="FF0000"/>
                </a:solidFill>
              </a:rPr>
              <a:t> = null</a:t>
            </a:r>
            <a:r>
              <a:rPr lang="en-IN" sz="1800" b="1" dirty="0" smtClean="0">
                <a:solidFill>
                  <a:srgbClr val="FF0000"/>
                </a:solidFill>
              </a:rPr>
              <a:t>;</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dirty="0" smtClean="0">
                <a:solidFill>
                  <a:srgbClr val="FF0000"/>
                </a:solidFill>
              </a:rPr>
              <a:t>} </a:t>
            </a:r>
          </a:p>
          <a:p>
            <a:pPr marL="0" indent="0">
              <a:buNone/>
            </a:pPr>
            <a:r>
              <a:rPr lang="en-IN" sz="1800" dirty="0" smtClean="0"/>
              <a:t>6) Add </a:t>
            </a:r>
            <a:r>
              <a:rPr lang="en-IN" sz="1800" dirty="0"/>
              <a:t>the constructor shown in bold to the </a:t>
            </a:r>
            <a:r>
              <a:rPr lang="en-IN" sz="1800" i="1" dirty="0"/>
              <a:t>Square </a:t>
            </a:r>
            <a:r>
              <a:rPr lang="en-IN" sz="1800" dirty="0"/>
              <a:t>class. This constructor initializes the </a:t>
            </a:r>
            <a:r>
              <a:rPr lang="en-IN" sz="1800" i="1" dirty="0" err="1"/>
              <a:t>sideLength</a:t>
            </a:r>
            <a:r>
              <a:rPr lang="en-IN" sz="1800" i="1" dirty="0"/>
              <a:t> </a:t>
            </a:r>
            <a:r>
              <a:rPr lang="en-IN" sz="1800" dirty="0"/>
              <a:t>field and specifies the length of each side of the square.</a:t>
            </a:r>
          </a:p>
          <a:p>
            <a:pPr marL="0" indent="0">
              <a:spcBef>
                <a:spcPts val="0"/>
              </a:spcBef>
              <a:buNone/>
            </a:pPr>
            <a:r>
              <a:rPr lang="en-IN" sz="1800" dirty="0" smtClean="0">
                <a:solidFill>
                  <a:srgbClr val="FF0000"/>
                </a:solidFill>
              </a:rPr>
              <a:t>                                                                             class </a:t>
            </a:r>
            <a:r>
              <a:rPr lang="en-IN" sz="1800" dirty="0">
                <a:solidFill>
                  <a:srgbClr val="FF0000"/>
                </a:solidFill>
              </a:rPr>
              <a:t>Square : </a:t>
            </a:r>
            <a:r>
              <a:rPr lang="en-IN" sz="1800" dirty="0" err="1">
                <a:solidFill>
                  <a:srgbClr val="FF0000"/>
                </a:solidFill>
              </a:rPr>
              <a:t>IDraw</a:t>
            </a:r>
            <a:r>
              <a:rPr lang="en-IN" sz="1800" dirty="0">
                <a:solidFill>
                  <a:srgbClr val="FF0000"/>
                </a:solidFill>
              </a:rPr>
              <a:t>, </a:t>
            </a:r>
            <a:r>
              <a:rPr lang="en-IN" sz="1800" dirty="0" err="1" smtClean="0">
                <a:solidFill>
                  <a:srgbClr val="FF0000"/>
                </a:solidFill>
              </a:rPr>
              <a:t>Icolor</a:t>
            </a:r>
            <a:endParaRPr lang="en-IN" sz="1800" dirty="0" smtClean="0">
              <a:solidFill>
                <a:srgbClr val="FF0000"/>
              </a:solidFill>
            </a:endParaRP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public </a:t>
            </a:r>
            <a:r>
              <a:rPr lang="en-IN" sz="1800" b="1" dirty="0">
                <a:solidFill>
                  <a:srgbClr val="FF0000"/>
                </a:solidFill>
              </a:rPr>
              <a:t>Square(</a:t>
            </a:r>
            <a:r>
              <a:rPr lang="en-IN" sz="1800" b="1" dirty="0" err="1">
                <a:solidFill>
                  <a:srgbClr val="FF0000"/>
                </a:solidFill>
              </a:rPr>
              <a:t>int</a:t>
            </a:r>
            <a:r>
              <a:rPr lang="en-IN" sz="1800" b="1" dirty="0">
                <a:solidFill>
                  <a:srgbClr val="FF0000"/>
                </a:solidFill>
              </a:rPr>
              <a:t> </a:t>
            </a:r>
            <a:r>
              <a:rPr lang="en-IN" sz="1800" b="1" dirty="0" err="1">
                <a:solidFill>
                  <a:srgbClr val="FF0000"/>
                </a:solidFill>
              </a:rPr>
              <a:t>sideLength</a:t>
            </a:r>
            <a:r>
              <a:rPr lang="en-IN" sz="1800" b="1" dirty="0">
                <a:solidFill>
                  <a:srgbClr val="FF0000"/>
                </a:solidFill>
              </a:rPr>
              <a:t>)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this.sideLength</a:t>
            </a:r>
            <a:r>
              <a:rPr lang="en-IN" sz="1800" b="1" dirty="0" smtClean="0">
                <a:solidFill>
                  <a:srgbClr val="FF0000"/>
                </a:solidFill>
              </a:rPr>
              <a:t> </a:t>
            </a:r>
            <a:r>
              <a:rPr lang="en-IN" sz="1800" b="1" dirty="0">
                <a:solidFill>
                  <a:srgbClr val="FF0000"/>
                </a:solidFill>
              </a:rPr>
              <a:t>= </a:t>
            </a:r>
            <a:r>
              <a:rPr lang="en-IN" sz="1800" b="1" dirty="0" err="1">
                <a:solidFill>
                  <a:srgbClr val="FF0000"/>
                </a:solidFill>
              </a:rPr>
              <a:t>sideLength</a:t>
            </a:r>
            <a:r>
              <a:rPr lang="en-IN" sz="1800" b="1" dirty="0">
                <a:solidFill>
                  <a:srgbClr val="FF0000"/>
                </a:solidFill>
              </a:rPr>
              <a:t>;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dirty="0" smtClean="0">
                <a:solidFill>
                  <a:srgbClr val="FF0000"/>
                </a:solidFill>
              </a:rPr>
              <a:t>} </a:t>
            </a:r>
          </a:p>
          <a:p>
            <a:pPr marL="0" indent="0">
              <a:spcBef>
                <a:spcPts val="0"/>
              </a:spcBef>
              <a:buNone/>
            </a:pPr>
            <a:endParaRPr lang="en-IN" sz="1800" dirty="0">
              <a:solidFill>
                <a:srgbClr val="FF0000"/>
              </a:solidFill>
            </a:endParaRPr>
          </a:p>
          <a:p>
            <a:pPr marL="0" indent="0">
              <a:spcBef>
                <a:spcPts val="0"/>
              </a:spcBef>
              <a:buNone/>
            </a:pPr>
            <a:r>
              <a:rPr lang="en-IN" sz="1800" dirty="0" smtClean="0">
                <a:solidFill>
                  <a:srgbClr val="FF0000"/>
                </a:solidFill>
              </a:rPr>
              <a:t>7) </a:t>
            </a:r>
            <a:r>
              <a:rPr lang="en-IN" sz="1800" dirty="0" smtClean="0"/>
              <a:t>In </a:t>
            </a:r>
            <a:r>
              <a:rPr lang="en-IN" sz="1800" dirty="0"/>
              <a:t>the definition of the </a:t>
            </a:r>
            <a:r>
              <a:rPr lang="en-IN" sz="1800" i="1" dirty="0"/>
              <a:t>Square </a:t>
            </a:r>
            <a:r>
              <a:rPr lang="en-IN" sz="1800" dirty="0"/>
              <a:t>class, right-click the </a:t>
            </a:r>
            <a:r>
              <a:rPr lang="en-IN" sz="1800" i="1" dirty="0" err="1"/>
              <a:t>IDraw</a:t>
            </a:r>
            <a:r>
              <a:rPr lang="en-IN" sz="1800" i="1" dirty="0"/>
              <a:t> </a:t>
            </a:r>
            <a:r>
              <a:rPr lang="en-IN" sz="1800" dirty="0"/>
              <a:t>interface. A shortcut menu appears. In the shortcut menu, point to Implement Interface, and then click Implement Interface Explicitly, as shown in the following image:</a:t>
            </a:r>
          </a:p>
          <a:p>
            <a:pPr marL="0" indent="0">
              <a:spcBef>
                <a:spcPts val="0"/>
              </a:spcBef>
              <a:buNone/>
            </a:pPr>
            <a:endParaRPr lang="en-IN" sz="1800" dirty="0">
              <a:solidFill>
                <a:srgbClr val="FF0000"/>
              </a:solidFill>
            </a:endParaRPr>
          </a:p>
        </p:txBody>
      </p:sp>
    </p:spTree>
    <p:extLst>
      <p:ext uri="{BB962C8B-B14F-4D97-AF65-F5344CB8AC3E}">
        <p14:creationId xmlns:p14="http://schemas.microsoft.com/office/powerpoint/2010/main" xmlns="" val="23607189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US" sz="3600" b="1" dirty="0" err="1" smtClean="0">
                <a:solidFill>
                  <a:srgbClr val="FF0000"/>
                </a:solidFill>
              </a:rPr>
              <a:t>Contd</a:t>
            </a:r>
            <a:r>
              <a:rPr lang="en-US" sz="3600" b="1" dirty="0" smtClean="0">
                <a:solidFill>
                  <a:srgbClr val="FF0000"/>
                </a:solidFill>
              </a:rPr>
              <a:t>…</a:t>
            </a:r>
            <a:endParaRPr lang="en-IN" sz="3600" dirty="0">
              <a:solidFill>
                <a:srgbClr val="FF0000"/>
              </a:solidFill>
            </a:endParaRPr>
          </a:p>
        </p:txBody>
      </p:sp>
      <p:sp>
        <p:nvSpPr>
          <p:cNvPr id="5" name="Content Placeholder 4"/>
          <p:cNvSpPr>
            <a:spLocks noGrp="1"/>
          </p:cNvSpPr>
          <p:nvPr>
            <p:ph idx="1"/>
          </p:nvPr>
        </p:nvSpPr>
        <p:spPr>
          <a:xfrm>
            <a:off x="0" y="553791"/>
            <a:ext cx="12192000" cy="6304209"/>
          </a:xfrm>
        </p:spPr>
        <p:txBody>
          <a:bodyPr>
            <a:normAutofit/>
          </a:bodyPr>
          <a:lstStyle/>
          <a:p>
            <a:pPr algn="just"/>
            <a:r>
              <a:rPr lang="en-IN" sz="1800" dirty="0"/>
              <a:t>This feature causes Visual Studio to generate default implementations of the methods in the </a:t>
            </a:r>
            <a:r>
              <a:rPr lang="en-IN" sz="1800" i="1" dirty="0" err="1"/>
              <a:t>IDraw</a:t>
            </a:r>
            <a:r>
              <a:rPr lang="en-IN" sz="1800" i="1" dirty="0"/>
              <a:t> </a:t>
            </a:r>
            <a:r>
              <a:rPr lang="en-IN" sz="1800" dirty="0"/>
              <a:t>interface. You can also add the methods to the </a:t>
            </a:r>
            <a:r>
              <a:rPr lang="en-IN" sz="1800" i="1" dirty="0"/>
              <a:t>Square </a:t>
            </a:r>
            <a:r>
              <a:rPr lang="en-IN" sz="1800" dirty="0"/>
              <a:t>class manually if you prefer. The following example shows the code generated by Visual Studio:</a:t>
            </a:r>
          </a:p>
          <a:p>
            <a:pPr marL="0" indent="0">
              <a:spcBef>
                <a:spcPts val="0"/>
              </a:spcBef>
              <a:buNone/>
            </a:pPr>
            <a:r>
              <a:rPr lang="en-IN" sz="1800" dirty="0" smtClean="0">
                <a:solidFill>
                  <a:srgbClr val="FF0000"/>
                </a:solidFill>
              </a:rPr>
              <a:t>                                                              void </a:t>
            </a:r>
            <a:r>
              <a:rPr lang="en-IN" sz="1800" dirty="0" err="1">
                <a:solidFill>
                  <a:srgbClr val="FF0000"/>
                </a:solidFill>
              </a:rPr>
              <a:t>IDraw.SetLocation</a:t>
            </a:r>
            <a:r>
              <a:rPr lang="en-IN" sz="1800" dirty="0">
                <a:solidFill>
                  <a:srgbClr val="FF0000"/>
                </a:solidFill>
              </a:rPr>
              <a:t>(</a:t>
            </a:r>
            <a:r>
              <a:rPr lang="en-IN" sz="1800" dirty="0" err="1">
                <a:solidFill>
                  <a:srgbClr val="FF0000"/>
                </a:solidFill>
              </a:rPr>
              <a:t>int</a:t>
            </a:r>
            <a:r>
              <a:rPr lang="en-IN" sz="1800" dirty="0">
                <a:solidFill>
                  <a:srgbClr val="FF0000"/>
                </a:solidFill>
              </a:rPr>
              <a:t> </a:t>
            </a:r>
            <a:r>
              <a:rPr lang="en-IN" sz="1800" dirty="0" err="1">
                <a:solidFill>
                  <a:srgbClr val="FF0000"/>
                </a:solidFill>
              </a:rPr>
              <a:t>xCoord</a:t>
            </a:r>
            <a:r>
              <a:rPr lang="en-IN" sz="1800" dirty="0">
                <a:solidFill>
                  <a:srgbClr val="FF0000"/>
                </a:solidFill>
              </a:rPr>
              <a:t>, </a:t>
            </a:r>
            <a:r>
              <a:rPr lang="en-IN" sz="1800" dirty="0" err="1">
                <a:solidFill>
                  <a:srgbClr val="FF0000"/>
                </a:solidFill>
              </a:rPr>
              <a:t>int</a:t>
            </a:r>
            <a:r>
              <a:rPr lang="en-IN" sz="1800" dirty="0">
                <a:solidFill>
                  <a:srgbClr val="FF0000"/>
                </a:solidFill>
              </a:rPr>
              <a:t> </a:t>
            </a:r>
            <a:r>
              <a:rPr lang="en-IN" sz="1800" dirty="0" err="1">
                <a:solidFill>
                  <a:srgbClr val="FF0000"/>
                </a:solidFill>
              </a:rPr>
              <a:t>yCoord</a:t>
            </a:r>
            <a:r>
              <a:rPr lang="en-IN" sz="1800" dirty="0" smtClean="0">
                <a:solidFill>
                  <a:srgbClr val="FF0000"/>
                </a:solidFill>
              </a:rPr>
              <a:t>)</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dirty="0">
                <a:solidFill>
                  <a:srgbClr val="FF0000"/>
                </a:solidFill>
              </a:rPr>
              <a:t> </a:t>
            </a:r>
            <a:r>
              <a:rPr lang="en-IN" sz="1800" dirty="0" smtClean="0">
                <a:solidFill>
                  <a:srgbClr val="FF0000"/>
                </a:solidFill>
              </a:rPr>
              <a:t>                                                                    throw </a:t>
            </a:r>
            <a:r>
              <a:rPr lang="en-IN" sz="1800" dirty="0">
                <a:solidFill>
                  <a:srgbClr val="FF0000"/>
                </a:solidFill>
              </a:rPr>
              <a:t>new </a:t>
            </a:r>
            <a:r>
              <a:rPr lang="en-IN" sz="1800" dirty="0" err="1">
                <a:solidFill>
                  <a:srgbClr val="FF0000"/>
                </a:solidFill>
              </a:rPr>
              <a:t>NotImplementedException</a:t>
            </a:r>
            <a:r>
              <a:rPr lang="en-IN" sz="1800" dirty="0" smtClean="0">
                <a:solidFill>
                  <a:srgbClr val="FF0000"/>
                </a:solidFill>
              </a:rPr>
              <a:t>();</a:t>
            </a:r>
          </a:p>
          <a:p>
            <a:pPr marL="0" indent="0">
              <a:spcBef>
                <a:spcPts val="0"/>
              </a:spcBef>
              <a:buNone/>
            </a:pPr>
            <a:r>
              <a:rPr lang="en-IN" sz="1800" dirty="0">
                <a:solidFill>
                  <a:srgbClr val="FF0000"/>
                </a:solidFill>
              </a:rPr>
              <a:t> </a:t>
            </a:r>
            <a:r>
              <a:rPr lang="en-IN" sz="1800" dirty="0" smtClean="0">
                <a:solidFill>
                  <a:srgbClr val="FF0000"/>
                </a:solidFill>
              </a:rPr>
              <a:t>                                                           }</a:t>
            </a:r>
          </a:p>
          <a:p>
            <a:pPr marL="0" indent="0">
              <a:spcBef>
                <a:spcPts val="0"/>
              </a:spcBef>
              <a:buNone/>
            </a:pPr>
            <a:r>
              <a:rPr lang="en-IN" sz="1800" dirty="0">
                <a:solidFill>
                  <a:srgbClr val="FF0000"/>
                </a:solidFill>
              </a:rPr>
              <a:t> </a:t>
            </a:r>
            <a:r>
              <a:rPr lang="en-IN" sz="1800" dirty="0" smtClean="0">
                <a:solidFill>
                  <a:srgbClr val="FF0000"/>
                </a:solidFill>
              </a:rPr>
              <a:t>                                                               void </a:t>
            </a:r>
            <a:r>
              <a:rPr lang="en-IN" sz="1800" dirty="0" err="1">
                <a:solidFill>
                  <a:srgbClr val="FF0000"/>
                </a:solidFill>
              </a:rPr>
              <a:t>IDraw.Draw</a:t>
            </a:r>
            <a:r>
              <a:rPr lang="en-IN" sz="1800" dirty="0">
                <a:solidFill>
                  <a:srgbClr val="FF0000"/>
                </a:solidFill>
              </a:rPr>
              <a:t>(Canvas canvas</a:t>
            </a:r>
            <a:r>
              <a:rPr lang="en-IN" sz="1800" dirty="0" smtClean="0">
                <a:solidFill>
                  <a:srgbClr val="FF0000"/>
                </a:solidFill>
              </a:rPr>
              <a:t>)</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dirty="0">
                <a:solidFill>
                  <a:srgbClr val="FF0000"/>
                </a:solidFill>
              </a:rPr>
              <a:t> </a:t>
            </a:r>
            <a:r>
              <a:rPr lang="en-IN" sz="1800" dirty="0" smtClean="0">
                <a:solidFill>
                  <a:srgbClr val="FF0000"/>
                </a:solidFill>
              </a:rPr>
              <a:t>                                                                 throw </a:t>
            </a:r>
            <a:r>
              <a:rPr lang="en-IN" sz="1800" dirty="0">
                <a:solidFill>
                  <a:srgbClr val="FF0000"/>
                </a:solidFill>
              </a:rPr>
              <a:t>new </a:t>
            </a:r>
            <a:r>
              <a:rPr lang="en-IN" sz="1800" dirty="0" err="1">
                <a:solidFill>
                  <a:srgbClr val="FF0000"/>
                </a:solidFill>
              </a:rPr>
              <a:t>NotImplementedException</a:t>
            </a:r>
            <a:r>
              <a:rPr lang="en-IN" sz="1800" dirty="0" smtClean="0">
                <a:solidFill>
                  <a:srgbClr val="FF0000"/>
                </a:solidFill>
              </a:rPr>
              <a:t>();</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dirty="0"/>
              <a:t>Each of these methods currently throws a </a:t>
            </a:r>
            <a:r>
              <a:rPr lang="en-IN" sz="1800" i="1" dirty="0" err="1">
                <a:solidFill>
                  <a:srgbClr val="FF0000"/>
                </a:solidFill>
              </a:rPr>
              <a:t>NotImplementedException</a:t>
            </a:r>
            <a:r>
              <a:rPr lang="en-IN" sz="1800" i="1" dirty="0"/>
              <a:t> </a:t>
            </a:r>
            <a:r>
              <a:rPr lang="en-IN" sz="1800" dirty="0"/>
              <a:t>exception. You are expected to replace the body of these methods with your own code</a:t>
            </a:r>
            <a:r>
              <a:rPr lang="en-IN" sz="1800" dirty="0" smtClean="0"/>
              <a:t>. </a:t>
            </a:r>
          </a:p>
          <a:p>
            <a:pPr marL="0" indent="0">
              <a:buNone/>
            </a:pPr>
            <a:r>
              <a:rPr lang="en-IN" sz="1800" dirty="0" smtClean="0"/>
              <a:t>8) In </a:t>
            </a:r>
            <a:r>
              <a:rPr lang="en-IN" sz="1800" dirty="0"/>
              <a:t>the </a:t>
            </a:r>
            <a:r>
              <a:rPr lang="en-IN" sz="1800" i="1" dirty="0" err="1"/>
              <a:t>SetLocation</a:t>
            </a:r>
            <a:r>
              <a:rPr lang="en-IN" sz="1800" i="1" dirty="0"/>
              <a:t> </a:t>
            </a:r>
            <a:r>
              <a:rPr lang="en-IN" sz="1800" dirty="0"/>
              <a:t>method, replace the existing code with the statements shown in bold. This code stores the values passed in through the parameters in the </a:t>
            </a:r>
            <a:r>
              <a:rPr lang="en-IN" sz="1800" i="1" dirty="0" err="1"/>
              <a:t>locX</a:t>
            </a:r>
            <a:r>
              <a:rPr lang="en-IN" sz="1800" i="1" dirty="0"/>
              <a:t> </a:t>
            </a:r>
            <a:r>
              <a:rPr lang="en-IN" sz="1800" dirty="0"/>
              <a:t>and </a:t>
            </a:r>
            <a:r>
              <a:rPr lang="en-IN" sz="1800" i="1" dirty="0" err="1"/>
              <a:t>locY</a:t>
            </a:r>
            <a:r>
              <a:rPr lang="en-IN" sz="1800" i="1" dirty="0"/>
              <a:t> </a:t>
            </a:r>
            <a:r>
              <a:rPr lang="en-IN" sz="1800" dirty="0"/>
              <a:t>fields in the </a:t>
            </a:r>
            <a:r>
              <a:rPr lang="en-IN" sz="1800" i="1" dirty="0"/>
              <a:t>Square </a:t>
            </a:r>
            <a:r>
              <a:rPr lang="en-IN" sz="1800" dirty="0"/>
              <a:t>object.</a:t>
            </a:r>
          </a:p>
          <a:p>
            <a:pPr marL="0" indent="0">
              <a:spcBef>
                <a:spcPts val="0"/>
              </a:spcBef>
              <a:buNone/>
            </a:pPr>
            <a:r>
              <a:rPr lang="en-IN" sz="1800" dirty="0" smtClean="0">
                <a:solidFill>
                  <a:srgbClr val="FF0000"/>
                </a:solidFill>
              </a:rPr>
              <a:t>                                                        </a:t>
            </a:r>
          </a:p>
          <a:p>
            <a:pPr marL="0" indent="0">
              <a:spcBef>
                <a:spcPts val="0"/>
              </a:spcBef>
              <a:buNone/>
            </a:pPr>
            <a:r>
              <a:rPr lang="en-IN" sz="1800" dirty="0">
                <a:solidFill>
                  <a:srgbClr val="FF0000"/>
                </a:solidFill>
              </a:rPr>
              <a:t> </a:t>
            </a:r>
            <a:r>
              <a:rPr lang="en-IN" sz="1800" dirty="0" smtClean="0">
                <a:solidFill>
                  <a:srgbClr val="FF0000"/>
                </a:solidFill>
              </a:rPr>
              <a:t>                                                           void </a:t>
            </a:r>
            <a:r>
              <a:rPr lang="en-IN" sz="1800" dirty="0" err="1">
                <a:solidFill>
                  <a:srgbClr val="FF0000"/>
                </a:solidFill>
              </a:rPr>
              <a:t>IDraw.SetLocation</a:t>
            </a:r>
            <a:r>
              <a:rPr lang="en-IN" sz="1800" dirty="0">
                <a:solidFill>
                  <a:srgbClr val="FF0000"/>
                </a:solidFill>
              </a:rPr>
              <a:t>(</a:t>
            </a:r>
            <a:r>
              <a:rPr lang="en-IN" sz="1800" dirty="0" err="1">
                <a:solidFill>
                  <a:srgbClr val="FF0000"/>
                </a:solidFill>
              </a:rPr>
              <a:t>int</a:t>
            </a:r>
            <a:r>
              <a:rPr lang="en-IN" sz="1800" dirty="0">
                <a:solidFill>
                  <a:srgbClr val="FF0000"/>
                </a:solidFill>
              </a:rPr>
              <a:t> </a:t>
            </a:r>
            <a:r>
              <a:rPr lang="en-IN" sz="1800" dirty="0" err="1">
                <a:solidFill>
                  <a:srgbClr val="FF0000"/>
                </a:solidFill>
              </a:rPr>
              <a:t>xCoord</a:t>
            </a:r>
            <a:r>
              <a:rPr lang="en-IN" sz="1800" dirty="0">
                <a:solidFill>
                  <a:srgbClr val="FF0000"/>
                </a:solidFill>
              </a:rPr>
              <a:t>, </a:t>
            </a:r>
            <a:r>
              <a:rPr lang="en-IN" sz="1800" dirty="0" err="1">
                <a:solidFill>
                  <a:srgbClr val="FF0000"/>
                </a:solidFill>
              </a:rPr>
              <a:t>int</a:t>
            </a:r>
            <a:r>
              <a:rPr lang="en-IN" sz="1800" dirty="0">
                <a:solidFill>
                  <a:srgbClr val="FF0000"/>
                </a:solidFill>
              </a:rPr>
              <a:t> </a:t>
            </a:r>
            <a:r>
              <a:rPr lang="en-IN" sz="1800" dirty="0" err="1">
                <a:solidFill>
                  <a:srgbClr val="FF0000"/>
                </a:solidFill>
              </a:rPr>
              <a:t>yCoord</a:t>
            </a:r>
            <a:r>
              <a:rPr lang="en-IN" sz="1800" dirty="0" smtClean="0">
                <a:solidFill>
                  <a:srgbClr val="FF0000"/>
                </a:solidFill>
              </a:rPr>
              <a:t>)</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this.locX</a:t>
            </a:r>
            <a:r>
              <a:rPr lang="en-IN" sz="1800" b="1" dirty="0" smtClean="0">
                <a:solidFill>
                  <a:srgbClr val="FF0000"/>
                </a:solidFill>
              </a:rPr>
              <a:t> </a:t>
            </a:r>
            <a:r>
              <a:rPr lang="en-IN" sz="1800" b="1" dirty="0">
                <a:solidFill>
                  <a:srgbClr val="FF0000"/>
                </a:solidFill>
              </a:rPr>
              <a:t>= </a:t>
            </a:r>
            <a:r>
              <a:rPr lang="en-IN" sz="1800" b="1" dirty="0" err="1">
                <a:solidFill>
                  <a:srgbClr val="FF0000"/>
                </a:solidFill>
              </a:rPr>
              <a:t>xCoord</a:t>
            </a:r>
            <a:r>
              <a:rPr lang="en-IN" sz="1800" b="1" dirty="0">
                <a:solidFill>
                  <a:srgbClr val="FF0000"/>
                </a:solidFill>
              </a:rPr>
              <a:t>;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this.locY</a:t>
            </a:r>
            <a:r>
              <a:rPr lang="en-IN" sz="1800" b="1" dirty="0" smtClean="0">
                <a:solidFill>
                  <a:srgbClr val="FF0000"/>
                </a:solidFill>
              </a:rPr>
              <a:t> </a:t>
            </a:r>
            <a:r>
              <a:rPr lang="en-IN" sz="1800" b="1" dirty="0">
                <a:solidFill>
                  <a:srgbClr val="FF0000"/>
                </a:solidFill>
              </a:rPr>
              <a:t>= </a:t>
            </a:r>
            <a:r>
              <a:rPr lang="en-IN" sz="1800" b="1" dirty="0" err="1">
                <a:solidFill>
                  <a:srgbClr val="FF0000"/>
                </a:solidFill>
              </a:rPr>
              <a:t>yCoord</a:t>
            </a:r>
            <a:r>
              <a:rPr lang="en-IN" sz="1800" b="1" dirty="0" smtClean="0">
                <a:solidFill>
                  <a:srgbClr val="FF0000"/>
                </a:solidFill>
              </a:rPr>
              <a:t>;</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dirty="0" smtClean="0">
                <a:solidFill>
                  <a:srgbClr val="FF0000"/>
                </a:solidFill>
              </a:rPr>
              <a:t>} </a:t>
            </a:r>
          </a:p>
          <a:p>
            <a:pPr marL="0" indent="0">
              <a:spcBef>
                <a:spcPts val="0"/>
              </a:spcBef>
              <a:buNone/>
            </a:pPr>
            <a:endParaRPr lang="en-US" sz="1800" dirty="0" smtClean="0">
              <a:solidFill>
                <a:srgbClr val="FF0000"/>
              </a:solidFill>
            </a:endParaRPr>
          </a:p>
        </p:txBody>
      </p:sp>
    </p:spTree>
    <p:extLst>
      <p:ext uri="{BB962C8B-B14F-4D97-AF65-F5344CB8AC3E}">
        <p14:creationId xmlns:p14="http://schemas.microsoft.com/office/powerpoint/2010/main" xmlns="" val="24888944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US" sz="3600" b="1" dirty="0" err="1" smtClean="0">
                <a:solidFill>
                  <a:srgbClr val="FF0000"/>
                </a:solidFill>
              </a:rPr>
              <a:t>Contd</a:t>
            </a:r>
            <a:r>
              <a:rPr lang="en-US" sz="3600" b="1" dirty="0" smtClean="0">
                <a:solidFill>
                  <a:srgbClr val="FF0000"/>
                </a:solidFill>
              </a:rPr>
              <a:t>…</a:t>
            </a:r>
            <a:endParaRPr lang="en-IN" sz="3600" dirty="0">
              <a:solidFill>
                <a:srgbClr val="FF0000"/>
              </a:solidFill>
            </a:endParaRPr>
          </a:p>
        </p:txBody>
      </p:sp>
      <p:sp>
        <p:nvSpPr>
          <p:cNvPr id="5" name="Content Placeholder 4"/>
          <p:cNvSpPr>
            <a:spLocks noGrp="1"/>
          </p:cNvSpPr>
          <p:nvPr>
            <p:ph idx="1"/>
          </p:nvPr>
        </p:nvSpPr>
        <p:spPr>
          <a:xfrm>
            <a:off x="0" y="553791"/>
            <a:ext cx="12192000" cy="6304209"/>
          </a:xfrm>
        </p:spPr>
        <p:txBody>
          <a:bodyPr>
            <a:normAutofit lnSpcReduction="10000"/>
          </a:bodyPr>
          <a:lstStyle/>
          <a:p>
            <a:pPr marL="0" indent="0">
              <a:buNone/>
            </a:pPr>
            <a:r>
              <a:rPr lang="en-IN" sz="1800" dirty="0" smtClean="0"/>
              <a:t>9) Replace </a:t>
            </a:r>
            <a:r>
              <a:rPr lang="en-IN" sz="1800" dirty="0"/>
              <a:t>the code in the </a:t>
            </a:r>
            <a:r>
              <a:rPr lang="en-IN" sz="1800" i="1" dirty="0"/>
              <a:t>Draw </a:t>
            </a:r>
            <a:r>
              <a:rPr lang="en-IN" sz="1800" dirty="0"/>
              <a:t>method with the statements shown here in bold:</a:t>
            </a:r>
          </a:p>
          <a:p>
            <a:pPr marL="0" indent="0">
              <a:spcBef>
                <a:spcPts val="0"/>
              </a:spcBef>
              <a:buNone/>
            </a:pPr>
            <a:r>
              <a:rPr lang="en-IN" sz="1800" dirty="0" smtClean="0"/>
              <a:t>                                                                   </a:t>
            </a:r>
            <a:r>
              <a:rPr lang="en-IN" sz="1800" dirty="0" smtClean="0">
                <a:solidFill>
                  <a:srgbClr val="FF0000"/>
                </a:solidFill>
              </a:rPr>
              <a:t>void </a:t>
            </a:r>
            <a:r>
              <a:rPr lang="en-IN" sz="1800" dirty="0" err="1">
                <a:solidFill>
                  <a:srgbClr val="FF0000"/>
                </a:solidFill>
              </a:rPr>
              <a:t>IDraw.Draw</a:t>
            </a:r>
            <a:r>
              <a:rPr lang="en-IN" sz="1800" dirty="0">
                <a:solidFill>
                  <a:srgbClr val="FF0000"/>
                </a:solidFill>
              </a:rPr>
              <a:t>(Canvas canvas</a:t>
            </a:r>
            <a:r>
              <a:rPr lang="en-IN" sz="1800" dirty="0" smtClean="0">
                <a:solidFill>
                  <a:srgbClr val="FF0000"/>
                </a:solidFill>
              </a:rPr>
              <a:t>)</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if </a:t>
            </a:r>
            <a:r>
              <a:rPr lang="en-IN" sz="1800" b="1" dirty="0">
                <a:solidFill>
                  <a:srgbClr val="FF0000"/>
                </a:solidFill>
              </a:rPr>
              <a:t>(</a:t>
            </a:r>
            <a:r>
              <a:rPr lang="en-IN" sz="1800" b="1" dirty="0" err="1">
                <a:solidFill>
                  <a:srgbClr val="FF0000"/>
                </a:solidFill>
              </a:rPr>
              <a:t>this.rect</a:t>
            </a:r>
            <a:r>
              <a:rPr lang="en-IN" sz="1800" b="1" dirty="0">
                <a:solidFill>
                  <a:srgbClr val="FF0000"/>
                </a:solidFill>
              </a:rPr>
              <a:t> != null)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canvas.Children.Remove</a:t>
            </a:r>
            <a:r>
              <a:rPr lang="en-IN" sz="1800" b="1" dirty="0" smtClean="0">
                <a:solidFill>
                  <a:srgbClr val="FF0000"/>
                </a:solidFill>
              </a:rPr>
              <a:t>(</a:t>
            </a:r>
            <a:r>
              <a:rPr lang="en-IN" sz="1800" b="1" dirty="0" err="1" smtClean="0">
                <a:solidFill>
                  <a:srgbClr val="FF0000"/>
                </a:solidFill>
              </a:rPr>
              <a:t>this.rect</a:t>
            </a:r>
            <a:r>
              <a:rPr lang="en-IN" sz="1800" b="1" dirty="0">
                <a:solidFill>
                  <a:srgbClr val="FF0000"/>
                </a:solidFill>
              </a:rPr>
              <a:t>);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else </a:t>
            </a:r>
          </a:p>
          <a:p>
            <a:pPr marL="0" indent="0">
              <a:spcBef>
                <a:spcPts val="0"/>
              </a:spcBef>
              <a:buNone/>
            </a:pPr>
            <a:r>
              <a:rPr lang="en-IN" sz="1800" b="1" dirty="0">
                <a:solidFill>
                  <a:srgbClr val="FF0000"/>
                </a:solidFill>
              </a:rPr>
              <a:t> </a:t>
            </a:r>
            <a:r>
              <a:rPr lang="en-IN" sz="1800" b="1"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this.rect</a:t>
            </a:r>
            <a:r>
              <a:rPr lang="en-IN" sz="1800" b="1" dirty="0" smtClean="0">
                <a:solidFill>
                  <a:srgbClr val="FF0000"/>
                </a:solidFill>
              </a:rPr>
              <a:t> </a:t>
            </a:r>
            <a:r>
              <a:rPr lang="en-IN" sz="1800" b="1" dirty="0">
                <a:solidFill>
                  <a:srgbClr val="FF0000"/>
                </a:solidFill>
              </a:rPr>
              <a:t>= new Rectangle();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 </a:t>
            </a:r>
            <a:endParaRPr lang="en-IN" sz="1800" dirty="0">
              <a:solidFill>
                <a:srgbClr val="FF0000"/>
              </a:solidFill>
            </a:endParaRPr>
          </a:p>
          <a:p>
            <a:pPr marL="0" indent="0">
              <a:spcBef>
                <a:spcPts val="0"/>
              </a:spcBef>
              <a:buNone/>
            </a:pPr>
            <a:r>
              <a:rPr lang="en-IN" sz="1800" b="1" dirty="0" smtClean="0">
                <a:solidFill>
                  <a:srgbClr val="FF0000"/>
                </a:solidFill>
              </a:rPr>
              <a:t>                                                                       </a:t>
            </a:r>
            <a:r>
              <a:rPr lang="en-IN" sz="1800" b="1" dirty="0" err="1" smtClean="0">
                <a:solidFill>
                  <a:srgbClr val="FF0000"/>
                </a:solidFill>
              </a:rPr>
              <a:t>this.rect.Height</a:t>
            </a:r>
            <a:r>
              <a:rPr lang="en-IN" sz="1800" b="1" dirty="0" smtClean="0">
                <a:solidFill>
                  <a:srgbClr val="FF0000"/>
                </a:solidFill>
              </a:rPr>
              <a:t> </a:t>
            </a:r>
            <a:r>
              <a:rPr lang="en-IN" sz="1800" b="1" dirty="0">
                <a:solidFill>
                  <a:srgbClr val="FF0000"/>
                </a:solidFill>
              </a:rPr>
              <a:t>= </a:t>
            </a:r>
            <a:r>
              <a:rPr lang="en-IN" sz="1800" b="1" dirty="0" err="1">
                <a:solidFill>
                  <a:srgbClr val="FF0000"/>
                </a:solidFill>
              </a:rPr>
              <a:t>this.sideLength</a:t>
            </a:r>
            <a:r>
              <a:rPr lang="en-IN" sz="1800" b="1" dirty="0">
                <a:solidFill>
                  <a:srgbClr val="FF0000"/>
                </a:solidFill>
              </a:rPr>
              <a:t>;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this.rect.Width</a:t>
            </a:r>
            <a:r>
              <a:rPr lang="en-IN" sz="1800" b="1" dirty="0" smtClean="0">
                <a:solidFill>
                  <a:srgbClr val="FF0000"/>
                </a:solidFill>
              </a:rPr>
              <a:t> </a:t>
            </a:r>
            <a:r>
              <a:rPr lang="en-IN" sz="1800" b="1" dirty="0">
                <a:solidFill>
                  <a:srgbClr val="FF0000"/>
                </a:solidFill>
              </a:rPr>
              <a:t>= </a:t>
            </a:r>
            <a:r>
              <a:rPr lang="en-IN" sz="1800" b="1" dirty="0" err="1">
                <a:solidFill>
                  <a:srgbClr val="FF0000"/>
                </a:solidFill>
              </a:rPr>
              <a:t>this.sideLength</a:t>
            </a:r>
            <a:r>
              <a:rPr lang="en-IN" sz="1800" b="1" dirty="0">
                <a:solidFill>
                  <a:srgbClr val="FF0000"/>
                </a:solidFill>
              </a:rPr>
              <a:t>;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Canvas.SetTop</a:t>
            </a:r>
            <a:r>
              <a:rPr lang="en-IN" sz="1800" b="1" dirty="0" smtClean="0">
                <a:solidFill>
                  <a:srgbClr val="FF0000"/>
                </a:solidFill>
              </a:rPr>
              <a:t>(</a:t>
            </a:r>
            <a:r>
              <a:rPr lang="en-IN" sz="1800" b="1" dirty="0" err="1" smtClean="0">
                <a:solidFill>
                  <a:srgbClr val="FF0000"/>
                </a:solidFill>
              </a:rPr>
              <a:t>this.rect</a:t>
            </a:r>
            <a:r>
              <a:rPr lang="en-IN" sz="1800" b="1" dirty="0">
                <a:solidFill>
                  <a:srgbClr val="FF0000"/>
                </a:solidFill>
              </a:rPr>
              <a:t>, </a:t>
            </a:r>
            <a:r>
              <a:rPr lang="en-IN" sz="1800" b="1" dirty="0" err="1">
                <a:solidFill>
                  <a:srgbClr val="FF0000"/>
                </a:solidFill>
              </a:rPr>
              <a:t>this.locY</a:t>
            </a:r>
            <a:r>
              <a:rPr lang="en-IN" sz="1800" b="1" dirty="0">
                <a:solidFill>
                  <a:srgbClr val="FF0000"/>
                </a:solidFill>
              </a:rPr>
              <a:t>);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Canvas.SetLeft</a:t>
            </a:r>
            <a:r>
              <a:rPr lang="en-IN" sz="1800" b="1" dirty="0" smtClean="0">
                <a:solidFill>
                  <a:srgbClr val="FF0000"/>
                </a:solidFill>
              </a:rPr>
              <a:t>(</a:t>
            </a:r>
            <a:r>
              <a:rPr lang="en-IN" sz="1800" b="1" dirty="0" err="1" smtClean="0">
                <a:solidFill>
                  <a:srgbClr val="FF0000"/>
                </a:solidFill>
              </a:rPr>
              <a:t>this.rect</a:t>
            </a:r>
            <a:r>
              <a:rPr lang="en-IN" sz="1800" b="1" dirty="0">
                <a:solidFill>
                  <a:srgbClr val="FF0000"/>
                </a:solidFill>
              </a:rPr>
              <a:t>, </a:t>
            </a:r>
            <a:r>
              <a:rPr lang="en-IN" sz="1800" b="1" dirty="0" err="1">
                <a:solidFill>
                  <a:srgbClr val="FF0000"/>
                </a:solidFill>
              </a:rPr>
              <a:t>this.locX</a:t>
            </a:r>
            <a:r>
              <a:rPr lang="en-IN" sz="1800" b="1" dirty="0">
                <a:solidFill>
                  <a:srgbClr val="FF0000"/>
                </a:solidFill>
              </a:rPr>
              <a:t>);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canvas.Children.Add</a:t>
            </a:r>
            <a:r>
              <a:rPr lang="en-IN" sz="1800" b="1" dirty="0" smtClean="0">
                <a:solidFill>
                  <a:srgbClr val="FF0000"/>
                </a:solidFill>
              </a:rPr>
              <a:t>(</a:t>
            </a:r>
            <a:r>
              <a:rPr lang="en-IN" sz="1800" b="1" dirty="0" err="1" smtClean="0">
                <a:solidFill>
                  <a:srgbClr val="FF0000"/>
                </a:solidFill>
              </a:rPr>
              <a:t>this.rect</a:t>
            </a:r>
            <a:r>
              <a:rPr lang="en-IN" sz="1800" b="1" dirty="0" smtClean="0">
                <a:solidFill>
                  <a:srgbClr val="FF0000"/>
                </a:solidFill>
              </a:rPr>
              <a:t>);</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dirty="0" smtClean="0">
                <a:solidFill>
                  <a:srgbClr val="FF0000"/>
                </a:solidFill>
              </a:rPr>
              <a:t>} </a:t>
            </a:r>
          </a:p>
          <a:p>
            <a:pPr marL="0" indent="0" algn="just">
              <a:spcBef>
                <a:spcPts val="0"/>
              </a:spcBef>
              <a:buNone/>
            </a:pPr>
            <a:r>
              <a:rPr lang="en-IN" sz="1800" dirty="0"/>
              <a:t>This method renders the </a:t>
            </a:r>
            <a:r>
              <a:rPr lang="en-IN" sz="1800" i="1" dirty="0"/>
              <a:t>Square </a:t>
            </a:r>
            <a:r>
              <a:rPr lang="en-IN" sz="1800" dirty="0"/>
              <a:t>object by drawing a </a:t>
            </a:r>
            <a:r>
              <a:rPr lang="en-IN" sz="1800" i="1" dirty="0"/>
              <a:t>Rectangle </a:t>
            </a:r>
            <a:r>
              <a:rPr lang="en-IN" sz="1800" dirty="0"/>
              <a:t>shape on the canvas. (A square is simply a rectangle where all four sides have the same length.) </a:t>
            </a:r>
            <a:endParaRPr lang="en-IN" sz="1800" dirty="0" smtClean="0"/>
          </a:p>
          <a:p>
            <a:pPr marL="0" indent="0" algn="just">
              <a:spcBef>
                <a:spcPts val="0"/>
              </a:spcBef>
              <a:buNone/>
            </a:pPr>
            <a:endParaRPr lang="en-IN" sz="1800" dirty="0"/>
          </a:p>
          <a:p>
            <a:pPr marL="0" indent="0" algn="just">
              <a:spcBef>
                <a:spcPts val="0"/>
              </a:spcBef>
              <a:buNone/>
            </a:pPr>
            <a:r>
              <a:rPr lang="en-IN" sz="1800" dirty="0" smtClean="0"/>
              <a:t>If </a:t>
            </a:r>
            <a:r>
              <a:rPr lang="en-IN" sz="1800" dirty="0"/>
              <a:t>the </a:t>
            </a:r>
            <a:r>
              <a:rPr lang="en-IN" sz="1800" i="1" dirty="0"/>
              <a:t>Rectangle </a:t>
            </a:r>
            <a:r>
              <a:rPr lang="en-IN" sz="1800" dirty="0"/>
              <a:t>has been drawn previously (possibly at a different location and with a different </a:t>
            </a:r>
            <a:r>
              <a:rPr lang="en-IN" sz="1800" dirty="0" err="1"/>
              <a:t>color</a:t>
            </a:r>
            <a:r>
              <a:rPr lang="en-IN" sz="1800" dirty="0"/>
              <a:t>), it is removed from the canvas. </a:t>
            </a:r>
            <a:endParaRPr lang="en-IN" sz="1800" dirty="0" smtClean="0"/>
          </a:p>
          <a:p>
            <a:pPr marL="0" indent="0" algn="just">
              <a:spcBef>
                <a:spcPts val="0"/>
              </a:spcBef>
              <a:buNone/>
            </a:pPr>
            <a:endParaRPr lang="en-IN" sz="1800" dirty="0"/>
          </a:p>
          <a:p>
            <a:pPr marL="0" indent="0" algn="just">
              <a:spcBef>
                <a:spcPts val="0"/>
              </a:spcBef>
              <a:buNone/>
            </a:pPr>
            <a:r>
              <a:rPr lang="en-IN" sz="1800" dirty="0" smtClean="0"/>
              <a:t>The </a:t>
            </a:r>
            <a:r>
              <a:rPr lang="en-IN" sz="1800" dirty="0"/>
              <a:t>height and width of the </a:t>
            </a:r>
            <a:r>
              <a:rPr lang="en-IN" sz="1800" i="1" dirty="0"/>
              <a:t>Rectangle </a:t>
            </a:r>
            <a:r>
              <a:rPr lang="en-IN" sz="1800" dirty="0"/>
              <a:t>are set by using the value of the </a:t>
            </a:r>
            <a:r>
              <a:rPr lang="en-IN" sz="1800" i="1" dirty="0" err="1"/>
              <a:t>sideLength</a:t>
            </a:r>
            <a:r>
              <a:rPr lang="en-IN" sz="1800" i="1" dirty="0"/>
              <a:t> </a:t>
            </a:r>
            <a:r>
              <a:rPr lang="en-IN" sz="1800" dirty="0"/>
              <a:t>field. </a:t>
            </a:r>
            <a:endParaRPr lang="en-IN" sz="1800" dirty="0" smtClean="0"/>
          </a:p>
          <a:p>
            <a:pPr marL="0" indent="0" algn="just">
              <a:spcBef>
                <a:spcPts val="0"/>
              </a:spcBef>
              <a:buNone/>
            </a:pPr>
            <a:endParaRPr lang="en-IN" sz="1800" dirty="0"/>
          </a:p>
          <a:p>
            <a:pPr marL="0" indent="0" algn="just">
              <a:spcBef>
                <a:spcPts val="0"/>
              </a:spcBef>
              <a:buNone/>
            </a:pPr>
            <a:r>
              <a:rPr lang="en-IN" sz="1800" dirty="0" smtClean="0"/>
              <a:t>The </a:t>
            </a:r>
            <a:r>
              <a:rPr lang="en-IN" sz="1800" dirty="0"/>
              <a:t>position of the </a:t>
            </a:r>
            <a:r>
              <a:rPr lang="en-IN" sz="1800" i="1" dirty="0"/>
              <a:t>Rectangle </a:t>
            </a:r>
            <a:r>
              <a:rPr lang="en-IN" sz="1800" dirty="0"/>
              <a:t>on the canvas is set by using the static </a:t>
            </a:r>
            <a:r>
              <a:rPr lang="en-IN" sz="1800" i="1" dirty="0" err="1"/>
              <a:t>SetTop</a:t>
            </a:r>
            <a:r>
              <a:rPr lang="en-IN" sz="1800" i="1" dirty="0"/>
              <a:t> </a:t>
            </a:r>
            <a:r>
              <a:rPr lang="en-IN" sz="1800" dirty="0"/>
              <a:t>and </a:t>
            </a:r>
            <a:r>
              <a:rPr lang="en-IN" sz="1800" i="1" dirty="0" err="1"/>
              <a:t>SetLeft</a:t>
            </a:r>
            <a:r>
              <a:rPr lang="en-IN" sz="1800" i="1" dirty="0"/>
              <a:t> </a:t>
            </a:r>
            <a:r>
              <a:rPr lang="en-IN" sz="1800" dirty="0"/>
              <a:t>methods of the </a:t>
            </a:r>
            <a:r>
              <a:rPr lang="en-IN" sz="1800" i="1" dirty="0"/>
              <a:t>Canvas </a:t>
            </a:r>
            <a:r>
              <a:rPr lang="en-IN" sz="1800" dirty="0"/>
              <a:t>class, and then the </a:t>
            </a:r>
            <a:r>
              <a:rPr lang="en-IN" sz="1800" i="1" dirty="0"/>
              <a:t>Rectangle </a:t>
            </a:r>
            <a:r>
              <a:rPr lang="en-IN" sz="1800" dirty="0"/>
              <a:t>is added to the canvas. (This causes it to appear.)</a:t>
            </a:r>
            <a:endParaRPr lang="en-US" sz="1800" dirty="0" smtClean="0">
              <a:solidFill>
                <a:srgbClr val="FF0000"/>
              </a:solidFill>
            </a:endParaRPr>
          </a:p>
        </p:txBody>
      </p:sp>
    </p:spTree>
    <p:extLst>
      <p:ext uri="{BB962C8B-B14F-4D97-AF65-F5344CB8AC3E}">
        <p14:creationId xmlns:p14="http://schemas.microsoft.com/office/powerpoint/2010/main" xmlns="" val="1372750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26592" cy="463308"/>
          </a:xfrm>
        </p:spPr>
        <p:txBody>
          <a:bodyPr>
            <a:noAutofit/>
          </a:bodyPr>
          <a:lstStyle/>
          <a:p>
            <a:r>
              <a:rPr lang="en-US" sz="3600" b="1" dirty="0" err="1" smtClean="0">
                <a:solidFill>
                  <a:srgbClr val="C00000"/>
                </a:solidFill>
              </a:rPr>
              <a:t>Contd</a:t>
            </a:r>
            <a:r>
              <a:rPr lang="en-US" sz="3600" b="1" dirty="0" smtClean="0">
                <a:solidFill>
                  <a:srgbClr val="C00000"/>
                </a:solidFill>
              </a:rPr>
              <a:t>…</a:t>
            </a:r>
            <a:endParaRPr lang="en-IN" sz="3600" b="1" dirty="0">
              <a:solidFill>
                <a:srgbClr val="C00000"/>
              </a:solidFill>
            </a:endParaRPr>
          </a:p>
        </p:txBody>
      </p:sp>
      <p:sp>
        <p:nvSpPr>
          <p:cNvPr id="3" name="Content Placeholder 2"/>
          <p:cNvSpPr>
            <a:spLocks noGrp="1"/>
          </p:cNvSpPr>
          <p:nvPr>
            <p:ph idx="1"/>
          </p:nvPr>
        </p:nvSpPr>
        <p:spPr>
          <a:xfrm>
            <a:off x="0" y="463308"/>
            <a:ext cx="12192000" cy="6394692"/>
          </a:xfrm>
        </p:spPr>
        <p:txBody>
          <a:bodyPr>
            <a:normAutofit/>
          </a:bodyPr>
          <a:lstStyle/>
          <a:p>
            <a:pPr marL="0" indent="0">
              <a:buNone/>
            </a:pPr>
            <a:r>
              <a:rPr lang="en-US" sz="1800" cap="none" dirty="0" smtClean="0">
                <a:solidFill>
                  <a:srgbClr val="FF0000"/>
                </a:solidFill>
              </a:rPr>
              <a:t>3) </a:t>
            </a:r>
            <a:r>
              <a:rPr lang="en-IN" sz="1800" dirty="0"/>
              <a:t> </a:t>
            </a:r>
            <a:r>
              <a:rPr lang="en-IN" sz="1800" dirty="0" smtClean="0"/>
              <a:t>You’re </a:t>
            </a:r>
            <a:r>
              <a:rPr lang="en-IN" sz="1800" dirty="0"/>
              <a:t>not allowed to specify the </a:t>
            </a:r>
            <a:r>
              <a:rPr lang="en-IN" sz="1800" i="1" dirty="0"/>
              <a:t>ref </a:t>
            </a:r>
            <a:r>
              <a:rPr lang="en-IN" sz="1800" dirty="0"/>
              <a:t>or </a:t>
            </a:r>
            <a:r>
              <a:rPr lang="en-IN" sz="1800" i="1" dirty="0"/>
              <a:t>out </a:t>
            </a:r>
            <a:r>
              <a:rPr lang="en-IN" sz="1800" dirty="0"/>
              <a:t>modifier with </a:t>
            </a:r>
            <a:r>
              <a:rPr lang="en-IN" sz="1800" i="1" dirty="0" err="1"/>
              <a:t>params</a:t>
            </a:r>
            <a:r>
              <a:rPr lang="en-IN" sz="1800" i="1" dirty="0"/>
              <a:t> </a:t>
            </a:r>
            <a:r>
              <a:rPr lang="en-IN" sz="1800" dirty="0"/>
              <a:t>arrays, as shown in this example:</a:t>
            </a:r>
          </a:p>
          <a:p>
            <a:pPr marL="0" indent="0">
              <a:spcBef>
                <a:spcPts val="0"/>
              </a:spcBef>
              <a:buNone/>
            </a:pPr>
            <a:r>
              <a:rPr lang="en-IN" sz="1800" dirty="0" smtClean="0">
                <a:solidFill>
                  <a:srgbClr val="FF0000"/>
                </a:solidFill>
              </a:rPr>
              <a:t>                                                                 </a:t>
            </a:r>
          </a:p>
          <a:p>
            <a:pPr marL="0" indent="0">
              <a:spcBef>
                <a:spcPts val="0"/>
              </a:spcBef>
              <a:buNone/>
            </a:pPr>
            <a:r>
              <a:rPr lang="en-IN" sz="1800" dirty="0">
                <a:solidFill>
                  <a:srgbClr val="FF0000"/>
                </a:solidFill>
              </a:rPr>
              <a:t> </a:t>
            </a:r>
            <a:r>
              <a:rPr lang="en-IN" sz="1800" dirty="0" smtClean="0">
                <a:solidFill>
                  <a:srgbClr val="FF0000"/>
                </a:solidFill>
              </a:rPr>
              <a:t>                                                                     // </a:t>
            </a:r>
            <a:r>
              <a:rPr lang="en-IN" sz="1800" dirty="0">
                <a:solidFill>
                  <a:srgbClr val="FF0000"/>
                </a:solidFill>
              </a:rPr>
              <a:t>compile-time </a:t>
            </a:r>
            <a:r>
              <a:rPr lang="en-IN" sz="1800" dirty="0" smtClean="0">
                <a:solidFill>
                  <a:srgbClr val="FF0000"/>
                </a:solidFill>
              </a:rPr>
              <a:t>errors</a:t>
            </a:r>
          </a:p>
          <a:p>
            <a:pPr marL="0" indent="0">
              <a:spcBef>
                <a:spcPts val="0"/>
              </a:spcBef>
              <a:buNone/>
            </a:pPr>
            <a:r>
              <a:rPr lang="en-IN" sz="1800" dirty="0">
                <a:solidFill>
                  <a:srgbClr val="FF0000"/>
                </a:solidFill>
              </a:rPr>
              <a:t> </a:t>
            </a:r>
            <a:r>
              <a:rPr lang="en-IN" sz="1800" dirty="0" smtClean="0">
                <a:solidFill>
                  <a:srgbClr val="FF0000"/>
                </a:solidFill>
              </a:rPr>
              <a:t>                                                      public </a:t>
            </a:r>
            <a:r>
              <a:rPr lang="en-IN" sz="1800" dirty="0">
                <a:solidFill>
                  <a:srgbClr val="FF0000"/>
                </a:solidFill>
              </a:rPr>
              <a:t>static </a:t>
            </a:r>
            <a:r>
              <a:rPr lang="en-IN" sz="1800" dirty="0" err="1">
                <a:solidFill>
                  <a:srgbClr val="FF0000"/>
                </a:solidFill>
              </a:rPr>
              <a:t>int</a:t>
            </a:r>
            <a:r>
              <a:rPr lang="en-IN" sz="1800" dirty="0">
                <a:solidFill>
                  <a:srgbClr val="FF0000"/>
                </a:solidFill>
              </a:rPr>
              <a:t> Min(ref </a:t>
            </a:r>
            <a:r>
              <a:rPr lang="en-IN" sz="1800" dirty="0" err="1">
                <a:solidFill>
                  <a:srgbClr val="FF0000"/>
                </a:solidFill>
              </a:rPr>
              <a:t>params</a:t>
            </a:r>
            <a:r>
              <a:rPr lang="en-IN" sz="1800" dirty="0">
                <a:solidFill>
                  <a:srgbClr val="FF0000"/>
                </a:solidFill>
              </a:rPr>
              <a:t> </a:t>
            </a:r>
            <a:r>
              <a:rPr lang="en-IN" sz="1800" dirty="0" err="1">
                <a:solidFill>
                  <a:srgbClr val="FF0000"/>
                </a:solidFill>
              </a:rPr>
              <a:t>int</a:t>
            </a:r>
            <a:r>
              <a:rPr lang="en-IN" sz="1800" dirty="0" smtClean="0">
                <a:solidFill>
                  <a:srgbClr val="FF0000"/>
                </a:solidFill>
              </a:rPr>
              <a:t>[ ] </a:t>
            </a:r>
            <a:r>
              <a:rPr lang="en-IN" sz="1800" dirty="0" err="1">
                <a:solidFill>
                  <a:srgbClr val="FF0000"/>
                </a:solidFill>
              </a:rPr>
              <a:t>paramList</a:t>
            </a:r>
            <a:r>
              <a:rPr lang="en-IN" sz="1800" dirty="0" smtClean="0">
                <a:solidFill>
                  <a:srgbClr val="FF0000"/>
                </a:solidFill>
              </a:rPr>
              <a:t>)</a:t>
            </a:r>
          </a:p>
          <a:p>
            <a:pPr marL="0" indent="0">
              <a:spcBef>
                <a:spcPts val="0"/>
              </a:spcBef>
              <a:buNone/>
            </a:pPr>
            <a:r>
              <a:rPr lang="en-IN" sz="1800" dirty="0">
                <a:solidFill>
                  <a:srgbClr val="FF0000"/>
                </a:solidFill>
              </a:rPr>
              <a:t> </a:t>
            </a:r>
            <a:r>
              <a:rPr lang="en-IN" sz="1800" dirty="0" smtClean="0">
                <a:solidFill>
                  <a:srgbClr val="FF0000"/>
                </a:solidFill>
              </a:rPr>
              <a:t>                                                                   …………….....</a:t>
            </a:r>
          </a:p>
          <a:p>
            <a:pPr marL="0" indent="0">
              <a:spcBef>
                <a:spcPts val="0"/>
              </a:spcBef>
              <a:buNone/>
            </a:pPr>
            <a:r>
              <a:rPr lang="en-IN" sz="1800" dirty="0">
                <a:solidFill>
                  <a:srgbClr val="FF0000"/>
                </a:solidFill>
              </a:rPr>
              <a:t> </a:t>
            </a:r>
            <a:r>
              <a:rPr lang="en-IN" sz="1800" dirty="0" smtClean="0">
                <a:solidFill>
                  <a:srgbClr val="FF0000"/>
                </a:solidFill>
              </a:rPr>
              <a:t>                                                      public </a:t>
            </a:r>
            <a:r>
              <a:rPr lang="en-IN" sz="1800" dirty="0">
                <a:solidFill>
                  <a:srgbClr val="FF0000"/>
                </a:solidFill>
              </a:rPr>
              <a:t>static </a:t>
            </a:r>
            <a:r>
              <a:rPr lang="en-IN" sz="1800" dirty="0" err="1">
                <a:solidFill>
                  <a:srgbClr val="FF0000"/>
                </a:solidFill>
              </a:rPr>
              <a:t>int</a:t>
            </a:r>
            <a:r>
              <a:rPr lang="en-IN" sz="1800" dirty="0">
                <a:solidFill>
                  <a:srgbClr val="FF0000"/>
                </a:solidFill>
              </a:rPr>
              <a:t> Min(out </a:t>
            </a:r>
            <a:r>
              <a:rPr lang="en-IN" sz="1800" dirty="0" err="1">
                <a:solidFill>
                  <a:srgbClr val="FF0000"/>
                </a:solidFill>
              </a:rPr>
              <a:t>params</a:t>
            </a:r>
            <a:r>
              <a:rPr lang="en-IN" sz="1800" dirty="0">
                <a:solidFill>
                  <a:srgbClr val="FF0000"/>
                </a:solidFill>
              </a:rPr>
              <a:t> </a:t>
            </a:r>
            <a:r>
              <a:rPr lang="en-IN" sz="1800" dirty="0" err="1">
                <a:solidFill>
                  <a:srgbClr val="FF0000"/>
                </a:solidFill>
              </a:rPr>
              <a:t>int</a:t>
            </a:r>
            <a:r>
              <a:rPr lang="en-IN" sz="1800" dirty="0" smtClean="0">
                <a:solidFill>
                  <a:srgbClr val="FF0000"/>
                </a:solidFill>
              </a:rPr>
              <a:t>[ ] </a:t>
            </a:r>
            <a:r>
              <a:rPr lang="en-IN" sz="1800" dirty="0" err="1">
                <a:solidFill>
                  <a:srgbClr val="FF0000"/>
                </a:solidFill>
              </a:rPr>
              <a:t>paramList</a:t>
            </a:r>
            <a:r>
              <a:rPr lang="en-IN" sz="1800" dirty="0" smtClean="0">
                <a:solidFill>
                  <a:srgbClr val="FF0000"/>
                </a:solidFill>
              </a:rPr>
              <a:t>)</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endParaRPr lang="en-US" sz="1800" cap="none" dirty="0" smtClean="0">
              <a:solidFill>
                <a:srgbClr val="FF0000"/>
              </a:solidFill>
            </a:endParaRPr>
          </a:p>
          <a:p>
            <a:pPr marL="0" indent="0">
              <a:buNone/>
            </a:pPr>
            <a:r>
              <a:rPr lang="en-US" sz="1800" dirty="0" smtClean="0">
                <a:solidFill>
                  <a:srgbClr val="FF0000"/>
                </a:solidFill>
              </a:rPr>
              <a:t>4) </a:t>
            </a:r>
            <a:r>
              <a:rPr lang="en-IN" sz="1800" dirty="0"/>
              <a:t> </a:t>
            </a:r>
            <a:r>
              <a:rPr lang="en-IN" sz="1800" dirty="0" smtClean="0"/>
              <a:t>A </a:t>
            </a:r>
            <a:r>
              <a:rPr lang="en-IN" sz="1800" i="1" dirty="0" err="1"/>
              <a:t>params</a:t>
            </a:r>
            <a:r>
              <a:rPr lang="en-IN" sz="1800" i="1" dirty="0"/>
              <a:t> </a:t>
            </a:r>
            <a:r>
              <a:rPr lang="en-IN" sz="1800" dirty="0"/>
              <a:t>array must be the last parameter. (This means that you can have only one </a:t>
            </a:r>
            <a:r>
              <a:rPr lang="en-IN" sz="1800" i="1" dirty="0" err="1"/>
              <a:t>params</a:t>
            </a:r>
            <a:r>
              <a:rPr lang="en-IN" sz="1800" i="1" dirty="0"/>
              <a:t> </a:t>
            </a:r>
            <a:r>
              <a:rPr lang="en-IN" sz="1800" dirty="0"/>
              <a:t>array per method.) Consider this example:</a:t>
            </a:r>
          </a:p>
          <a:p>
            <a:pPr marL="0" indent="0">
              <a:buNone/>
            </a:pPr>
            <a:r>
              <a:rPr lang="en-IN" sz="1800" dirty="0" smtClean="0">
                <a:solidFill>
                  <a:srgbClr val="FF0000"/>
                </a:solidFill>
              </a:rPr>
              <a:t>                                                              // </a:t>
            </a:r>
            <a:r>
              <a:rPr lang="en-IN" sz="1800" dirty="0">
                <a:solidFill>
                  <a:srgbClr val="FF0000"/>
                </a:solidFill>
              </a:rPr>
              <a:t>compile-time </a:t>
            </a:r>
            <a:r>
              <a:rPr lang="en-IN" sz="1800" dirty="0" smtClean="0">
                <a:solidFill>
                  <a:srgbClr val="FF0000"/>
                </a:solidFill>
              </a:rPr>
              <a:t>error</a:t>
            </a:r>
          </a:p>
          <a:p>
            <a:pPr marL="0" indent="0">
              <a:buNone/>
            </a:pPr>
            <a:r>
              <a:rPr lang="en-IN" sz="1800" dirty="0">
                <a:solidFill>
                  <a:srgbClr val="FF0000"/>
                </a:solidFill>
              </a:rPr>
              <a:t> </a:t>
            </a:r>
            <a:r>
              <a:rPr lang="en-IN" sz="1800" dirty="0" smtClean="0">
                <a:solidFill>
                  <a:srgbClr val="FF0000"/>
                </a:solidFill>
              </a:rPr>
              <a:t>                                                    public </a:t>
            </a:r>
            <a:r>
              <a:rPr lang="en-IN" sz="1800" dirty="0">
                <a:solidFill>
                  <a:srgbClr val="FF0000"/>
                </a:solidFill>
              </a:rPr>
              <a:t>static </a:t>
            </a:r>
            <a:r>
              <a:rPr lang="en-IN" sz="1800" dirty="0" err="1">
                <a:solidFill>
                  <a:srgbClr val="FF0000"/>
                </a:solidFill>
              </a:rPr>
              <a:t>int</a:t>
            </a:r>
            <a:r>
              <a:rPr lang="en-IN" sz="1800" dirty="0">
                <a:solidFill>
                  <a:srgbClr val="FF0000"/>
                </a:solidFill>
              </a:rPr>
              <a:t> Min(</a:t>
            </a:r>
            <a:r>
              <a:rPr lang="en-IN" sz="1800" dirty="0" err="1">
                <a:solidFill>
                  <a:srgbClr val="FF0000"/>
                </a:solidFill>
              </a:rPr>
              <a:t>params</a:t>
            </a:r>
            <a:r>
              <a:rPr lang="en-IN" sz="1800" dirty="0">
                <a:solidFill>
                  <a:srgbClr val="FF0000"/>
                </a:solidFill>
              </a:rPr>
              <a:t> </a:t>
            </a:r>
            <a:r>
              <a:rPr lang="en-IN" sz="1800" dirty="0" err="1">
                <a:solidFill>
                  <a:srgbClr val="FF0000"/>
                </a:solidFill>
              </a:rPr>
              <a:t>int</a:t>
            </a:r>
            <a:r>
              <a:rPr lang="en-IN" sz="1800" dirty="0" smtClean="0">
                <a:solidFill>
                  <a:srgbClr val="FF0000"/>
                </a:solidFill>
              </a:rPr>
              <a:t>[ ] </a:t>
            </a:r>
            <a:r>
              <a:rPr lang="en-IN" sz="1800" dirty="0" err="1">
                <a:solidFill>
                  <a:srgbClr val="FF0000"/>
                </a:solidFill>
              </a:rPr>
              <a:t>paramList</a:t>
            </a:r>
            <a:r>
              <a:rPr lang="en-IN" sz="1800" dirty="0">
                <a:solidFill>
                  <a:srgbClr val="FF0000"/>
                </a:solidFill>
              </a:rPr>
              <a:t>, </a:t>
            </a:r>
            <a:r>
              <a:rPr lang="en-IN" sz="1800" dirty="0" err="1">
                <a:solidFill>
                  <a:srgbClr val="FF0000"/>
                </a:solidFill>
              </a:rPr>
              <a:t>int</a:t>
            </a:r>
            <a:r>
              <a:rPr lang="en-IN" sz="1800" dirty="0">
                <a:solidFill>
                  <a:srgbClr val="FF0000"/>
                </a:solidFill>
              </a:rPr>
              <a:t> </a:t>
            </a:r>
            <a:r>
              <a:rPr lang="en-IN" sz="1800" dirty="0" err="1">
                <a:solidFill>
                  <a:srgbClr val="FF0000"/>
                </a:solidFill>
              </a:rPr>
              <a:t>i</a:t>
            </a:r>
            <a:r>
              <a:rPr lang="en-IN" sz="1800" dirty="0" smtClean="0">
                <a:solidFill>
                  <a:srgbClr val="FF0000"/>
                </a:solidFill>
              </a:rPr>
              <a:t>)</a:t>
            </a:r>
          </a:p>
          <a:p>
            <a:pPr marL="0" indent="0">
              <a:buNone/>
            </a:pPr>
            <a:r>
              <a:rPr lang="en-IN" sz="1800" dirty="0">
                <a:solidFill>
                  <a:srgbClr val="FF0000"/>
                </a:solidFill>
              </a:rPr>
              <a:t> </a:t>
            </a:r>
            <a:r>
              <a:rPr lang="en-IN" sz="1800" dirty="0" smtClean="0">
                <a:solidFill>
                  <a:srgbClr val="FF0000"/>
                </a:solidFill>
              </a:rPr>
              <a:t>                                                                  ………………………... </a:t>
            </a:r>
          </a:p>
          <a:p>
            <a:pPr marL="0" indent="0">
              <a:buNone/>
            </a:pPr>
            <a:r>
              <a:rPr lang="en-US" sz="1800" cap="none" dirty="0" smtClean="0">
                <a:solidFill>
                  <a:srgbClr val="FF0000"/>
                </a:solidFill>
              </a:rPr>
              <a:t>5) </a:t>
            </a:r>
            <a:r>
              <a:rPr lang="en-IN" sz="1800" dirty="0"/>
              <a:t> </a:t>
            </a:r>
            <a:r>
              <a:rPr lang="en-IN" sz="1800" dirty="0" smtClean="0"/>
              <a:t>A </a:t>
            </a:r>
            <a:r>
              <a:rPr lang="en-IN" sz="1800" dirty="0"/>
              <a:t>non-</a:t>
            </a:r>
            <a:r>
              <a:rPr lang="en-IN" sz="1800" i="1" dirty="0" err="1"/>
              <a:t>params</a:t>
            </a:r>
            <a:r>
              <a:rPr lang="en-IN" sz="1800" i="1" dirty="0"/>
              <a:t> </a:t>
            </a:r>
            <a:r>
              <a:rPr lang="en-IN" sz="1800" dirty="0"/>
              <a:t>method always takes priority over a </a:t>
            </a:r>
            <a:r>
              <a:rPr lang="en-IN" sz="1800" i="1" dirty="0" err="1"/>
              <a:t>params</a:t>
            </a:r>
            <a:r>
              <a:rPr lang="en-IN" sz="1800" i="1" dirty="0"/>
              <a:t> </a:t>
            </a:r>
            <a:r>
              <a:rPr lang="en-IN" sz="1800" dirty="0"/>
              <a:t>method. This means that if you want to, you can still create an overloaded version of a method for the common cases. For example:</a:t>
            </a:r>
          </a:p>
          <a:p>
            <a:pPr marL="0" indent="0">
              <a:spcBef>
                <a:spcPts val="0"/>
              </a:spcBef>
              <a:buNone/>
            </a:pPr>
            <a:r>
              <a:rPr lang="en-IN" sz="1800" dirty="0" smtClean="0">
                <a:solidFill>
                  <a:srgbClr val="FF0000"/>
                </a:solidFill>
              </a:rPr>
              <a:t>                                                </a:t>
            </a:r>
          </a:p>
          <a:p>
            <a:pPr marL="0" indent="0">
              <a:spcBef>
                <a:spcPts val="0"/>
              </a:spcBef>
              <a:buNone/>
            </a:pPr>
            <a:r>
              <a:rPr lang="en-IN" sz="1800" dirty="0">
                <a:solidFill>
                  <a:srgbClr val="FF0000"/>
                </a:solidFill>
              </a:rPr>
              <a:t> </a:t>
            </a:r>
            <a:r>
              <a:rPr lang="en-IN" sz="1800" dirty="0" smtClean="0">
                <a:solidFill>
                  <a:srgbClr val="FF0000"/>
                </a:solidFill>
              </a:rPr>
              <a:t>                                              public </a:t>
            </a:r>
            <a:r>
              <a:rPr lang="en-IN" sz="1800" dirty="0">
                <a:solidFill>
                  <a:srgbClr val="FF0000"/>
                </a:solidFill>
              </a:rPr>
              <a:t>static </a:t>
            </a:r>
            <a:r>
              <a:rPr lang="en-IN" sz="1800" dirty="0" err="1">
                <a:solidFill>
                  <a:srgbClr val="FF0000"/>
                </a:solidFill>
              </a:rPr>
              <a:t>int</a:t>
            </a:r>
            <a:r>
              <a:rPr lang="en-IN" sz="1800" dirty="0">
                <a:solidFill>
                  <a:srgbClr val="FF0000"/>
                </a:solidFill>
              </a:rPr>
              <a:t> Min(</a:t>
            </a:r>
            <a:r>
              <a:rPr lang="en-IN" sz="1800" dirty="0" err="1">
                <a:solidFill>
                  <a:srgbClr val="FF0000"/>
                </a:solidFill>
              </a:rPr>
              <a:t>int</a:t>
            </a:r>
            <a:r>
              <a:rPr lang="en-IN" sz="1800" dirty="0">
                <a:solidFill>
                  <a:srgbClr val="FF0000"/>
                </a:solidFill>
              </a:rPr>
              <a:t> </a:t>
            </a:r>
            <a:r>
              <a:rPr lang="en-IN" sz="1800" dirty="0" err="1">
                <a:solidFill>
                  <a:srgbClr val="FF0000"/>
                </a:solidFill>
              </a:rPr>
              <a:t>leftHandSide</a:t>
            </a:r>
            <a:r>
              <a:rPr lang="en-IN" sz="1800" dirty="0">
                <a:solidFill>
                  <a:srgbClr val="FF0000"/>
                </a:solidFill>
              </a:rPr>
              <a:t>, </a:t>
            </a:r>
            <a:r>
              <a:rPr lang="en-IN" sz="1800" dirty="0" err="1">
                <a:solidFill>
                  <a:srgbClr val="FF0000"/>
                </a:solidFill>
              </a:rPr>
              <a:t>int</a:t>
            </a:r>
            <a:r>
              <a:rPr lang="en-IN" sz="1800" dirty="0">
                <a:solidFill>
                  <a:srgbClr val="FF0000"/>
                </a:solidFill>
              </a:rPr>
              <a:t> </a:t>
            </a:r>
            <a:r>
              <a:rPr lang="en-IN" sz="1800" dirty="0" err="1">
                <a:solidFill>
                  <a:srgbClr val="FF0000"/>
                </a:solidFill>
              </a:rPr>
              <a:t>rightHandSide</a:t>
            </a:r>
            <a:r>
              <a:rPr lang="en-IN" sz="1800" dirty="0" smtClean="0">
                <a:solidFill>
                  <a:srgbClr val="FF0000"/>
                </a:solidFill>
              </a:rPr>
              <a:t>)</a:t>
            </a:r>
          </a:p>
          <a:p>
            <a:pPr marL="0" indent="0">
              <a:spcBef>
                <a:spcPts val="0"/>
              </a:spcBef>
              <a:buNone/>
            </a:pPr>
            <a:r>
              <a:rPr lang="en-IN" sz="1800" dirty="0">
                <a:solidFill>
                  <a:srgbClr val="FF0000"/>
                </a:solidFill>
              </a:rPr>
              <a:t> </a:t>
            </a:r>
            <a:r>
              <a:rPr lang="en-IN" sz="1800" dirty="0" smtClean="0">
                <a:solidFill>
                  <a:srgbClr val="FF0000"/>
                </a:solidFill>
              </a:rPr>
              <a:t>                                                             …………………….....</a:t>
            </a:r>
          </a:p>
          <a:p>
            <a:pPr marL="0" indent="0">
              <a:spcBef>
                <a:spcPts val="0"/>
              </a:spcBef>
              <a:buNone/>
            </a:pPr>
            <a:r>
              <a:rPr lang="en-IN" sz="1800" dirty="0">
                <a:solidFill>
                  <a:srgbClr val="FF0000"/>
                </a:solidFill>
              </a:rPr>
              <a:t> </a:t>
            </a:r>
            <a:r>
              <a:rPr lang="en-IN" sz="1800" dirty="0" smtClean="0">
                <a:solidFill>
                  <a:srgbClr val="FF0000"/>
                </a:solidFill>
              </a:rPr>
              <a:t>                                               public </a:t>
            </a:r>
            <a:r>
              <a:rPr lang="en-IN" sz="1800" dirty="0">
                <a:solidFill>
                  <a:srgbClr val="FF0000"/>
                </a:solidFill>
              </a:rPr>
              <a:t>static </a:t>
            </a:r>
            <a:r>
              <a:rPr lang="en-IN" sz="1800" dirty="0" err="1">
                <a:solidFill>
                  <a:srgbClr val="FF0000"/>
                </a:solidFill>
              </a:rPr>
              <a:t>int</a:t>
            </a:r>
            <a:r>
              <a:rPr lang="en-IN" sz="1800" dirty="0">
                <a:solidFill>
                  <a:srgbClr val="FF0000"/>
                </a:solidFill>
              </a:rPr>
              <a:t> Min(</a:t>
            </a:r>
            <a:r>
              <a:rPr lang="en-IN" sz="1800" dirty="0" err="1">
                <a:solidFill>
                  <a:srgbClr val="FF0000"/>
                </a:solidFill>
              </a:rPr>
              <a:t>params</a:t>
            </a:r>
            <a:r>
              <a:rPr lang="en-IN" sz="1800" dirty="0">
                <a:solidFill>
                  <a:srgbClr val="FF0000"/>
                </a:solidFill>
              </a:rPr>
              <a:t> </a:t>
            </a:r>
            <a:r>
              <a:rPr lang="en-IN" sz="1800" dirty="0" err="1">
                <a:solidFill>
                  <a:srgbClr val="FF0000"/>
                </a:solidFill>
              </a:rPr>
              <a:t>int</a:t>
            </a:r>
            <a:r>
              <a:rPr lang="en-IN" sz="1800" dirty="0" smtClean="0">
                <a:solidFill>
                  <a:srgbClr val="FF0000"/>
                </a:solidFill>
              </a:rPr>
              <a:t>[ ] </a:t>
            </a:r>
            <a:r>
              <a:rPr lang="en-IN" sz="1800" dirty="0" err="1">
                <a:solidFill>
                  <a:srgbClr val="FF0000"/>
                </a:solidFill>
              </a:rPr>
              <a:t>paramList</a:t>
            </a:r>
            <a:r>
              <a:rPr lang="en-IN" sz="1800" dirty="0" smtClean="0">
                <a:solidFill>
                  <a:srgbClr val="FF0000"/>
                </a:solidFill>
              </a:rPr>
              <a:t>)</a:t>
            </a:r>
          </a:p>
          <a:p>
            <a:pPr marL="0" indent="0">
              <a:spcBef>
                <a:spcPts val="0"/>
              </a:spcBef>
              <a:buNone/>
            </a:pPr>
            <a:r>
              <a:rPr lang="en-IN" sz="1800" dirty="0">
                <a:solidFill>
                  <a:srgbClr val="FF0000"/>
                </a:solidFill>
              </a:rPr>
              <a:t> </a:t>
            </a:r>
            <a:r>
              <a:rPr lang="en-IN" sz="1800" dirty="0" smtClean="0">
                <a:solidFill>
                  <a:srgbClr val="FF0000"/>
                </a:solidFill>
              </a:rPr>
              <a:t>                                                              ………………………...</a:t>
            </a:r>
            <a:endParaRPr lang="en-IN" sz="1800" cap="none" dirty="0">
              <a:solidFill>
                <a:srgbClr val="FF0000"/>
              </a:solidFill>
            </a:endParaRPr>
          </a:p>
        </p:txBody>
      </p:sp>
    </p:spTree>
    <p:extLst>
      <p:ext uri="{BB962C8B-B14F-4D97-AF65-F5344CB8AC3E}">
        <p14:creationId xmlns:p14="http://schemas.microsoft.com/office/powerpoint/2010/main" xmlns="" val="293641109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US" sz="3600" b="1" dirty="0" err="1" smtClean="0">
                <a:solidFill>
                  <a:srgbClr val="FF0000"/>
                </a:solidFill>
              </a:rPr>
              <a:t>Contd</a:t>
            </a:r>
            <a:r>
              <a:rPr lang="en-US" sz="3600" b="1" dirty="0" smtClean="0">
                <a:solidFill>
                  <a:srgbClr val="FF0000"/>
                </a:solidFill>
              </a:rPr>
              <a:t>…</a:t>
            </a:r>
            <a:endParaRPr lang="en-IN" sz="3600" dirty="0">
              <a:solidFill>
                <a:srgbClr val="FF0000"/>
              </a:solidFill>
            </a:endParaRPr>
          </a:p>
        </p:txBody>
      </p:sp>
      <p:sp>
        <p:nvSpPr>
          <p:cNvPr id="5" name="Content Placeholder 4"/>
          <p:cNvSpPr>
            <a:spLocks noGrp="1"/>
          </p:cNvSpPr>
          <p:nvPr>
            <p:ph idx="1"/>
          </p:nvPr>
        </p:nvSpPr>
        <p:spPr>
          <a:xfrm>
            <a:off x="0" y="553791"/>
            <a:ext cx="12192000" cy="6304209"/>
          </a:xfrm>
        </p:spPr>
        <p:txBody>
          <a:bodyPr>
            <a:normAutofit/>
          </a:bodyPr>
          <a:lstStyle/>
          <a:p>
            <a:pPr marL="0" indent="0">
              <a:buNone/>
            </a:pPr>
            <a:r>
              <a:rPr lang="en-IN" sz="1800" dirty="0" smtClean="0"/>
              <a:t>10) Add </a:t>
            </a:r>
            <a:r>
              <a:rPr lang="en-IN" sz="1800" dirty="0"/>
              <a:t>the </a:t>
            </a:r>
            <a:r>
              <a:rPr lang="en-IN" sz="1800" i="1" dirty="0" err="1"/>
              <a:t>SetColor</a:t>
            </a:r>
            <a:r>
              <a:rPr lang="en-IN" sz="1800" i="1" dirty="0"/>
              <a:t> </a:t>
            </a:r>
            <a:r>
              <a:rPr lang="en-IN" sz="1800" dirty="0"/>
              <a:t>method from the </a:t>
            </a:r>
            <a:r>
              <a:rPr lang="en-IN" sz="1800" i="1" dirty="0" err="1"/>
              <a:t>IColor</a:t>
            </a:r>
            <a:r>
              <a:rPr lang="en-IN" sz="1800" i="1" dirty="0"/>
              <a:t> </a:t>
            </a:r>
            <a:r>
              <a:rPr lang="en-IN" sz="1800" dirty="0"/>
              <a:t>interface to the </a:t>
            </a:r>
            <a:r>
              <a:rPr lang="en-IN" sz="1800" i="1" dirty="0"/>
              <a:t>Square </a:t>
            </a:r>
            <a:r>
              <a:rPr lang="en-IN" sz="1800" dirty="0"/>
              <a:t>class, as shown here:</a:t>
            </a:r>
          </a:p>
          <a:p>
            <a:pPr marL="0" indent="0">
              <a:spcBef>
                <a:spcPts val="0"/>
              </a:spcBef>
              <a:buNone/>
            </a:pPr>
            <a:r>
              <a:rPr lang="en-IN" sz="1800" b="1" dirty="0" smtClean="0">
                <a:solidFill>
                  <a:srgbClr val="FF0000"/>
                </a:solidFill>
              </a:rPr>
              <a:t>                                                                   void </a:t>
            </a:r>
            <a:r>
              <a:rPr lang="en-IN" sz="1800" b="1" dirty="0" err="1">
                <a:solidFill>
                  <a:srgbClr val="FF0000"/>
                </a:solidFill>
              </a:rPr>
              <a:t>IColor.SetColor</a:t>
            </a:r>
            <a:r>
              <a:rPr lang="en-IN" sz="1800" b="1" dirty="0">
                <a:solidFill>
                  <a:srgbClr val="FF0000"/>
                </a:solidFill>
              </a:rPr>
              <a:t>(</a:t>
            </a:r>
            <a:r>
              <a:rPr lang="en-IN" sz="1800" b="1" dirty="0" err="1">
                <a:solidFill>
                  <a:srgbClr val="FF0000"/>
                </a:solidFill>
              </a:rPr>
              <a:t>Color</a:t>
            </a:r>
            <a:r>
              <a:rPr lang="en-IN" sz="1800" b="1" dirty="0">
                <a:solidFill>
                  <a:srgbClr val="FF0000"/>
                </a:solidFill>
              </a:rPr>
              <a:t> </a:t>
            </a:r>
            <a:r>
              <a:rPr lang="en-IN" sz="1800" b="1" dirty="0" err="1">
                <a:solidFill>
                  <a:srgbClr val="FF0000"/>
                </a:solidFill>
              </a:rPr>
              <a:t>color</a:t>
            </a:r>
            <a:r>
              <a:rPr lang="en-IN" sz="1800" b="1" dirty="0" smtClean="0">
                <a:solidFill>
                  <a:srgbClr val="FF0000"/>
                </a:solidFill>
              </a:rPr>
              <a:t>)</a:t>
            </a:r>
          </a:p>
          <a:p>
            <a:pPr marL="0" indent="0">
              <a:spcBef>
                <a:spcPts val="0"/>
              </a:spcBef>
              <a:buNone/>
            </a:pPr>
            <a:r>
              <a:rPr lang="en-IN" sz="1800" b="1" dirty="0">
                <a:solidFill>
                  <a:srgbClr val="FF0000"/>
                </a:solidFill>
              </a:rPr>
              <a:t> </a:t>
            </a:r>
            <a:r>
              <a:rPr lang="en-IN" sz="1800" b="1"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if </a:t>
            </a:r>
            <a:r>
              <a:rPr lang="en-IN" sz="1800" b="1" dirty="0">
                <a:solidFill>
                  <a:srgbClr val="FF0000"/>
                </a:solidFill>
              </a:rPr>
              <a:t>(</a:t>
            </a:r>
            <a:r>
              <a:rPr lang="en-IN" sz="1800" b="1" dirty="0" err="1">
                <a:solidFill>
                  <a:srgbClr val="FF0000"/>
                </a:solidFill>
              </a:rPr>
              <a:t>this.rect</a:t>
            </a:r>
            <a:r>
              <a:rPr lang="en-IN" sz="1800" b="1" dirty="0">
                <a:solidFill>
                  <a:srgbClr val="FF0000"/>
                </a:solidFill>
              </a:rPr>
              <a:t> != null)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SolidColorBrush</a:t>
            </a:r>
            <a:r>
              <a:rPr lang="en-IN" sz="1800" b="1" dirty="0" smtClean="0">
                <a:solidFill>
                  <a:srgbClr val="FF0000"/>
                </a:solidFill>
              </a:rPr>
              <a:t> </a:t>
            </a:r>
            <a:r>
              <a:rPr lang="en-IN" sz="1800" b="1" dirty="0">
                <a:solidFill>
                  <a:srgbClr val="FF0000"/>
                </a:solidFill>
              </a:rPr>
              <a:t>brush = new </a:t>
            </a:r>
            <a:r>
              <a:rPr lang="en-IN" sz="1800" b="1" dirty="0" err="1">
                <a:solidFill>
                  <a:srgbClr val="FF0000"/>
                </a:solidFill>
              </a:rPr>
              <a:t>SolidColorBrush</a:t>
            </a:r>
            <a:r>
              <a:rPr lang="en-IN" sz="1800" b="1" dirty="0">
                <a:solidFill>
                  <a:srgbClr val="FF0000"/>
                </a:solidFill>
              </a:rPr>
              <a:t>(</a:t>
            </a:r>
            <a:r>
              <a:rPr lang="en-IN" sz="1800" b="1" dirty="0" err="1">
                <a:solidFill>
                  <a:srgbClr val="FF0000"/>
                </a:solidFill>
              </a:rPr>
              <a:t>color</a:t>
            </a:r>
            <a:r>
              <a:rPr lang="en-IN" sz="1800" b="1" dirty="0">
                <a:solidFill>
                  <a:srgbClr val="FF0000"/>
                </a:solidFill>
              </a:rPr>
              <a:t>);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this.rect.Fill</a:t>
            </a:r>
            <a:r>
              <a:rPr lang="en-IN" sz="1800" b="1" dirty="0" smtClean="0">
                <a:solidFill>
                  <a:srgbClr val="FF0000"/>
                </a:solidFill>
              </a:rPr>
              <a:t> </a:t>
            </a:r>
            <a:r>
              <a:rPr lang="en-IN" sz="1800" b="1" dirty="0">
                <a:solidFill>
                  <a:srgbClr val="FF0000"/>
                </a:solidFill>
              </a:rPr>
              <a:t>= brush;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a:t>
            </a:r>
          </a:p>
          <a:p>
            <a:pPr marL="0" indent="0">
              <a:spcBef>
                <a:spcPts val="0"/>
              </a:spcBef>
              <a:buNone/>
            </a:pPr>
            <a:r>
              <a:rPr lang="en-IN" sz="1800" b="1" dirty="0">
                <a:solidFill>
                  <a:srgbClr val="FF0000"/>
                </a:solidFill>
              </a:rPr>
              <a:t> </a:t>
            </a:r>
            <a:r>
              <a:rPr lang="en-IN" sz="1800" b="1" dirty="0" smtClean="0">
                <a:solidFill>
                  <a:srgbClr val="FF0000"/>
                </a:solidFill>
              </a:rPr>
              <a:t>                                                               }</a:t>
            </a:r>
          </a:p>
          <a:p>
            <a:pPr marL="0" indent="0">
              <a:spcBef>
                <a:spcPts val="0"/>
              </a:spcBef>
              <a:buNone/>
            </a:pPr>
            <a:r>
              <a:rPr lang="en-IN" sz="1800" dirty="0"/>
              <a:t>This method checks that the </a:t>
            </a:r>
            <a:r>
              <a:rPr lang="en-IN" sz="1800" i="1" dirty="0"/>
              <a:t>Square </a:t>
            </a:r>
            <a:r>
              <a:rPr lang="en-IN" sz="1800" dirty="0"/>
              <a:t>object has actually been displayed. (The </a:t>
            </a:r>
            <a:r>
              <a:rPr lang="en-IN" sz="1800" i="1" dirty="0" err="1"/>
              <a:t>rect</a:t>
            </a:r>
            <a:r>
              <a:rPr lang="en-IN" sz="1800" i="1" dirty="0"/>
              <a:t> </a:t>
            </a:r>
            <a:r>
              <a:rPr lang="en-IN" sz="1800" dirty="0"/>
              <a:t>field will be </a:t>
            </a:r>
            <a:r>
              <a:rPr lang="en-IN" sz="1800" i="1" dirty="0"/>
              <a:t>null </a:t>
            </a:r>
            <a:r>
              <a:rPr lang="en-IN" sz="1800" dirty="0"/>
              <a:t>if it has not yet been rendered.) The code sets the </a:t>
            </a:r>
            <a:r>
              <a:rPr lang="en-IN" sz="1800" i="1" dirty="0"/>
              <a:t>Fill </a:t>
            </a:r>
            <a:r>
              <a:rPr lang="en-IN" sz="1800" dirty="0"/>
              <a:t>property of the </a:t>
            </a:r>
            <a:r>
              <a:rPr lang="en-IN" sz="1800" i="1" dirty="0" err="1"/>
              <a:t>rect</a:t>
            </a:r>
            <a:r>
              <a:rPr lang="en-IN" sz="1800" i="1" dirty="0"/>
              <a:t> </a:t>
            </a:r>
            <a:r>
              <a:rPr lang="en-IN" sz="1800" dirty="0"/>
              <a:t>field with the specified </a:t>
            </a:r>
            <a:r>
              <a:rPr lang="en-IN" sz="1800" dirty="0" err="1"/>
              <a:t>color</a:t>
            </a:r>
            <a:r>
              <a:rPr lang="en-IN" sz="1800" dirty="0"/>
              <a:t> by using a </a:t>
            </a:r>
            <a:r>
              <a:rPr lang="en-IN" sz="1800" i="1" dirty="0" err="1"/>
              <a:t>SolidColorBrush</a:t>
            </a:r>
            <a:r>
              <a:rPr lang="en-IN" sz="1800" i="1" dirty="0"/>
              <a:t> </a:t>
            </a:r>
            <a:r>
              <a:rPr lang="en-IN" sz="1800" dirty="0"/>
              <a:t>object. </a:t>
            </a:r>
            <a:r>
              <a:rPr lang="en-IN" sz="1800" dirty="0" smtClean="0"/>
              <a:t> </a:t>
            </a:r>
          </a:p>
          <a:p>
            <a:pPr marL="0" indent="0">
              <a:buNone/>
            </a:pPr>
            <a:r>
              <a:rPr lang="en-US" sz="1800" dirty="0" smtClean="0">
                <a:solidFill>
                  <a:srgbClr val="FF0000"/>
                </a:solidFill>
              </a:rPr>
              <a:t>11) </a:t>
            </a:r>
            <a:r>
              <a:rPr lang="en-IN" sz="1800" dirty="0" smtClean="0"/>
              <a:t>On </a:t>
            </a:r>
            <a:r>
              <a:rPr lang="en-IN" sz="1800" dirty="0"/>
              <a:t>the PROJECT menu, click Add Class. In the Add New Item – Drawing dialog box, type </a:t>
            </a:r>
            <a:r>
              <a:rPr lang="en-IN" sz="1800" b="1" dirty="0" err="1"/>
              <a:t>Circle.cs</a:t>
            </a:r>
            <a:r>
              <a:rPr lang="en-IN" sz="1800" b="1" dirty="0"/>
              <a:t> </a:t>
            </a:r>
            <a:r>
              <a:rPr lang="en-IN" sz="1800" dirty="0"/>
              <a:t>in the Name text box, and then click Add.</a:t>
            </a:r>
          </a:p>
          <a:p>
            <a:r>
              <a:rPr lang="en-IN" sz="1800" dirty="0"/>
              <a:t>Visual Studio creates the </a:t>
            </a:r>
            <a:r>
              <a:rPr lang="en-IN" sz="1800" dirty="0" err="1"/>
              <a:t>Circle.cs</a:t>
            </a:r>
            <a:r>
              <a:rPr lang="en-IN" sz="1800" dirty="0"/>
              <a:t> file and displays it in the Code and Text Editor window</a:t>
            </a:r>
            <a:r>
              <a:rPr lang="en-IN" sz="1800" dirty="0" smtClean="0"/>
              <a:t>. </a:t>
            </a:r>
          </a:p>
          <a:p>
            <a:pPr marL="0" indent="0">
              <a:buNone/>
            </a:pPr>
            <a:r>
              <a:rPr lang="en-US" sz="1800" dirty="0" smtClean="0">
                <a:solidFill>
                  <a:srgbClr val="FF0000"/>
                </a:solidFill>
              </a:rPr>
              <a:t>12) </a:t>
            </a:r>
            <a:r>
              <a:rPr lang="en-IN" sz="1800" dirty="0"/>
              <a:t>If you are using Windows 7, add these </a:t>
            </a:r>
            <a:r>
              <a:rPr lang="en-IN" sz="1800" i="1" dirty="0"/>
              <a:t>using </a:t>
            </a:r>
            <a:r>
              <a:rPr lang="en-IN" sz="1800" dirty="0"/>
              <a:t>directives to the top of the </a:t>
            </a:r>
            <a:r>
              <a:rPr lang="en-IN" sz="1800" dirty="0" err="1"/>
              <a:t>Circle.cs</a:t>
            </a:r>
            <a:r>
              <a:rPr lang="en-IN" sz="1800" dirty="0"/>
              <a:t> file</a:t>
            </a:r>
            <a:r>
              <a:rPr lang="en-IN" sz="1800" dirty="0" smtClean="0"/>
              <a:t>: </a:t>
            </a:r>
          </a:p>
          <a:p>
            <a:pPr marL="0" indent="0">
              <a:spcBef>
                <a:spcPts val="0"/>
              </a:spcBef>
              <a:buNone/>
            </a:pPr>
            <a:r>
              <a:rPr lang="en-IN" sz="1800" b="1" dirty="0" smtClean="0">
                <a:solidFill>
                  <a:srgbClr val="FF0000"/>
                </a:solidFill>
              </a:rPr>
              <a:t>                                                                           using </a:t>
            </a:r>
            <a:r>
              <a:rPr lang="en-IN" sz="1800" b="1" dirty="0" err="1">
                <a:solidFill>
                  <a:srgbClr val="FF0000"/>
                </a:solidFill>
              </a:rPr>
              <a:t>System.Windows.Media</a:t>
            </a:r>
            <a:r>
              <a:rPr lang="en-IN" sz="1800" b="1" dirty="0" smtClean="0">
                <a:solidFill>
                  <a:srgbClr val="FF0000"/>
                </a:solidFill>
              </a:rPr>
              <a:t>;</a:t>
            </a:r>
          </a:p>
          <a:p>
            <a:pPr marL="0" indent="0">
              <a:spcBef>
                <a:spcPts val="0"/>
              </a:spcBef>
              <a:buNone/>
            </a:pPr>
            <a:r>
              <a:rPr lang="en-IN" sz="1800" b="1" dirty="0">
                <a:solidFill>
                  <a:srgbClr val="FF0000"/>
                </a:solidFill>
              </a:rPr>
              <a:t> </a:t>
            </a:r>
            <a:r>
              <a:rPr lang="en-IN" sz="1800" b="1" dirty="0" smtClean="0">
                <a:solidFill>
                  <a:srgbClr val="FF0000"/>
                </a:solidFill>
              </a:rPr>
              <a:t>                                                                          using </a:t>
            </a:r>
            <a:r>
              <a:rPr lang="en-IN" sz="1800" b="1" dirty="0" err="1">
                <a:solidFill>
                  <a:srgbClr val="FF0000"/>
                </a:solidFill>
              </a:rPr>
              <a:t>System.Windows.Shapes</a:t>
            </a:r>
            <a:r>
              <a:rPr lang="en-IN" sz="1800" b="1" dirty="0" smtClean="0">
                <a:solidFill>
                  <a:srgbClr val="FF0000"/>
                </a:solidFill>
              </a:rPr>
              <a:t>;</a:t>
            </a:r>
          </a:p>
          <a:p>
            <a:pPr marL="0" indent="0">
              <a:spcBef>
                <a:spcPts val="0"/>
              </a:spcBef>
              <a:buNone/>
            </a:pPr>
            <a:r>
              <a:rPr lang="en-IN" sz="1800" b="1" dirty="0">
                <a:solidFill>
                  <a:srgbClr val="FF0000"/>
                </a:solidFill>
              </a:rPr>
              <a:t> </a:t>
            </a:r>
            <a:r>
              <a:rPr lang="en-IN" sz="1800" b="1" dirty="0" smtClean="0">
                <a:solidFill>
                  <a:srgbClr val="FF0000"/>
                </a:solidFill>
              </a:rPr>
              <a:t>                                                                          using </a:t>
            </a:r>
            <a:r>
              <a:rPr lang="en-IN" sz="1800" b="1" dirty="0" err="1">
                <a:solidFill>
                  <a:srgbClr val="FF0000"/>
                </a:solidFill>
              </a:rPr>
              <a:t>System.Windows.Controls</a:t>
            </a:r>
            <a:r>
              <a:rPr lang="en-IN" sz="1800" b="1" dirty="0" smtClean="0">
                <a:solidFill>
                  <a:srgbClr val="FF0000"/>
                </a:solidFill>
              </a:rPr>
              <a:t>; </a:t>
            </a:r>
          </a:p>
          <a:p>
            <a:pPr marL="0" indent="0">
              <a:spcBef>
                <a:spcPts val="0"/>
              </a:spcBef>
              <a:buNone/>
            </a:pPr>
            <a:endParaRPr lang="en-US" sz="1800" dirty="0" smtClean="0">
              <a:solidFill>
                <a:srgbClr val="FF0000"/>
              </a:solidFill>
            </a:endParaRPr>
          </a:p>
        </p:txBody>
      </p:sp>
    </p:spTree>
    <p:extLst>
      <p:ext uri="{BB962C8B-B14F-4D97-AF65-F5344CB8AC3E}">
        <p14:creationId xmlns:p14="http://schemas.microsoft.com/office/powerpoint/2010/main" xmlns="" val="39094371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US" sz="3600" b="1" dirty="0" err="1" smtClean="0">
                <a:solidFill>
                  <a:srgbClr val="FF0000"/>
                </a:solidFill>
              </a:rPr>
              <a:t>Contd</a:t>
            </a:r>
            <a:r>
              <a:rPr lang="en-US" sz="3600" b="1" dirty="0" smtClean="0">
                <a:solidFill>
                  <a:srgbClr val="FF0000"/>
                </a:solidFill>
              </a:rPr>
              <a:t>…</a:t>
            </a:r>
            <a:endParaRPr lang="en-IN" sz="3600" dirty="0">
              <a:solidFill>
                <a:srgbClr val="FF0000"/>
              </a:solidFill>
            </a:endParaRPr>
          </a:p>
        </p:txBody>
      </p:sp>
      <p:sp>
        <p:nvSpPr>
          <p:cNvPr id="5" name="Content Placeholder 4"/>
          <p:cNvSpPr>
            <a:spLocks noGrp="1"/>
          </p:cNvSpPr>
          <p:nvPr>
            <p:ph idx="1"/>
          </p:nvPr>
        </p:nvSpPr>
        <p:spPr>
          <a:xfrm>
            <a:off x="0" y="553791"/>
            <a:ext cx="12192000" cy="6304209"/>
          </a:xfrm>
        </p:spPr>
        <p:txBody>
          <a:bodyPr>
            <a:normAutofit lnSpcReduction="10000"/>
          </a:bodyPr>
          <a:lstStyle/>
          <a:p>
            <a:pPr marL="0" indent="0">
              <a:buNone/>
            </a:pPr>
            <a:r>
              <a:rPr lang="en-IN" sz="1800" dirty="0" smtClean="0"/>
              <a:t>13) Modify </a:t>
            </a:r>
            <a:r>
              <a:rPr lang="en-IN" sz="1800" dirty="0"/>
              <a:t>the definition of the </a:t>
            </a:r>
            <a:r>
              <a:rPr lang="en-IN" sz="1800" i="1" dirty="0"/>
              <a:t>Circle </a:t>
            </a:r>
            <a:r>
              <a:rPr lang="en-IN" sz="1800" dirty="0"/>
              <a:t>class so that it implements the </a:t>
            </a:r>
            <a:r>
              <a:rPr lang="en-IN" sz="1800" i="1" dirty="0" err="1"/>
              <a:t>IDraw</a:t>
            </a:r>
            <a:r>
              <a:rPr lang="en-IN" sz="1800" i="1" dirty="0"/>
              <a:t> </a:t>
            </a:r>
            <a:r>
              <a:rPr lang="en-IN" sz="1800" dirty="0"/>
              <a:t>and </a:t>
            </a:r>
            <a:r>
              <a:rPr lang="en-IN" sz="1800" i="1" dirty="0" err="1"/>
              <a:t>IColor</a:t>
            </a:r>
            <a:r>
              <a:rPr lang="en-IN" sz="1800" i="1" dirty="0"/>
              <a:t> </a:t>
            </a:r>
            <a:r>
              <a:rPr lang="en-IN" sz="1800" dirty="0"/>
              <a:t>interfaces as shown here in bold:</a:t>
            </a:r>
            <a:endParaRPr lang="en-IN" sz="1800" dirty="0">
              <a:solidFill>
                <a:srgbClr val="FF0000"/>
              </a:solidFill>
            </a:endParaRPr>
          </a:p>
          <a:p>
            <a:pPr marL="0" indent="0">
              <a:spcBef>
                <a:spcPts val="0"/>
              </a:spcBef>
              <a:buNone/>
            </a:pPr>
            <a:r>
              <a:rPr lang="en-IN" sz="1800" dirty="0" smtClean="0">
                <a:solidFill>
                  <a:srgbClr val="FF0000"/>
                </a:solidFill>
              </a:rPr>
              <a:t>                                                                          class </a:t>
            </a:r>
            <a:r>
              <a:rPr lang="en-IN" sz="1800" dirty="0">
                <a:solidFill>
                  <a:srgbClr val="FF0000"/>
                </a:solidFill>
              </a:rPr>
              <a:t>Circle : </a:t>
            </a:r>
            <a:r>
              <a:rPr lang="en-IN" sz="1800" b="1" dirty="0" err="1">
                <a:solidFill>
                  <a:srgbClr val="FF0000"/>
                </a:solidFill>
              </a:rPr>
              <a:t>IDraw</a:t>
            </a:r>
            <a:r>
              <a:rPr lang="en-IN" sz="1800" b="1" dirty="0">
                <a:solidFill>
                  <a:srgbClr val="FF0000"/>
                </a:solidFill>
              </a:rPr>
              <a:t>, </a:t>
            </a:r>
            <a:r>
              <a:rPr lang="en-IN" sz="1800" b="1" dirty="0" err="1" smtClean="0">
                <a:solidFill>
                  <a:srgbClr val="FF0000"/>
                </a:solidFill>
              </a:rPr>
              <a:t>Icolor</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dirty="0" smtClean="0">
                <a:solidFill>
                  <a:srgbClr val="FF0000"/>
                </a:solidFill>
              </a:rPr>
              <a:t>{</a:t>
            </a:r>
          </a:p>
          <a:p>
            <a:pPr marL="0" indent="0">
              <a:spcBef>
                <a:spcPts val="0"/>
              </a:spcBef>
              <a:buNone/>
            </a:pPr>
            <a:r>
              <a:rPr lang="en-IN" sz="1800" dirty="0">
                <a:solidFill>
                  <a:srgbClr val="FF0000"/>
                </a:solidFill>
              </a:rPr>
              <a:t> </a:t>
            </a:r>
            <a:r>
              <a:rPr lang="en-IN" sz="1800" dirty="0" smtClean="0">
                <a:solidFill>
                  <a:srgbClr val="FF0000"/>
                </a:solidFill>
              </a:rPr>
              <a:t>                                                                       </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lgn="just">
              <a:buNone/>
            </a:pPr>
            <a:r>
              <a:rPr lang="en-IN" sz="1800" dirty="0" smtClean="0"/>
              <a:t>14) Add </a:t>
            </a:r>
            <a:r>
              <a:rPr lang="en-IN" sz="1800" dirty="0"/>
              <a:t>the following private variables shown in bold to the </a:t>
            </a:r>
            <a:r>
              <a:rPr lang="en-IN" sz="1800" i="1" dirty="0"/>
              <a:t>Circle </a:t>
            </a:r>
            <a:r>
              <a:rPr lang="en-IN" sz="1800" dirty="0"/>
              <a:t>class. These variables will hold the position and size of the </a:t>
            </a:r>
            <a:r>
              <a:rPr lang="en-IN" sz="1800" i="1" dirty="0"/>
              <a:t>Circle </a:t>
            </a:r>
            <a:r>
              <a:rPr lang="en-IN" sz="1800" dirty="0"/>
              <a:t>object on the canvas. The </a:t>
            </a:r>
            <a:r>
              <a:rPr lang="en-IN" sz="1800" i="1" dirty="0"/>
              <a:t>Ellipse </a:t>
            </a:r>
            <a:r>
              <a:rPr lang="en-IN" sz="1800" dirty="0"/>
              <a:t>class provides the functionality that you will use to draw the circle.</a:t>
            </a:r>
          </a:p>
          <a:p>
            <a:pPr marL="0" indent="0">
              <a:spcBef>
                <a:spcPts val="0"/>
              </a:spcBef>
              <a:buNone/>
            </a:pPr>
            <a:r>
              <a:rPr lang="en-IN" sz="1800" dirty="0" smtClean="0">
                <a:solidFill>
                  <a:srgbClr val="FF0000"/>
                </a:solidFill>
              </a:rPr>
              <a:t>                                                                        class </a:t>
            </a:r>
            <a:r>
              <a:rPr lang="en-IN" sz="1800" dirty="0">
                <a:solidFill>
                  <a:srgbClr val="FF0000"/>
                </a:solidFill>
              </a:rPr>
              <a:t>Circle : </a:t>
            </a:r>
            <a:r>
              <a:rPr lang="en-IN" sz="1800" dirty="0" err="1">
                <a:solidFill>
                  <a:srgbClr val="FF0000"/>
                </a:solidFill>
              </a:rPr>
              <a:t>IDraw</a:t>
            </a:r>
            <a:r>
              <a:rPr lang="en-IN" sz="1800" dirty="0">
                <a:solidFill>
                  <a:srgbClr val="FF0000"/>
                </a:solidFill>
              </a:rPr>
              <a:t>, </a:t>
            </a:r>
            <a:r>
              <a:rPr lang="en-IN" sz="1800" dirty="0" err="1" smtClean="0">
                <a:solidFill>
                  <a:srgbClr val="FF0000"/>
                </a:solidFill>
              </a:rPr>
              <a:t>Icolor</a:t>
            </a:r>
            <a:endParaRPr lang="en-IN" sz="1800" dirty="0" smtClean="0">
              <a:solidFill>
                <a:srgbClr val="FF0000"/>
              </a:solidFill>
            </a:endParaRP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private </a:t>
            </a:r>
            <a:r>
              <a:rPr lang="en-IN" sz="1800" b="1" dirty="0" err="1">
                <a:solidFill>
                  <a:srgbClr val="FF0000"/>
                </a:solidFill>
              </a:rPr>
              <a:t>int</a:t>
            </a:r>
            <a:r>
              <a:rPr lang="en-IN" sz="1800" b="1" dirty="0">
                <a:solidFill>
                  <a:srgbClr val="FF0000"/>
                </a:solidFill>
              </a:rPr>
              <a:t> diameter;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private </a:t>
            </a:r>
            <a:r>
              <a:rPr lang="en-IN" sz="1800" b="1" dirty="0" err="1">
                <a:solidFill>
                  <a:srgbClr val="FF0000"/>
                </a:solidFill>
              </a:rPr>
              <a:t>int</a:t>
            </a:r>
            <a:r>
              <a:rPr lang="en-IN" sz="1800" b="1" dirty="0">
                <a:solidFill>
                  <a:srgbClr val="FF0000"/>
                </a:solidFill>
              </a:rPr>
              <a:t> </a:t>
            </a:r>
            <a:r>
              <a:rPr lang="en-IN" sz="1800" b="1" dirty="0" err="1">
                <a:solidFill>
                  <a:srgbClr val="FF0000"/>
                </a:solidFill>
              </a:rPr>
              <a:t>locX</a:t>
            </a:r>
            <a:r>
              <a:rPr lang="en-IN" sz="1800" b="1" dirty="0">
                <a:solidFill>
                  <a:srgbClr val="FF0000"/>
                </a:solidFill>
              </a:rPr>
              <a:t> = 0, </a:t>
            </a:r>
            <a:r>
              <a:rPr lang="en-IN" sz="1800" b="1" dirty="0" err="1">
                <a:solidFill>
                  <a:srgbClr val="FF0000"/>
                </a:solidFill>
              </a:rPr>
              <a:t>locY</a:t>
            </a:r>
            <a:r>
              <a:rPr lang="en-IN" sz="1800" b="1" dirty="0">
                <a:solidFill>
                  <a:srgbClr val="FF0000"/>
                </a:solidFill>
              </a:rPr>
              <a:t> = 0;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private </a:t>
            </a:r>
            <a:r>
              <a:rPr lang="en-IN" sz="1800" b="1" dirty="0">
                <a:solidFill>
                  <a:srgbClr val="FF0000"/>
                </a:solidFill>
              </a:rPr>
              <a:t>Ellipse circle = null</a:t>
            </a:r>
            <a:r>
              <a:rPr lang="en-IN" sz="1800" b="1" dirty="0" smtClean="0">
                <a:solidFill>
                  <a:srgbClr val="FF0000"/>
                </a:solidFill>
              </a:rPr>
              <a:t>;</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dirty="0" smtClean="0">
                <a:solidFill>
                  <a:srgbClr val="FF0000"/>
                </a:solidFill>
              </a:rPr>
              <a:t>} </a:t>
            </a:r>
          </a:p>
          <a:p>
            <a:pPr marL="0" indent="0">
              <a:buNone/>
            </a:pPr>
            <a:r>
              <a:rPr lang="en-IN" sz="1800" dirty="0" smtClean="0"/>
              <a:t>15) Add </a:t>
            </a:r>
            <a:r>
              <a:rPr lang="en-IN" sz="1800" dirty="0"/>
              <a:t>the constructor shown in bold to the </a:t>
            </a:r>
            <a:r>
              <a:rPr lang="en-IN" sz="1800" i="1" dirty="0"/>
              <a:t>Circle </a:t>
            </a:r>
            <a:r>
              <a:rPr lang="en-IN" sz="1800" dirty="0"/>
              <a:t>class. This constructor initializes the </a:t>
            </a:r>
            <a:r>
              <a:rPr lang="en-IN" sz="1800" i="1" dirty="0"/>
              <a:t>diameter </a:t>
            </a:r>
            <a:r>
              <a:rPr lang="en-IN" sz="1800" dirty="0"/>
              <a:t>field.</a:t>
            </a:r>
          </a:p>
          <a:p>
            <a:pPr marL="0" indent="0">
              <a:spcBef>
                <a:spcPts val="0"/>
              </a:spcBef>
              <a:buNone/>
            </a:pPr>
            <a:r>
              <a:rPr lang="en-IN" sz="1800" dirty="0" smtClean="0">
                <a:solidFill>
                  <a:srgbClr val="FF0000"/>
                </a:solidFill>
              </a:rPr>
              <a:t>                                                                      class </a:t>
            </a:r>
            <a:r>
              <a:rPr lang="en-IN" sz="1800" dirty="0">
                <a:solidFill>
                  <a:srgbClr val="FF0000"/>
                </a:solidFill>
              </a:rPr>
              <a:t>Circle : </a:t>
            </a:r>
            <a:r>
              <a:rPr lang="en-IN" sz="1800" dirty="0" err="1">
                <a:solidFill>
                  <a:srgbClr val="FF0000"/>
                </a:solidFill>
              </a:rPr>
              <a:t>IDraw</a:t>
            </a:r>
            <a:r>
              <a:rPr lang="en-IN" sz="1800" dirty="0">
                <a:solidFill>
                  <a:srgbClr val="FF0000"/>
                </a:solidFill>
              </a:rPr>
              <a:t>, </a:t>
            </a:r>
            <a:r>
              <a:rPr lang="en-IN" sz="1800" dirty="0" err="1" smtClean="0">
                <a:solidFill>
                  <a:srgbClr val="FF0000"/>
                </a:solidFill>
              </a:rPr>
              <a:t>Icolor</a:t>
            </a:r>
            <a:endParaRPr lang="en-IN" sz="1800" dirty="0" smtClean="0">
              <a:solidFill>
                <a:srgbClr val="FF0000"/>
              </a:solidFill>
            </a:endParaRP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public </a:t>
            </a:r>
            <a:r>
              <a:rPr lang="en-IN" sz="1800" b="1" dirty="0">
                <a:solidFill>
                  <a:srgbClr val="FF0000"/>
                </a:solidFill>
              </a:rPr>
              <a:t>Circle(</a:t>
            </a:r>
            <a:r>
              <a:rPr lang="en-IN" sz="1800" b="1" dirty="0" err="1">
                <a:solidFill>
                  <a:srgbClr val="FF0000"/>
                </a:solidFill>
              </a:rPr>
              <a:t>int</a:t>
            </a:r>
            <a:r>
              <a:rPr lang="en-IN" sz="1800" b="1" dirty="0">
                <a:solidFill>
                  <a:srgbClr val="FF0000"/>
                </a:solidFill>
              </a:rPr>
              <a:t> diameter)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this.diameter</a:t>
            </a:r>
            <a:r>
              <a:rPr lang="en-IN" sz="1800" b="1" dirty="0" smtClean="0">
                <a:solidFill>
                  <a:srgbClr val="FF0000"/>
                </a:solidFill>
              </a:rPr>
              <a:t> </a:t>
            </a:r>
            <a:r>
              <a:rPr lang="en-IN" sz="1800" b="1" dirty="0">
                <a:solidFill>
                  <a:srgbClr val="FF0000"/>
                </a:solidFill>
              </a:rPr>
              <a:t>= diameter;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dirty="0" smtClean="0">
                <a:solidFill>
                  <a:srgbClr val="FF0000"/>
                </a:solidFill>
              </a:rPr>
              <a:t>}</a:t>
            </a:r>
            <a:endParaRPr lang="en-US" sz="1800" dirty="0" smtClean="0">
              <a:solidFill>
                <a:srgbClr val="FF0000"/>
              </a:solidFill>
            </a:endParaRPr>
          </a:p>
        </p:txBody>
      </p:sp>
    </p:spTree>
    <p:extLst>
      <p:ext uri="{BB962C8B-B14F-4D97-AF65-F5344CB8AC3E}">
        <p14:creationId xmlns:p14="http://schemas.microsoft.com/office/powerpoint/2010/main" xmlns="" val="42588099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US" sz="3600" b="1" dirty="0" err="1" smtClean="0">
                <a:solidFill>
                  <a:srgbClr val="FF0000"/>
                </a:solidFill>
              </a:rPr>
              <a:t>Contd</a:t>
            </a:r>
            <a:r>
              <a:rPr lang="en-US" sz="3600" b="1" dirty="0" smtClean="0">
                <a:solidFill>
                  <a:srgbClr val="FF0000"/>
                </a:solidFill>
              </a:rPr>
              <a:t>…</a:t>
            </a:r>
            <a:endParaRPr lang="en-IN" sz="3600" dirty="0">
              <a:solidFill>
                <a:srgbClr val="FF0000"/>
              </a:solidFill>
            </a:endParaRPr>
          </a:p>
        </p:txBody>
      </p:sp>
      <p:sp>
        <p:nvSpPr>
          <p:cNvPr id="5" name="Content Placeholder 4"/>
          <p:cNvSpPr>
            <a:spLocks noGrp="1"/>
          </p:cNvSpPr>
          <p:nvPr>
            <p:ph idx="1"/>
          </p:nvPr>
        </p:nvSpPr>
        <p:spPr>
          <a:xfrm>
            <a:off x="0" y="553791"/>
            <a:ext cx="12192000" cy="6304209"/>
          </a:xfrm>
        </p:spPr>
        <p:txBody>
          <a:bodyPr>
            <a:normAutofit fontScale="92500" lnSpcReduction="10000"/>
          </a:bodyPr>
          <a:lstStyle/>
          <a:p>
            <a:pPr marL="0" indent="0" algn="just">
              <a:buNone/>
            </a:pPr>
            <a:r>
              <a:rPr lang="en-IN" sz="1800" dirty="0" smtClean="0"/>
              <a:t>16) Add </a:t>
            </a:r>
            <a:r>
              <a:rPr lang="en-IN" sz="1800" dirty="0"/>
              <a:t>the </a:t>
            </a:r>
            <a:r>
              <a:rPr lang="en-IN" sz="1800" i="1" dirty="0" err="1"/>
              <a:t>SetLocation</a:t>
            </a:r>
            <a:r>
              <a:rPr lang="en-IN" sz="1800" i="1" dirty="0"/>
              <a:t> </a:t>
            </a:r>
            <a:r>
              <a:rPr lang="en-IN" sz="1800" dirty="0"/>
              <a:t>method shown below to the </a:t>
            </a:r>
            <a:r>
              <a:rPr lang="en-IN" sz="1800" i="1" dirty="0"/>
              <a:t>Circle </a:t>
            </a:r>
            <a:r>
              <a:rPr lang="en-IN" sz="1800" dirty="0"/>
              <a:t>class. This method implements part of the </a:t>
            </a:r>
            <a:r>
              <a:rPr lang="en-IN" sz="1800" i="1" dirty="0" err="1"/>
              <a:t>IDraw</a:t>
            </a:r>
            <a:r>
              <a:rPr lang="en-IN" sz="1800" i="1" dirty="0"/>
              <a:t> </a:t>
            </a:r>
            <a:r>
              <a:rPr lang="en-IN" sz="1800" dirty="0"/>
              <a:t>interface, and the code is exactly the same as that in the </a:t>
            </a:r>
            <a:r>
              <a:rPr lang="en-IN" sz="1800" i="1" dirty="0"/>
              <a:t>Square </a:t>
            </a:r>
            <a:r>
              <a:rPr lang="en-IN" sz="1800" dirty="0"/>
              <a:t>class.</a:t>
            </a:r>
          </a:p>
          <a:p>
            <a:pPr marL="0" indent="0">
              <a:spcBef>
                <a:spcPts val="0"/>
              </a:spcBef>
              <a:buNone/>
            </a:pPr>
            <a:r>
              <a:rPr lang="en-IN" sz="1800" b="1" dirty="0" smtClean="0"/>
              <a:t>                                                                  </a:t>
            </a:r>
            <a:r>
              <a:rPr lang="en-IN" sz="1800" b="1" dirty="0" smtClean="0">
                <a:solidFill>
                  <a:srgbClr val="FF0000"/>
                </a:solidFill>
              </a:rPr>
              <a:t>void </a:t>
            </a:r>
            <a:r>
              <a:rPr lang="en-IN" sz="1800" b="1" dirty="0" err="1">
                <a:solidFill>
                  <a:srgbClr val="FF0000"/>
                </a:solidFill>
              </a:rPr>
              <a:t>IDraw.SetLocation</a:t>
            </a:r>
            <a:r>
              <a:rPr lang="en-IN" sz="1800" b="1" dirty="0">
                <a:solidFill>
                  <a:srgbClr val="FF0000"/>
                </a:solidFill>
              </a:rPr>
              <a:t>(</a:t>
            </a:r>
            <a:r>
              <a:rPr lang="en-IN" sz="1800" b="1" dirty="0" err="1">
                <a:solidFill>
                  <a:srgbClr val="FF0000"/>
                </a:solidFill>
              </a:rPr>
              <a:t>int</a:t>
            </a:r>
            <a:r>
              <a:rPr lang="en-IN" sz="1800" b="1" dirty="0">
                <a:solidFill>
                  <a:srgbClr val="FF0000"/>
                </a:solidFill>
              </a:rPr>
              <a:t> </a:t>
            </a:r>
            <a:r>
              <a:rPr lang="en-IN" sz="1800" b="1" dirty="0" err="1">
                <a:solidFill>
                  <a:srgbClr val="FF0000"/>
                </a:solidFill>
              </a:rPr>
              <a:t>xCoord</a:t>
            </a:r>
            <a:r>
              <a:rPr lang="en-IN" sz="1800" b="1" dirty="0">
                <a:solidFill>
                  <a:srgbClr val="FF0000"/>
                </a:solidFill>
              </a:rPr>
              <a:t>, </a:t>
            </a:r>
            <a:r>
              <a:rPr lang="en-IN" sz="1800" b="1" dirty="0" err="1">
                <a:solidFill>
                  <a:srgbClr val="FF0000"/>
                </a:solidFill>
              </a:rPr>
              <a:t>int</a:t>
            </a:r>
            <a:r>
              <a:rPr lang="en-IN" sz="1800" b="1" dirty="0">
                <a:solidFill>
                  <a:srgbClr val="FF0000"/>
                </a:solidFill>
              </a:rPr>
              <a:t> </a:t>
            </a:r>
            <a:r>
              <a:rPr lang="en-IN" sz="1800" b="1" dirty="0" err="1">
                <a:solidFill>
                  <a:srgbClr val="FF0000"/>
                </a:solidFill>
              </a:rPr>
              <a:t>yCoord</a:t>
            </a:r>
            <a:r>
              <a:rPr lang="en-IN" sz="1800" b="1" dirty="0" smtClean="0">
                <a:solidFill>
                  <a:srgbClr val="FF0000"/>
                </a:solidFill>
              </a:rPr>
              <a:t>)</a:t>
            </a:r>
          </a:p>
          <a:p>
            <a:pPr marL="0" indent="0">
              <a:spcBef>
                <a:spcPts val="0"/>
              </a:spcBef>
              <a:buNone/>
            </a:pPr>
            <a:r>
              <a:rPr lang="en-IN" sz="1800" b="1" dirty="0">
                <a:solidFill>
                  <a:srgbClr val="FF0000"/>
                </a:solidFill>
              </a:rPr>
              <a:t> </a:t>
            </a:r>
            <a:r>
              <a:rPr lang="en-IN" sz="1800" b="1"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this.locX</a:t>
            </a:r>
            <a:r>
              <a:rPr lang="en-IN" sz="1800" b="1" dirty="0" smtClean="0">
                <a:solidFill>
                  <a:srgbClr val="FF0000"/>
                </a:solidFill>
              </a:rPr>
              <a:t> </a:t>
            </a:r>
            <a:r>
              <a:rPr lang="en-IN" sz="1800" b="1" dirty="0">
                <a:solidFill>
                  <a:srgbClr val="FF0000"/>
                </a:solidFill>
              </a:rPr>
              <a:t>= </a:t>
            </a:r>
            <a:r>
              <a:rPr lang="en-IN" sz="1800" b="1" dirty="0" err="1">
                <a:solidFill>
                  <a:srgbClr val="FF0000"/>
                </a:solidFill>
              </a:rPr>
              <a:t>xCoord</a:t>
            </a:r>
            <a:r>
              <a:rPr lang="en-IN" sz="1800" b="1" dirty="0">
                <a:solidFill>
                  <a:srgbClr val="FF0000"/>
                </a:solidFill>
              </a:rPr>
              <a:t>;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this.locY</a:t>
            </a:r>
            <a:r>
              <a:rPr lang="en-IN" sz="1800" b="1" dirty="0" smtClean="0">
                <a:solidFill>
                  <a:srgbClr val="FF0000"/>
                </a:solidFill>
              </a:rPr>
              <a:t> </a:t>
            </a:r>
            <a:r>
              <a:rPr lang="en-IN" sz="1800" b="1" dirty="0">
                <a:solidFill>
                  <a:srgbClr val="FF0000"/>
                </a:solidFill>
              </a:rPr>
              <a:t>= </a:t>
            </a:r>
            <a:r>
              <a:rPr lang="en-IN" sz="1800" b="1" dirty="0" err="1">
                <a:solidFill>
                  <a:srgbClr val="FF0000"/>
                </a:solidFill>
              </a:rPr>
              <a:t>yCoord</a:t>
            </a:r>
            <a:r>
              <a:rPr lang="en-IN" sz="1800" b="1" dirty="0" smtClean="0">
                <a:solidFill>
                  <a:srgbClr val="FF0000"/>
                </a:solidFill>
              </a:rPr>
              <a:t>;</a:t>
            </a:r>
          </a:p>
          <a:p>
            <a:pPr marL="0" indent="0">
              <a:spcBef>
                <a:spcPts val="0"/>
              </a:spcBef>
              <a:buNone/>
            </a:pPr>
            <a:r>
              <a:rPr lang="en-IN" sz="1800" b="1" dirty="0">
                <a:solidFill>
                  <a:srgbClr val="FF0000"/>
                </a:solidFill>
              </a:rPr>
              <a:t> </a:t>
            </a:r>
            <a:r>
              <a:rPr lang="en-IN" sz="1800" b="1" dirty="0" smtClean="0">
                <a:solidFill>
                  <a:srgbClr val="FF0000"/>
                </a:solidFill>
              </a:rPr>
              <a:t>                                                               } </a:t>
            </a:r>
          </a:p>
          <a:p>
            <a:pPr marL="0" indent="0">
              <a:buNone/>
            </a:pPr>
            <a:r>
              <a:rPr lang="en-IN" sz="1800" dirty="0" smtClean="0"/>
              <a:t>17) Add </a:t>
            </a:r>
            <a:r>
              <a:rPr lang="en-IN" sz="1800" dirty="0"/>
              <a:t>the </a:t>
            </a:r>
            <a:r>
              <a:rPr lang="en-IN" sz="1800" i="1" dirty="0"/>
              <a:t>Draw </a:t>
            </a:r>
            <a:r>
              <a:rPr lang="en-IN" sz="1800" dirty="0"/>
              <a:t>method shown below to the </a:t>
            </a:r>
            <a:r>
              <a:rPr lang="en-IN" sz="1800" i="1" dirty="0"/>
              <a:t>Circle </a:t>
            </a:r>
            <a:r>
              <a:rPr lang="en-IN" sz="1800" dirty="0"/>
              <a:t>class. This method is also part of the </a:t>
            </a:r>
            <a:r>
              <a:rPr lang="en-IN" sz="1800" i="1" dirty="0" err="1"/>
              <a:t>IDraw</a:t>
            </a:r>
            <a:r>
              <a:rPr lang="en-IN" sz="1800" i="1" dirty="0"/>
              <a:t> </a:t>
            </a:r>
            <a:r>
              <a:rPr lang="en-IN" sz="1800" dirty="0"/>
              <a:t>interface.</a:t>
            </a:r>
          </a:p>
          <a:p>
            <a:pPr marL="0" indent="0">
              <a:spcBef>
                <a:spcPts val="0"/>
              </a:spcBef>
              <a:buNone/>
            </a:pPr>
            <a:r>
              <a:rPr lang="en-IN" sz="1800" b="1" dirty="0" smtClean="0">
                <a:solidFill>
                  <a:srgbClr val="FF0000"/>
                </a:solidFill>
              </a:rPr>
              <a:t>                                                             void </a:t>
            </a:r>
            <a:r>
              <a:rPr lang="en-IN" sz="1800" b="1" dirty="0" err="1">
                <a:solidFill>
                  <a:srgbClr val="FF0000"/>
                </a:solidFill>
              </a:rPr>
              <a:t>IDraw.Draw</a:t>
            </a:r>
            <a:r>
              <a:rPr lang="en-IN" sz="1800" b="1" dirty="0">
                <a:solidFill>
                  <a:srgbClr val="FF0000"/>
                </a:solidFill>
              </a:rPr>
              <a:t>(Canvas canvas</a:t>
            </a:r>
            <a:r>
              <a:rPr lang="en-IN" sz="1800" b="1" dirty="0" smtClean="0">
                <a:solidFill>
                  <a:srgbClr val="FF0000"/>
                </a:solidFill>
              </a:rPr>
              <a:t>)</a:t>
            </a:r>
          </a:p>
          <a:p>
            <a:pPr marL="0" indent="0">
              <a:spcBef>
                <a:spcPts val="0"/>
              </a:spcBef>
              <a:buNone/>
            </a:pPr>
            <a:r>
              <a:rPr lang="en-IN" sz="1800" b="1" dirty="0">
                <a:solidFill>
                  <a:srgbClr val="FF0000"/>
                </a:solidFill>
              </a:rPr>
              <a:t> </a:t>
            </a:r>
            <a:r>
              <a:rPr lang="en-IN" sz="1800" b="1"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if </a:t>
            </a:r>
            <a:r>
              <a:rPr lang="en-IN" sz="1800" b="1" dirty="0">
                <a:solidFill>
                  <a:srgbClr val="FF0000"/>
                </a:solidFill>
              </a:rPr>
              <a:t>(</a:t>
            </a:r>
            <a:r>
              <a:rPr lang="en-IN" sz="1800" b="1" dirty="0" err="1">
                <a:solidFill>
                  <a:srgbClr val="FF0000"/>
                </a:solidFill>
              </a:rPr>
              <a:t>this.circle</a:t>
            </a:r>
            <a:r>
              <a:rPr lang="en-IN" sz="1800" b="1" dirty="0">
                <a:solidFill>
                  <a:srgbClr val="FF0000"/>
                </a:solidFill>
              </a:rPr>
              <a:t> != null)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a:t>
            </a:r>
          </a:p>
          <a:p>
            <a:pPr marL="0" indent="0">
              <a:spcBef>
                <a:spcPts val="0"/>
              </a:spcBef>
              <a:buNone/>
            </a:pPr>
            <a:r>
              <a:rPr lang="en-IN" sz="1800" b="1" dirty="0" smtClean="0">
                <a:solidFill>
                  <a:srgbClr val="FF0000"/>
                </a:solidFill>
              </a:rPr>
              <a:t>                                                                </a:t>
            </a:r>
            <a:r>
              <a:rPr lang="en-IN" sz="1800" b="1" dirty="0" err="1" smtClean="0">
                <a:solidFill>
                  <a:srgbClr val="FF0000"/>
                </a:solidFill>
              </a:rPr>
              <a:t>canvas.Children.Remove</a:t>
            </a:r>
            <a:r>
              <a:rPr lang="en-IN" sz="1800" b="1" dirty="0" smtClean="0">
                <a:solidFill>
                  <a:srgbClr val="FF0000"/>
                </a:solidFill>
              </a:rPr>
              <a:t>(</a:t>
            </a:r>
            <a:r>
              <a:rPr lang="en-IN" sz="1800" b="1" dirty="0" err="1" smtClean="0">
                <a:solidFill>
                  <a:srgbClr val="FF0000"/>
                </a:solidFill>
              </a:rPr>
              <a:t>this.circle</a:t>
            </a:r>
            <a:r>
              <a:rPr lang="en-IN" sz="1800" b="1" dirty="0">
                <a:solidFill>
                  <a:srgbClr val="FF0000"/>
                </a:solidFill>
              </a:rPr>
              <a:t>);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else </a:t>
            </a:r>
            <a:r>
              <a:rPr lang="en-IN" sz="1800" b="1" dirty="0">
                <a:solidFill>
                  <a:srgbClr val="FF0000"/>
                </a:solidFill>
              </a:rPr>
              <a:t>{ </a:t>
            </a:r>
            <a:r>
              <a:rPr lang="en-IN" sz="1800" b="1" dirty="0" err="1">
                <a:solidFill>
                  <a:srgbClr val="FF0000"/>
                </a:solidFill>
              </a:rPr>
              <a:t>this.circle</a:t>
            </a:r>
            <a:r>
              <a:rPr lang="en-IN" sz="1800" b="1" dirty="0">
                <a:solidFill>
                  <a:srgbClr val="FF0000"/>
                </a:solidFill>
              </a:rPr>
              <a:t> = new Ellipse</a:t>
            </a:r>
            <a:r>
              <a:rPr lang="en-IN" sz="1800" b="1" dirty="0" smtClean="0">
                <a:solidFill>
                  <a:srgbClr val="FF0000"/>
                </a:solidFill>
              </a:rPr>
              <a:t>();</a:t>
            </a:r>
          </a:p>
          <a:p>
            <a:pPr marL="0" indent="0">
              <a:spcBef>
                <a:spcPts val="0"/>
              </a:spcBef>
              <a:buNone/>
            </a:pPr>
            <a:r>
              <a:rPr lang="en-US" sz="1800" b="1" dirty="0" smtClean="0">
                <a:solidFill>
                  <a:srgbClr val="FF0000"/>
                </a:solidFill>
              </a:rPr>
              <a:t>                                                         }</a:t>
            </a:r>
            <a:endParaRPr lang="en-IN" sz="1800" dirty="0">
              <a:solidFill>
                <a:srgbClr val="FF0000"/>
              </a:solidFill>
            </a:endParaRPr>
          </a:p>
          <a:p>
            <a:pPr marL="0" indent="0">
              <a:buNone/>
            </a:pPr>
            <a:r>
              <a:rPr lang="en-IN" sz="1800" b="1" dirty="0" smtClean="0">
                <a:solidFill>
                  <a:srgbClr val="FF0000"/>
                </a:solidFill>
              </a:rPr>
              <a:t>                                                       </a:t>
            </a:r>
            <a:r>
              <a:rPr lang="en-IN" sz="1800" b="1" dirty="0" err="1" smtClean="0">
                <a:solidFill>
                  <a:srgbClr val="FF0000"/>
                </a:solidFill>
              </a:rPr>
              <a:t>this.circle.Height</a:t>
            </a:r>
            <a:r>
              <a:rPr lang="en-IN" sz="1800" b="1" dirty="0" smtClean="0">
                <a:solidFill>
                  <a:srgbClr val="FF0000"/>
                </a:solidFill>
              </a:rPr>
              <a:t> </a:t>
            </a:r>
            <a:r>
              <a:rPr lang="en-IN" sz="1800" b="1" dirty="0">
                <a:solidFill>
                  <a:srgbClr val="FF0000"/>
                </a:solidFill>
              </a:rPr>
              <a:t>= </a:t>
            </a:r>
            <a:r>
              <a:rPr lang="en-IN" sz="1800" b="1" dirty="0" err="1">
                <a:solidFill>
                  <a:srgbClr val="FF0000"/>
                </a:solidFill>
              </a:rPr>
              <a:t>this.diameter</a:t>
            </a:r>
            <a:r>
              <a:rPr lang="en-IN" sz="1800" b="1" dirty="0">
                <a:solidFill>
                  <a:srgbClr val="FF0000"/>
                </a:solidFill>
              </a:rPr>
              <a:t>; </a:t>
            </a:r>
            <a:endParaRPr lang="en-IN" sz="1800" b="1" dirty="0" smtClean="0">
              <a:solidFill>
                <a:srgbClr val="FF0000"/>
              </a:solidFill>
            </a:endParaRPr>
          </a:p>
          <a:p>
            <a:pPr marL="0" indent="0">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this.circle.Width</a:t>
            </a:r>
            <a:r>
              <a:rPr lang="en-IN" sz="1800" b="1" dirty="0" smtClean="0">
                <a:solidFill>
                  <a:srgbClr val="FF0000"/>
                </a:solidFill>
              </a:rPr>
              <a:t> </a:t>
            </a:r>
            <a:r>
              <a:rPr lang="en-IN" sz="1800" b="1" dirty="0">
                <a:solidFill>
                  <a:srgbClr val="FF0000"/>
                </a:solidFill>
              </a:rPr>
              <a:t>= </a:t>
            </a:r>
            <a:r>
              <a:rPr lang="en-IN" sz="1800" b="1" dirty="0" err="1">
                <a:solidFill>
                  <a:srgbClr val="FF0000"/>
                </a:solidFill>
              </a:rPr>
              <a:t>this.diameter</a:t>
            </a:r>
            <a:r>
              <a:rPr lang="en-IN" sz="1800" b="1" dirty="0">
                <a:solidFill>
                  <a:srgbClr val="FF0000"/>
                </a:solidFill>
              </a:rPr>
              <a:t>; </a:t>
            </a:r>
            <a:endParaRPr lang="en-IN" sz="1800" b="1" dirty="0" smtClean="0">
              <a:solidFill>
                <a:srgbClr val="FF0000"/>
              </a:solidFill>
            </a:endParaRPr>
          </a:p>
          <a:p>
            <a:pPr marL="0" indent="0">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Canvas.SetTop</a:t>
            </a:r>
            <a:r>
              <a:rPr lang="en-IN" sz="1800" b="1" dirty="0" smtClean="0">
                <a:solidFill>
                  <a:srgbClr val="FF0000"/>
                </a:solidFill>
              </a:rPr>
              <a:t>(</a:t>
            </a:r>
            <a:r>
              <a:rPr lang="en-IN" sz="1800" b="1" dirty="0" err="1" smtClean="0">
                <a:solidFill>
                  <a:srgbClr val="FF0000"/>
                </a:solidFill>
              </a:rPr>
              <a:t>this.circle</a:t>
            </a:r>
            <a:r>
              <a:rPr lang="en-IN" sz="1800" b="1" dirty="0">
                <a:solidFill>
                  <a:srgbClr val="FF0000"/>
                </a:solidFill>
              </a:rPr>
              <a:t>, </a:t>
            </a:r>
            <a:r>
              <a:rPr lang="en-IN" sz="1800" b="1" dirty="0" err="1">
                <a:solidFill>
                  <a:srgbClr val="FF0000"/>
                </a:solidFill>
              </a:rPr>
              <a:t>this.locY</a:t>
            </a:r>
            <a:r>
              <a:rPr lang="en-IN" sz="1800" b="1" dirty="0">
                <a:solidFill>
                  <a:srgbClr val="FF0000"/>
                </a:solidFill>
              </a:rPr>
              <a:t>); </a:t>
            </a:r>
            <a:endParaRPr lang="en-IN" sz="1800" b="1" dirty="0" smtClean="0">
              <a:solidFill>
                <a:srgbClr val="FF0000"/>
              </a:solidFill>
            </a:endParaRPr>
          </a:p>
          <a:p>
            <a:pPr marL="0" indent="0">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Canvas.SetLeft</a:t>
            </a:r>
            <a:r>
              <a:rPr lang="en-IN" sz="1800" b="1" dirty="0" smtClean="0">
                <a:solidFill>
                  <a:srgbClr val="FF0000"/>
                </a:solidFill>
              </a:rPr>
              <a:t>(</a:t>
            </a:r>
            <a:r>
              <a:rPr lang="en-IN" sz="1800" b="1" dirty="0" err="1" smtClean="0">
                <a:solidFill>
                  <a:srgbClr val="FF0000"/>
                </a:solidFill>
              </a:rPr>
              <a:t>this.circle</a:t>
            </a:r>
            <a:r>
              <a:rPr lang="en-IN" sz="1800" b="1" dirty="0">
                <a:solidFill>
                  <a:srgbClr val="FF0000"/>
                </a:solidFill>
              </a:rPr>
              <a:t>, </a:t>
            </a:r>
            <a:r>
              <a:rPr lang="en-IN" sz="1800" b="1" dirty="0" err="1">
                <a:solidFill>
                  <a:srgbClr val="FF0000"/>
                </a:solidFill>
              </a:rPr>
              <a:t>this.locX</a:t>
            </a:r>
            <a:r>
              <a:rPr lang="en-IN" sz="1800" b="1" dirty="0">
                <a:solidFill>
                  <a:srgbClr val="FF0000"/>
                </a:solidFill>
              </a:rPr>
              <a:t>); </a:t>
            </a:r>
            <a:endParaRPr lang="en-IN" sz="1800" b="1" dirty="0" smtClean="0">
              <a:solidFill>
                <a:srgbClr val="FF0000"/>
              </a:solidFill>
            </a:endParaRPr>
          </a:p>
          <a:p>
            <a:pPr marL="0" indent="0">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canvas.Children.Add</a:t>
            </a:r>
            <a:r>
              <a:rPr lang="en-IN" sz="1800" b="1" dirty="0" smtClean="0">
                <a:solidFill>
                  <a:srgbClr val="FF0000"/>
                </a:solidFill>
              </a:rPr>
              <a:t>(</a:t>
            </a:r>
            <a:r>
              <a:rPr lang="en-IN" sz="1800" b="1" dirty="0" err="1" smtClean="0">
                <a:solidFill>
                  <a:srgbClr val="FF0000"/>
                </a:solidFill>
              </a:rPr>
              <a:t>this.circle</a:t>
            </a:r>
            <a:r>
              <a:rPr lang="en-IN" sz="1800" b="1" dirty="0" smtClean="0">
                <a:solidFill>
                  <a:srgbClr val="FF0000"/>
                </a:solidFill>
              </a:rPr>
              <a:t>);</a:t>
            </a:r>
          </a:p>
          <a:p>
            <a:pPr marL="0" indent="0">
              <a:buNone/>
            </a:pPr>
            <a:r>
              <a:rPr lang="en-IN" sz="1800" b="1" dirty="0">
                <a:solidFill>
                  <a:srgbClr val="FF0000"/>
                </a:solidFill>
              </a:rPr>
              <a:t> </a:t>
            </a:r>
            <a:r>
              <a:rPr lang="en-IN" sz="1800" b="1" dirty="0" smtClean="0">
                <a:solidFill>
                  <a:srgbClr val="FF0000"/>
                </a:solidFill>
              </a:rPr>
              <a:t>                                                      }</a:t>
            </a:r>
          </a:p>
          <a:p>
            <a:pPr marL="0" indent="0">
              <a:buNone/>
            </a:pPr>
            <a:r>
              <a:rPr lang="en-IN" sz="1800" dirty="0"/>
              <a:t>This method is similar to the </a:t>
            </a:r>
            <a:r>
              <a:rPr lang="en-IN" sz="1800" i="1" dirty="0"/>
              <a:t>Draw </a:t>
            </a:r>
            <a:r>
              <a:rPr lang="en-IN" sz="1800" dirty="0"/>
              <a:t>method in the </a:t>
            </a:r>
            <a:r>
              <a:rPr lang="en-IN" sz="1800" i="1" dirty="0"/>
              <a:t>Square </a:t>
            </a:r>
            <a:r>
              <a:rPr lang="en-IN" sz="1800" dirty="0"/>
              <a:t>class, except that it renders the </a:t>
            </a:r>
            <a:r>
              <a:rPr lang="en-IN" sz="1800" i="1" dirty="0"/>
              <a:t>Circle </a:t>
            </a:r>
            <a:r>
              <a:rPr lang="en-IN" sz="1800" dirty="0"/>
              <a:t>object by drawing an </a:t>
            </a:r>
            <a:r>
              <a:rPr lang="en-IN" sz="1800" i="1" dirty="0"/>
              <a:t>Ellipse </a:t>
            </a:r>
            <a:r>
              <a:rPr lang="en-IN" sz="1800" dirty="0"/>
              <a:t>shape on the canvas. </a:t>
            </a:r>
            <a:endParaRPr lang="en-US" sz="1800" dirty="0" smtClean="0">
              <a:solidFill>
                <a:srgbClr val="FF0000"/>
              </a:solidFill>
            </a:endParaRPr>
          </a:p>
        </p:txBody>
      </p:sp>
    </p:spTree>
    <p:extLst>
      <p:ext uri="{BB962C8B-B14F-4D97-AF65-F5344CB8AC3E}">
        <p14:creationId xmlns:p14="http://schemas.microsoft.com/office/powerpoint/2010/main" xmlns="" val="20627526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US" sz="3600" b="1" dirty="0" err="1" smtClean="0">
                <a:solidFill>
                  <a:srgbClr val="FF0000"/>
                </a:solidFill>
              </a:rPr>
              <a:t>Contd</a:t>
            </a:r>
            <a:r>
              <a:rPr lang="en-US" sz="3600" b="1" dirty="0" smtClean="0">
                <a:solidFill>
                  <a:srgbClr val="FF0000"/>
                </a:solidFill>
              </a:rPr>
              <a:t>…</a:t>
            </a:r>
            <a:endParaRPr lang="en-IN" sz="3600" dirty="0">
              <a:solidFill>
                <a:srgbClr val="FF0000"/>
              </a:solidFill>
            </a:endParaRPr>
          </a:p>
        </p:txBody>
      </p:sp>
      <p:sp>
        <p:nvSpPr>
          <p:cNvPr id="5" name="Content Placeholder 4"/>
          <p:cNvSpPr>
            <a:spLocks noGrp="1"/>
          </p:cNvSpPr>
          <p:nvPr>
            <p:ph idx="1"/>
          </p:nvPr>
        </p:nvSpPr>
        <p:spPr>
          <a:xfrm>
            <a:off x="0" y="553791"/>
            <a:ext cx="12192000" cy="6304209"/>
          </a:xfrm>
        </p:spPr>
        <p:txBody>
          <a:bodyPr>
            <a:normAutofit/>
          </a:bodyPr>
          <a:lstStyle/>
          <a:p>
            <a:pPr marL="0" indent="0">
              <a:buNone/>
            </a:pPr>
            <a:r>
              <a:rPr lang="en-IN" sz="1800" dirty="0" smtClean="0"/>
              <a:t>18) Add </a:t>
            </a:r>
            <a:r>
              <a:rPr lang="en-IN" sz="1800" dirty="0"/>
              <a:t>the </a:t>
            </a:r>
            <a:r>
              <a:rPr lang="en-IN" sz="1800" i="1" dirty="0" err="1"/>
              <a:t>SetColor</a:t>
            </a:r>
            <a:r>
              <a:rPr lang="en-IN" sz="1800" i="1" dirty="0"/>
              <a:t> </a:t>
            </a:r>
            <a:r>
              <a:rPr lang="en-IN" sz="1800" dirty="0"/>
              <a:t>method to the </a:t>
            </a:r>
            <a:r>
              <a:rPr lang="en-IN" sz="1800" i="1" dirty="0"/>
              <a:t>Circle </a:t>
            </a:r>
            <a:r>
              <a:rPr lang="en-IN" sz="1800" dirty="0"/>
              <a:t>class. This method is part of the </a:t>
            </a:r>
            <a:r>
              <a:rPr lang="en-IN" sz="1800" i="1" dirty="0" err="1"/>
              <a:t>IColor</a:t>
            </a:r>
            <a:r>
              <a:rPr lang="en-IN" sz="1800" i="1" dirty="0"/>
              <a:t> </a:t>
            </a:r>
            <a:r>
              <a:rPr lang="en-IN" sz="1800" dirty="0"/>
              <a:t>interface. As before, this method is similar to that of the </a:t>
            </a:r>
            <a:r>
              <a:rPr lang="en-IN" sz="1800" i="1" dirty="0"/>
              <a:t>Square </a:t>
            </a:r>
            <a:r>
              <a:rPr lang="en-IN" sz="1800" dirty="0"/>
              <a:t>class.</a:t>
            </a:r>
          </a:p>
          <a:p>
            <a:pPr marL="0" indent="0">
              <a:spcBef>
                <a:spcPts val="0"/>
              </a:spcBef>
              <a:buNone/>
            </a:pPr>
            <a:r>
              <a:rPr lang="en-IN" sz="1800" b="1" dirty="0" smtClean="0">
                <a:solidFill>
                  <a:srgbClr val="FF0000"/>
                </a:solidFill>
              </a:rPr>
              <a:t>                                                              void </a:t>
            </a:r>
            <a:r>
              <a:rPr lang="en-IN" sz="1800" b="1" dirty="0" err="1">
                <a:solidFill>
                  <a:srgbClr val="FF0000"/>
                </a:solidFill>
              </a:rPr>
              <a:t>IColor.SetColor</a:t>
            </a:r>
            <a:r>
              <a:rPr lang="en-IN" sz="1800" b="1" dirty="0">
                <a:solidFill>
                  <a:srgbClr val="FF0000"/>
                </a:solidFill>
              </a:rPr>
              <a:t>(</a:t>
            </a:r>
            <a:r>
              <a:rPr lang="en-IN" sz="1800" b="1" dirty="0" err="1">
                <a:solidFill>
                  <a:srgbClr val="FF0000"/>
                </a:solidFill>
              </a:rPr>
              <a:t>Color</a:t>
            </a:r>
            <a:r>
              <a:rPr lang="en-IN" sz="1800" b="1" dirty="0">
                <a:solidFill>
                  <a:srgbClr val="FF0000"/>
                </a:solidFill>
              </a:rPr>
              <a:t> </a:t>
            </a:r>
            <a:r>
              <a:rPr lang="en-IN" sz="1800" b="1" dirty="0" err="1">
                <a:solidFill>
                  <a:srgbClr val="FF0000"/>
                </a:solidFill>
              </a:rPr>
              <a:t>color</a:t>
            </a:r>
            <a:r>
              <a:rPr lang="en-IN" sz="1800" b="1" dirty="0" smtClean="0">
                <a:solidFill>
                  <a:srgbClr val="FF0000"/>
                </a:solidFill>
              </a:rPr>
              <a:t>)</a:t>
            </a:r>
          </a:p>
          <a:p>
            <a:pPr marL="0" indent="0">
              <a:spcBef>
                <a:spcPts val="0"/>
              </a:spcBef>
              <a:buNone/>
            </a:pPr>
            <a:r>
              <a:rPr lang="en-IN" sz="1800" b="1" dirty="0">
                <a:solidFill>
                  <a:srgbClr val="FF0000"/>
                </a:solidFill>
              </a:rPr>
              <a:t> </a:t>
            </a:r>
            <a:r>
              <a:rPr lang="en-IN" sz="1800" b="1"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if </a:t>
            </a:r>
            <a:r>
              <a:rPr lang="en-IN" sz="1800" b="1" dirty="0">
                <a:solidFill>
                  <a:srgbClr val="FF0000"/>
                </a:solidFill>
              </a:rPr>
              <a:t>(</a:t>
            </a:r>
            <a:r>
              <a:rPr lang="en-IN" sz="1800" b="1" dirty="0" err="1">
                <a:solidFill>
                  <a:srgbClr val="FF0000"/>
                </a:solidFill>
              </a:rPr>
              <a:t>this.circle</a:t>
            </a:r>
            <a:r>
              <a:rPr lang="en-IN" sz="1800" b="1" dirty="0">
                <a:solidFill>
                  <a:srgbClr val="FF0000"/>
                </a:solidFill>
              </a:rPr>
              <a:t> != null)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SolidColorBrush</a:t>
            </a:r>
            <a:r>
              <a:rPr lang="en-IN" sz="1800" b="1" dirty="0" smtClean="0">
                <a:solidFill>
                  <a:srgbClr val="FF0000"/>
                </a:solidFill>
              </a:rPr>
              <a:t> </a:t>
            </a:r>
            <a:r>
              <a:rPr lang="en-IN" sz="1800" b="1" dirty="0">
                <a:solidFill>
                  <a:srgbClr val="FF0000"/>
                </a:solidFill>
              </a:rPr>
              <a:t>brush = new </a:t>
            </a:r>
            <a:r>
              <a:rPr lang="en-IN" sz="1800" b="1" dirty="0" err="1">
                <a:solidFill>
                  <a:srgbClr val="FF0000"/>
                </a:solidFill>
              </a:rPr>
              <a:t>SolidColorBrush</a:t>
            </a:r>
            <a:r>
              <a:rPr lang="en-IN" sz="1800" b="1" dirty="0">
                <a:solidFill>
                  <a:srgbClr val="FF0000"/>
                </a:solidFill>
              </a:rPr>
              <a:t>(</a:t>
            </a:r>
            <a:r>
              <a:rPr lang="en-IN" sz="1800" b="1" dirty="0" err="1">
                <a:solidFill>
                  <a:srgbClr val="FF0000"/>
                </a:solidFill>
              </a:rPr>
              <a:t>color</a:t>
            </a:r>
            <a:r>
              <a:rPr lang="en-IN" sz="1800" b="1" dirty="0">
                <a:solidFill>
                  <a:srgbClr val="FF0000"/>
                </a:solidFill>
              </a:rPr>
              <a:t>);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this.circle.Fill</a:t>
            </a:r>
            <a:r>
              <a:rPr lang="en-IN" sz="1800" b="1" dirty="0" smtClean="0">
                <a:solidFill>
                  <a:srgbClr val="FF0000"/>
                </a:solidFill>
              </a:rPr>
              <a:t> </a:t>
            </a:r>
            <a:r>
              <a:rPr lang="en-IN" sz="1800" b="1" dirty="0">
                <a:solidFill>
                  <a:srgbClr val="FF0000"/>
                </a:solidFill>
              </a:rPr>
              <a:t>= brush;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a:t>
            </a:r>
          </a:p>
          <a:p>
            <a:pPr marL="0" indent="0">
              <a:spcBef>
                <a:spcPts val="0"/>
              </a:spcBef>
              <a:buNone/>
            </a:pPr>
            <a:r>
              <a:rPr lang="en-IN" sz="1800" b="1" dirty="0">
                <a:solidFill>
                  <a:srgbClr val="FF0000"/>
                </a:solidFill>
              </a:rPr>
              <a:t> </a:t>
            </a:r>
            <a:r>
              <a:rPr lang="en-IN" sz="1800" b="1" dirty="0" smtClean="0">
                <a:solidFill>
                  <a:srgbClr val="FF0000"/>
                </a:solidFill>
              </a:rPr>
              <a:t>                                                           }</a:t>
            </a:r>
            <a:endParaRPr lang="en-IN" sz="1800" dirty="0">
              <a:solidFill>
                <a:srgbClr val="FF0000"/>
              </a:solidFill>
            </a:endParaRPr>
          </a:p>
          <a:p>
            <a:r>
              <a:rPr lang="en-IN" sz="1800" dirty="0"/>
              <a:t>You have completed the </a:t>
            </a:r>
            <a:r>
              <a:rPr lang="en-IN" sz="1800" i="1" dirty="0"/>
              <a:t>Square </a:t>
            </a:r>
            <a:r>
              <a:rPr lang="en-IN" sz="1800" dirty="0"/>
              <a:t>and </a:t>
            </a:r>
            <a:r>
              <a:rPr lang="en-IN" sz="1800" i="1" dirty="0"/>
              <a:t>Circle </a:t>
            </a:r>
            <a:r>
              <a:rPr lang="en-IN" sz="1800" dirty="0"/>
              <a:t>classes. You can now use the form to test them</a:t>
            </a:r>
            <a:r>
              <a:rPr lang="en-IN" sz="1800" dirty="0" smtClean="0"/>
              <a:t>. </a:t>
            </a:r>
          </a:p>
          <a:p>
            <a:endParaRPr lang="en-US" sz="1800" dirty="0">
              <a:solidFill>
                <a:srgbClr val="FF0000"/>
              </a:solidFill>
            </a:endParaRPr>
          </a:p>
          <a:p>
            <a:pPr algn="ctr"/>
            <a:r>
              <a:rPr lang="en-IN" sz="2800" b="1" dirty="0">
                <a:solidFill>
                  <a:srgbClr val="FF0000"/>
                </a:solidFill>
              </a:rPr>
              <a:t>Test the </a:t>
            </a:r>
            <a:r>
              <a:rPr lang="en-IN" sz="2800" b="1" i="1" dirty="0">
                <a:solidFill>
                  <a:srgbClr val="FF0000"/>
                </a:solidFill>
              </a:rPr>
              <a:t>Square </a:t>
            </a:r>
            <a:r>
              <a:rPr lang="en-IN" sz="2800" b="1" dirty="0">
                <a:solidFill>
                  <a:srgbClr val="FF0000"/>
                </a:solidFill>
              </a:rPr>
              <a:t>and </a:t>
            </a:r>
            <a:r>
              <a:rPr lang="en-IN" sz="2800" b="1" i="1" dirty="0">
                <a:solidFill>
                  <a:srgbClr val="FF0000"/>
                </a:solidFill>
              </a:rPr>
              <a:t>Circle </a:t>
            </a:r>
            <a:r>
              <a:rPr lang="en-IN" sz="2800" b="1" dirty="0" smtClean="0">
                <a:solidFill>
                  <a:srgbClr val="FF0000"/>
                </a:solidFill>
              </a:rPr>
              <a:t>classes </a:t>
            </a:r>
          </a:p>
          <a:p>
            <a:pPr marL="0" indent="0" algn="just">
              <a:buNone/>
            </a:pPr>
            <a:r>
              <a:rPr lang="en-IN" sz="1800" dirty="0" smtClean="0"/>
              <a:t>1) Display </a:t>
            </a:r>
            <a:r>
              <a:rPr lang="en-IN" sz="1800" dirty="0"/>
              <a:t>the </a:t>
            </a:r>
            <a:r>
              <a:rPr lang="en-IN" sz="1800" dirty="0" err="1"/>
              <a:t>DrawingPad.xaml</a:t>
            </a:r>
            <a:r>
              <a:rPr lang="en-IN" sz="1800" dirty="0"/>
              <a:t> file in the Design View window.</a:t>
            </a:r>
          </a:p>
          <a:p>
            <a:pPr marL="0" indent="0" algn="just">
              <a:buNone/>
            </a:pPr>
            <a:r>
              <a:rPr lang="en-IN" sz="1800" dirty="0" smtClean="0"/>
              <a:t>2) Click </a:t>
            </a:r>
            <a:r>
              <a:rPr lang="en-IN" sz="1800" dirty="0"/>
              <a:t>the shaded area in the middle of the form.</a:t>
            </a:r>
          </a:p>
          <a:p>
            <a:pPr algn="just"/>
            <a:r>
              <a:rPr lang="en-IN" sz="1800" dirty="0"/>
              <a:t>The shaded area of the form is the </a:t>
            </a:r>
            <a:r>
              <a:rPr lang="en-IN" sz="1800" i="1" dirty="0"/>
              <a:t>Canvas </a:t>
            </a:r>
            <a:r>
              <a:rPr lang="en-IN" sz="1800" dirty="0"/>
              <a:t>object, and this action sets the focus to this object.</a:t>
            </a:r>
          </a:p>
          <a:p>
            <a:pPr marL="0" indent="0" algn="just">
              <a:buNone/>
            </a:pPr>
            <a:r>
              <a:rPr lang="en-IN" sz="1800" dirty="0" smtClean="0"/>
              <a:t>3)  In </a:t>
            </a:r>
            <a:r>
              <a:rPr lang="en-IN" sz="1800" dirty="0"/>
              <a:t>Properties window, click the Event Handlers button. (This button has an icon that looks like a bolt of lightning.)</a:t>
            </a:r>
          </a:p>
          <a:p>
            <a:endParaRPr lang="en-US" sz="1800" dirty="0" smtClean="0">
              <a:solidFill>
                <a:srgbClr val="FF0000"/>
              </a:solidFill>
            </a:endParaRPr>
          </a:p>
        </p:txBody>
      </p:sp>
    </p:spTree>
    <p:extLst>
      <p:ext uri="{BB962C8B-B14F-4D97-AF65-F5344CB8AC3E}">
        <p14:creationId xmlns:p14="http://schemas.microsoft.com/office/powerpoint/2010/main" xmlns="" val="23754099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US" sz="3600" b="1" dirty="0" err="1" smtClean="0">
                <a:solidFill>
                  <a:srgbClr val="FF0000"/>
                </a:solidFill>
              </a:rPr>
              <a:t>Contd</a:t>
            </a:r>
            <a:r>
              <a:rPr lang="en-US" sz="3600" b="1" dirty="0" smtClean="0">
                <a:solidFill>
                  <a:srgbClr val="FF0000"/>
                </a:solidFill>
              </a:rPr>
              <a:t>…</a:t>
            </a:r>
            <a:endParaRPr lang="en-IN" sz="3600" dirty="0">
              <a:solidFill>
                <a:srgbClr val="FF0000"/>
              </a:solidFill>
            </a:endParaRPr>
          </a:p>
        </p:txBody>
      </p:sp>
      <p:sp>
        <p:nvSpPr>
          <p:cNvPr id="5" name="Content Placeholder 4"/>
          <p:cNvSpPr>
            <a:spLocks noGrp="1"/>
          </p:cNvSpPr>
          <p:nvPr>
            <p:ph idx="1"/>
          </p:nvPr>
        </p:nvSpPr>
        <p:spPr>
          <a:xfrm>
            <a:off x="0" y="553791"/>
            <a:ext cx="12192000" cy="6304209"/>
          </a:xfrm>
        </p:spPr>
        <p:txBody>
          <a:bodyPr>
            <a:normAutofit/>
          </a:bodyPr>
          <a:lstStyle/>
          <a:p>
            <a:pPr marL="0" indent="0">
              <a:buNone/>
            </a:pPr>
            <a:r>
              <a:rPr lang="en-IN" sz="1800" dirty="0" smtClean="0"/>
              <a:t>If </a:t>
            </a:r>
            <a:r>
              <a:rPr lang="en-IN" sz="1800" dirty="0"/>
              <a:t>you are using Windows 8, in the list of events, locate the </a:t>
            </a:r>
            <a:r>
              <a:rPr lang="en-IN" sz="1800" i="1" dirty="0"/>
              <a:t>Tapped </a:t>
            </a:r>
            <a:r>
              <a:rPr lang="en-IN" sz="1800" dirty="0"/>
              <a:t>event and then double-click it. </a:t>
            </a:r>
            <a:endParaRPr lang="en-IN" sz="1800" dirty="0" smtClean="0"/>
          </a:p>
          <a:p>
            <a:pPr marL="0" indent="0">
              <a:buNone/>
            </a:pPr>
            <a:r>
              <a:rPr lang="en-IN" sz="1800" dirty="0" smtClean="0"/>
              <a:t>If </a:t>
            </a:r>
            <a:r>
              <a:rPr lang="en-IN" sz="1800" dirty="0"/>
              <a:t>you are using Windows 7, locate the </a:t>
            </a:r>
            <a:r>
              <a:rPr lang="en-IN" sz="1800" i="1" dirty="0" err="1">
                <a:solidFill>
                  <a:srgbClr val="FF0000"/>
                </a:solidFill>
              </a:rPr>
              <a:t>MouseLeftButtonDown</a:t>
            </a:r>
            <a:r>
              <a:rPr lang="en-IN" sz="1800" i="1" dirty="0"/>
              <a:t> </a:t>
            </a:r>
            <a:r>
              <a:rPr lang="en-IN" sz="1800" dirty="0"/>
              <a:t>event and then double-click </a:t>
            </a:r>
            <a:r>
              <a:rPr lang="en-IN" sz="1800" dirty="0" smtClean="0"/>
              <a:t>it.</a:t>
            </a:r>
            <a:endParaRPr lang="en-IN" sz="1800" dirty="0"/>
          </a:p>
          <a:p>
            <a:pPr algn="just"/>
            <a:r>
              <a:rPr lang="en-IN" sz="1800" dirty="0"/>
              <a:t>Visual Studio creates a method called </a:t>
            </a:r>
            <a:r>
              <a:rPr lang="en-IN" sz="1800" i="1" dirty="0" err="1"/>
              <a:t>drawingCanvas_Tapped</a:t>
            </a:r>
            <a:r>
              <a:rPr lang="en-IN" sz="1800" i="1" dirty="0"/>
              <a:t> </a:t>
            </a:r>
            <a:r>
              <a:rPr lang="en-IN" sz="1800" dirty="0"/>
              <a:t>(Windows Store apps) or </a:t>
            </a:r>
            <a:r>
              <a:rPr lang="en-IN" sz="1800" i="1" dirty="0" err="1"/>
              <a:t>drawingCanvas_MouseLeftButtonDown</a:t>
            </a:r>
            <a:r>
              <a:rPr lang="en-IN" sz="1800" i="1" dirty="0"/>
              <a:t> </a:t>
            </a:r>
            <a:r>
              <a:rPr lang="en-IN" sz="1800" dirty="0"/>
              <a:t>(WPF) for the </a:t>
            </a:r>
            <a:r>
              <a:rPr lang="en-IN" sz="1800" i="1" dirty="0" err="1"/>
              <a:t>DrawingPad</a:t>
            </a:r>
            <a:r>
              <a:rPr lang="en-IN" sz="1800" i="1" dirty="0"/>
              <a:t> </a:t>
            </a:r>
            <a:r>
              <a:rPr lang="en-IN" sz="1800" dirty="0"/>
              <a:t>class and displays it in the Code and Text Editor window. </a:t>
            </a:r>
            <a:endParaRPr lang="en-IN" sz="1800" dirty="0" smtClean="0"/>
          </a:p>
          <a:p>
            <a:pPr algn="just"/>
            <a:r>
              <a:rPr lang="en-IN" sz="1800" dirty="0" smtClean="0"/>
              <a:t>This </a:t>
            </a:r>
            <a:r>
              <a:rPr lang="en-IN" sz="1800" dirty="0"/>
              <a:t>is an event handler that runs when the user taps the canvas with a finger (Windows Store apps) or clicks the left mouse button over the canvas (WPF). You will learn more about event handlers in Chapter 18, “Using Collections</a:t>
            </a:r>
            <a:r>
              <a:rPr lang="en-IN" sz="1800" dirty="0" smtClean="0"/>
              <a:t>.” </a:t>
            </a:r>
          </a:p>
          <a:p>
            <a:pPr marL="0" indent="0">
              <a:buNone/>
            </a:pPr>
            <a:r>
              <a:rPr lang="en-IN" sz="1800" dirty="0" smtClean="0"/>
              <a:t>5) If </a:t>
            </a:r>
            <a:r>
              <a:rPr lang="en-IN" sz="1800" dirty="0"/>
              <a:t>you are using Windows 8, add the following </a:t>
            </a:r>
            <a:r>
              <a:rPr lang="en-IN" sz="1800" i="1" dirty="0"/>
              <a:t>using </a:t>
            </a:r>
            <a:r>
              <a:rPr lang="en-IN" sz="1800" dirty="0"/>
              <a:t>directive to the list at the top of the </a:t>
            </a:r>
            <a:r>
              <a:rPr lang="en-IN" sz="1800" dirty="0" err="1"/>
              <a:t>DrawingPad.xaml.cs</a:t>
            </a:r>
            <a:r>
              <a:rPr lang="en-IN" sz="1800" dirty="0"/>
              <a:t> file:</a:t>
            </a:r>
          </a:p>
          <a:p>
            <a:pPr marL="0" indent="0">
              <a:buNone/>
            </a:pPr>
            <a:r>
              <a:rPr lang="en-IN" sz="1800" b="1" dirty="0" smtClean="0"/>
              <a:t>                                                                                                     using </a:t>
            </a:r>
            <a:r>
              <a:rPr lang="en-IN" sz="1800" b="1" dirty="0" err="1"/>
              <a:t>Windows.UI</a:t>
            </a:r>
            <a:r>
              <a:rPr lang="en-IN" sz="1800" b="1" dirty="0"/>
              <a:t>;</a:t>
            </a:r>
            <a:endParaRPr lang="en-IN" sz="1800" dirty="0"/>
          </a:p>
          <a:p>
            <a:pPr marL="0" indent="0">
              <a:buNone/>
            </a:pPr>
            <a:r>
              <a:rPr lang="en-IN" sz="1800" dirty="0" smtClean="0"/>
              <a:t>6) Add </a:t>
            </a:r>
            <a:r>
              <a:rPr lang="en-IN" sz="1800" dirty="0"/>
              <a:t>the code shown below in bold to the </a:t>
            </a:r>
            <a:r>
              <a:rPr lang="en-IN" sz="1800" i="1" dirty="0" err="1">
                <a:solidFill>
                  <a:srgbClr val="FF0000"/>
                </a:solidFill>
              </a:rPr>
              <a:t>drawingCanvas_Tapped</a:t>
            </a:r>
            <a:r>
              <a:rPr lang="en-IN" sz="1800" i="1" dirty="0">
                <a:solidFill>
                  <a:srgbClr val="FF0000"/>
                </a:solidFill>
              </a:rPr>
              <a:t> </a:t>
            </a:r>
            <a:r>
              <a:rPr lang="en-IN" sz="1800" dirty="0">
                <a:solidFill>
                  <a:srgbClr val="FF0000"/>
                </a:solidFill>
              </a:rPr>
              <a:t>or </a:t>
            </a:r>
            <a:r>
              <a:rPr lang="en-IN" sz="1800" i="1" dirty="0" err="1">
                <a:solidFill>
                  <a:srgbClr val="FF0000"/>
                </a:solidFill>
              </a:rPr>
              <a:t>drawingCanvas_MouseLeftButtonDown</a:t>
            </a:r>
            <a:r>
              <a:rPr lang="en-IN" sz="1800" i="1" dirty="0">
                <a:solidFill>
                  <a:srgbClr val="FF0000"/>
                </a:solidFill>
              </a:rPr>
              <a:t> </a:t>
            </a:r>
            <a:r>
              <a:rPr lang="en-IN" sz="1800" dirty="0"/>
              <a:t>method:</a:t>
            </a:r>
          </a:p>
          <a:p>
            <a:endParaRPr lang="en-IN" sz="1800" dirty="0"/>
          </a:p>
        </p:txBody>
      </p:sp>
      <p:pic>
        <p:nvPicPr>
          <p:cNvPr id="3" name="Picture 2"/>
          <p:cNvPicPr>
            <a:picLocks noChangeAspect="1"/>
          </p:cNvPicPr>
          <p:nvPr/>
        </p:nvPicPr>
        <p:blipFill>
          <a:blip r:embed="rId2"/>
          <a:stretch>
            <a:fillRect/>
          </a:stretch>
        </p:blipFill>
        <p:spPr>
          <a:xfrm>
            <a:off x="2421228" y="4440997"/>
            <a:ext cx="8293995" cy="2417003"/>
          </a:xfrm>
          <a:prstGeom prst="rect">
            <a:avLst/>
          </a:prstGeom>
        </p:spPr>
      </p:pic>
    </p:spTree>
    <p:extLst>
      <p:ext uri="{BB962C8B-B14F-4D97-AF65-F5344CB8AC3E}">
        <p14:creationId xmlns:p14="http://schemas.microsoft.com/office/powerpoint/2010/main" xmlns="" val="10745938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US" sz="3600" b="1" dirty="0" err="1" smtClean="0">
                <a:solidFill>
                  <a:srgbClr val="FF0000"/>
                </a:solidFill>
              </a:rPr>
              <a:t>Contd</a:t>
            </a:r>
            <a:r>
              <a:rPr lang="en-US" sz="3600" b="1" dirty="0" smtClean="0">
                <a:solidFill>
                  <a:srgbClr val="FF0000"/>
                </a:solidFill>
              </a:rPr>
              <a:t>…</a:t>
            </a:r>
            <a:endParaRPr lang="en-IN" sz="3600" dirty="0">
              <a:solidFill>
                <a:srgbClr val="FF0000"/>
              </a:solidFill>
            </a:endParaRPr>
          </a:p>
        </p:txBody>
      </p:sp>
      <p:sp>
        <p:nvSpPr>
          <p:cNvPr id="5" name="Content Placeholder 4"/>
          <p:cNvSpPr>
            <a:spLocks noGrp="1"/>
          </p:cNvSpPr>
          <p:nvPr>
            <p:ph idx="1"/>
          </p:nvPr>
        </p:nvSpPr>
        <p:spPr>
          <a:xfrm>
            <a:off x="0" y="553791"/>
            <a:ext cx="12192000" cy="6304209"/>
          </a:xfrm>
        </p:spPr>
        <p:txBody>
          <a:bodyPr>
            <a:normAutofit/>
          </a:bodyPr>
          <a:lstStyle/>
          <a:p>
            <a:pPr algn="just"/>
            <a:r>
              <a:rPr lang="en-IN" sz="1800" dirty="0"/>
              <a:t>The </a:t>
            </a:r>
            <a:r>
              <a:rPr lang="en-IN" sz="1800" i="1" dirty="0" err="1"/>
              <a:t>TappedRoutedEventArgs</a:t>
            </a:r>
            <a:r>
              <a:rPr lang="en-IN" sz="1800" i="1" dirty="0"/>
              <a:t> </a:t>
            </a:r>
            <a:r>
              <a:rPr lang="en-IN" sz="1800" dirty="0"/>
              <a:t>parameter (Windows Store apps) or </a:t>
            </a:r>
            <a:r>
              <a:rPr lang="en-IN" sz="1800" i="1" dirty="0" err="1"/>
              <a:t>MouseButtonEventArgs</a:t>
            </a:r>
            <a:r>
              <a:rPr lang="en-IN" sz="1800" i="1" dirty="0"/>
              <a:t> </a:t>
            </a:r>
            <a:r>
              <a:rPr lang="en-IN" sz="1800" dirty="0"/>
              <a:t>parameter (WPF) to this method provides useful information about the position of the mouse. </a:t>
            </a:r>
            <a:endParaRPr lang="en-IN" sz="1800" dirty="0" smtClean="0"/>
          </a:p>
          <a:p>
            <a:pPr algn="just"/>
            <a:r>
              <a:rPr lang="en-IN" sz="1800" dirty="0" smtClean="0"/>
              <a:t>In </a:t>
            </a:r>
            <a:r>
              <a:rPr lang="en-IN" sz="1800" dirty="0"/>
              <a:t>particular, the </a:t>
            </a:r>
            <a:r>
              <a:rPr lang="en-IN" sz="1800" i="1" dirty="0" err="1"/>
              <a:t>GetPosition</a:t>
            </a:r>
            <a:r>
              <a:rPr lang="en-IN" sz="1800" i="1" dirty="0"/>
              <a:t> </a:t>
            </a:r>
            <a:r>
              <a:rPr lang="en-IN" sz="1800" dirty="0"/>
              <a:t>method returns a </a:t>
            </a:r>
            <a:r>
              <a:rPr lang="en-IN" sz="1800" i="1" dirty="0"/>
              <a:t>Point </a:t>
            </a:r>
            <a:r>
              <a:rPr lang="en-IN" sz="1800" dirty="0"/>
              <a:t>structure that contains the x- and y-coordinates of the mouse. </a:t>
            </a:r>
            <a:endParaRPr lang="en-IN" sz="1800" dirty="0" smtClean="0"/>
          </a:p>
          <a:p>
            <a:pPr algn="just"/>
            <a:r>
              <a:rPr lang="en-IN" sz="1800" dirty="0" smtClean="0"/>
              <a:t>The </a:t>
            </a:r>
            <a:r>
              <a:rPr lang="en-IN" sz="1800" dirty="0"/>
              <a:t>code that you have added creates a new </a:t>
            </a:r>
            <a:r>
              <a:rPr lang="en-IN" sz="1800" i="1" dirty="0"/>
              <a:t>Square </a:t>
            </a:r>
            <a:r>
              <a:rPr lang="en-IN" sz="1800" dirty="0"/>
              <a:t>object. It then checks to verify that this object implements the </a:t>
            </a:r>
            <a:r>
              <a:rPr lang="en-IN" sz="1800" i="1" dirty="0" err="1"/>
              <a:t>IDraw</a:t>
            </a:r>
            <a:r>
              <a:rPr lang="en-IN" sz="1800" i="1" dirty="0"/>
              <a:t> </a:t>
            </a:r>
            <a:r>
              <a:rPr lang="en-IN" sz="1800" dirty="0"/>
              <a:t>interface (which is good practice) and creates a reference to the object by using this interface. </a:t>
            </a:r>
            <a:endParaRPr lang="en-IN" sz="1800" dirty="0" smtClean="0"/>
          </a:p>
          <a:p>
            <a:pPr algn="just"/>
            <a:r>
              <a:rPr lang="en-IN" sz="1800" dirty="0" smtClean="0"/>
              <a:t>Remember </a:t>
            </a:r>
            <a:r>
              <a:rPr lang="en-IN" sz="1800" dirty="0"/>
              <a:t>that when you explicitly implement an interface, the methods defined by the interface are available only by creating a reference to that interface. (The </a:t>
            </a:r>
            <a:r>
              <a:rPr lang="en-IN" sz="1800" i="1" dirty="0" err="1"/>
              <a:t>SetLocation</a:t>
            </a:r>
            <a:r>
              <a:rPr lang="en-IN" sz="1800" i="1" dirty="0"/>
              <a:t> </a:t>
            </a:r>
            <a:r>
              <a:rPr lang="en-IN" sz="1800" dirty="0"/>
              <a:t>and </a:t>
            </a:r>
            <a:r>
              <a:rPr lang="en-IN" sz="1800" i="1" dirty="0"/>
              <a:t>Draw </a:t>
            </a:r>
            <a:r>
              <a:rPr lang="en-IN" sz="1800" dirty="0"/>
              <a:t>methods are private to the </a:t>
            </a:r>
            <a:r>
              <a:rPr lang="en-IN" sz="1800" i="1" dirty="0"/>
              <a:t>Square </a:t>
            </a:r>
            <a:r>
              <a:rPr lang="en-IN" sz="1800" dirty="0"/>
              <a:t>class and are available only through the </a:t>
            </a:r>
            <a:r>
              <a:rPr lang="en-IN" sz="1800" i="1" dirty="0" err="1"/>
              <a:t>IDraw</a:t>
            </a:r>
            <a:r>
              <a:rPr lang="en-IN" sz="1800" i="1" dirty="0"/>
              <a:t> </a:t>
            </a:r>
            <a:r>
              <a:rPr lang="en-IN" sz="1800" dirty="0"/>
              <a:t>interface.) </a:t>
            </a:r>
            <a:endParaRPr lang="en-IN" sz="1800" dirty="0" smtClean="0"/>
          </a:p>
          <a:p>
            <a:pPr algn="just"/>
            <a:r>
              <a:rPr lang="en-IN" sz="1800" dirty="0" smtClean="0"/>
              <a:t>The </a:t>
            </a:r>
            <a:r>
              <a:rPr lang="en-IN" sz="1800" dirty="0"/>
              <a:t>code then sets the location of the </a:t>
            </a:r>
            <a:r>
              <a:rPr lang="en-IN" sz="1800" i="1" dirty="0"/>
              <a:t>Square </a:t>
            </a:r>
            <a:r>
              <a:rPr lang="en-IN" sz="1800" dirty="0"/>
              <a:t>to the position of the user’s finger or mouse. Note that the x- and y-coordinates in the </a:t>
            </a:r>
            <a:r>
              <a:rPr lang="en-IN" sz="1800" i="1" dirty="0"/>
              <a:t>Point </a:t>
            </a:r>
            <a:r>
              <a:rPr lang="en-IN" sz="1800" dirty="0"/>
              <a:t>structure are actually </a:t>
            </a:r>
            <a:r>
              <a:rPr lang="en-IN" sz="1800" i="1" dirty="0"/>
              <a:t>double </a:t>
            </a:r>
            <a:r>
              <a:rPr lang="en-IN" sz="1800" dirty="0"/>
              <a:t>values, so this code casts them to </a:t>
            </a:r>
            <a:r>
              <a:rPr lang="en-IN" sz="1800" i="1" dirty="0" err="1"/>
              <a:t>ints</a:t>
            </a:r>
            <a:r>
              <a:rPr lang="en-IN" sz="1800" dirty="0"/>
              <a:t>. </a:t>
            </a:r>
            <a:endParaRPr lang="en-IN" sz="1800" dirty="0" smtClean="0"/>
          </a:p>
          <a:p>
            <a:pPr algn="just"/>
            <a:r>
              <a:rPr lang="en-IN" sz="1800" dirty="0" smtClean="0"/>
              <a:t>The </a:t>
            </a:r>
            <a:r>
              <a:rPr lang="en-IN" sz="1800" dirty="0"/>
              <a:t>code then calls the </a:t>
            </a:r>
            <a:r>
              <a:rPr lang="en-IN" sz="1800" i="1" dirty="0"/>
              <a:t>Draw </a:t>
            </a:r>
            <a:r>
              <a:rPr lang="en-IN" sz="1800" dirty="0"/>
              <a:t>method to display the </a:t>
            </a:r>
            <a:r>
              <a:rPr lang="en-IN" sz="1800" i="1" dirty="0"/>
              <a:t>Square </a:t>
            </a:r>
            <a:r>
              <a:rPr lang="en-IN" sz="1800" dirty="0"/>
              <a:t>object</a:t>
            </a:r>
            <a:r>
              <a:rPr lang="en-IN" sz="1800" dirty="0" smtClean="0"/>
              <a:t>. </a:t>
            </a:r>
          </a:p>
          <a:p>
            <a:pPr algn="just"/>
            <a:endParaRPr lang="en-IN" sz="1800" dirty="0"/>
          </a:p>
          <a:p>
            <a:pPr marL="0" indent="0" algn="just">
              <a:buNone/>
            </a:pPr>
            <a:r>
              <a:rPr lang="en-US" sz="1800" dirty="0" smtClean="0"/>
              <a:t>7) </a:t>
            </a:r>
            <a:r>
              <a:rPr lang="en-IN" sz="1800" dirty="0"/>
              <a:t> </a:t>
            </a:r>
            <a:r>
              <a:rPr lang="en-IN" sz="1800" dirty="0" smtClean="0"/>
              <a:t>Add </a:t>
            </a:r>
            <a:r>
              <a:rPr lang="en-IN" sz="1800" dirty="0"/>
              <a:t>the following code shown in bold to the end of the </a:t>
            </a:r>
            <a:r>
              <a:rPr lang="en-IN" sz="1800" i="1" dirty="0" err="1"/>
              <a:t>drawingCanvas_Tapped</a:t>
            </a:r>
            <a:r>
              <a:rPr lang="en-IN" sz="1800" i="1" dirty="0"/>
              <a:t> </a:t>
            </a:r>
            <a:r>
              <a:rPr lang="en-IN" sz="1800" dirty="0"/>
              <a:t>or </a:t>
            </a:r>
            <a:r>
              <a:rPr lang="en-IN" sz="1800" i="1" dirty="0" err="1"/>
              <a:t>drawingCanvas_MouseLeftButtonDown</a:t>
            </a:r>
            <a:r>
              <a:rPr lang="en-IN" sz="1800" i="1" dirty="0"/>
              <a:t> </a:t>
            </a:r>
            <a:r>
              <a:rPr lang="en-IN" sz="1800" dirty="0"/>
              <a:t>method:</a:t>
            </a:r>
          </a:p>
          <a:p>
            <a:pPr marL="0" indent="0" algn="just">
              <a:buNone/>
            </a:pPr>
            <a:endParaRPr lang="en-IN" sz="1800" dirty="0"/>
          </a:p>
        </p:txBody>
      </p:sp>
    </p:spTree>
    <p:extLst>
      <p:ext uri="{BB962C8B-B14F-4D97-AF65-F5344CB8AC3E}">
        <p14:creationId xmlns:p14="http://schemas.microsoft.com/office/powerpoint/2010/main" xmlns="" val="14986304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US" sz="3600" b="1" dirty="0" err="1" smtClean="0">
                <a:solidFill>
                  <a:srgbClr val="FF0000"/>
                </a:solidFill>
              </a:rPr>
              <a:t>Contd</a:t>
            </a:r>
            <a:r>
              <a:rPr lang="en-US" sz="3600" b="1" dirty="0" smtClean="0">
                <a:solidFill>
                  <a:srgbClr val="FF0000"/>
                </a:solidFill>
              </a:rPr>
              <a:t>…</a:t>
            </a:r>
            <a:endParaRPr lang="en-IN" sz="3600" dirty="0">
              <a:solidFill>
                <a:srgbClr val="FF0000"/>
              </a:solidFill>
            </a:endParaRPr>
          </a:p>
        </p:txBody>
      </p:sp>
      <p:pic>
        <p:nvPicPr>
          <p:cNvPr id="3" name="Content Placeholder 2"/>
          <p:cNvPicPr>
            <a:picLocks noGrp="1" noChangeAspect="1"/>
          </p:cNvPicPr>
          <p:nvPr>
            <p:ph idx="1"/>
          </p:nvPr>
        </p:nvPicPr>
        <p:blipFill>
          <a:blip r:embed="rId2"/>
          <a:stretch>
            <a:fillRect/>
          </a:stretch>
        </p:blipFill>
        <p:spPr>
          <a:xfrm>
            <a:off x="1777285" y="824313"/>
            <a:ext cx="7662929" cy="2675992"/>
          </a:xfrm>
          <a:prstGeom prst="rect">
            <a:avLst/>
          </a:prstGeom>
        </p:spPr>
      </p:pic>
      <p:sp>
        <p:nvSpPr>
          <p:cNvPr id="4" name="Rectangle 3"/>
          <p:cNvSpPr/>
          <p:nvPr/>
        </p:nvSpPr>
        <p:spPr>
          <a:xfrm>
            <a:off x="0" y="4007149"/>
            <a:ext cx="12192000" cy="3139321"/>
          </a:xfrm>
          <a:prstGeom prst="rect">
            <a:avLst/>
          </a:prstGeom>
        </p:spPr>
        <p:txBody>
          <a:bodyPr wrap="square">
            <a:spAutoFit/>
          </a:bodyPr>
          <a:lstStyle/>
          <a:p>
            <a:pPr algn="just"/>
            <a:r>
              <a:rPr lang="en-IN" dirty="0">
                <a:solidFill>
                  <a:srgbClr val="000000"/>
                </a:solidFill>
                <a:latin typeface="Segoe"/>
              </a:rPr>
              <a:t>This code tests the </a:t>
            </a:r>
            <a:r>
              <a:rPr lang="en-IN" i="1" dirty="0">
                <a:solidFill>
                  <a:srgbClr val="000000"/>
                </a:solidFill>
                <a:latin typeface="Segoe"/>
              </a:rPr>
              <a:t>Square </a:t>
            </a:r>
            <a:r>
              <a:rPr lang="en-IN" dirty="0">
                <a:solidFill>
                  <a:srgbClr val="000000"/>
                </a:solidFill>
                <a:latin typeface="Segoe"/>
              </a:rPr>
              <a:t>class to verify that it implements the </a:t>
            </a:r>
            <a:r>
              <a:rPr lang="en-IN" i="1" dirty="0" err="1">
                <a:solidFill>
                  <a:srgbClr val="000000"/>
                </a:solidFill>
                <a:latin typeface="Segoe"/>
              </a:rPr>
              <a:t>IColor</a:t>
            </a:r>
            <a:r>
              <a:rPr lang="en-IN" i="1" dirty="0">
                <a:solidFill>
                  <a:srgbClr val="000000"/>
                </a:solidFill>
                <a:latin typeface="Segoe"/>
              </a:rPr>
              <a:t> </a:t>
            </a:r>
            <a:r>
              <a:rPr lang="en-IN" dirty="0">
                <a:solidFill>
                  <a:srgbClr val="000000"/>
                </a:solidFill>
                <a:latin typeface="Segoe"/>
              </a:rPr>
              <a:t>interface; if it does, it creates a reference to the </a:t>
            </a:r>
            <a:r>
              <a:rPr lang="en-IN" i="1" dirty="0">
                <a:solidFill>
                  <a:srgbClr val="000000"/>
                </a:solidFill>
                <a:latin typeface="Segoe"/>
              </a:rPr>
              <a:t>Square </a:t>
            </a:r>
            <a:r>
              <a:rPr lang="en-IN" dirty="0">
                <a:solidFill>
                  <a:srgbClr val="000000"/>
                </a:solidFill>
                <a:latin typeface="Segoe"/>
              </a:rPr>
              <a:t>class through this interface and calls the </a:t>
            </a:r>
            <a:r>
              <a:rPr lang="en-IN" i="1" dirty="0" err="1">
                <a:solidFill>
                  <a:srgbClr val="000000"/>
                </a:solidFill>
                <a:latin typeface="Segoe"/>
              </a:rPr>
              <a:t>SetColor</a:t>
            </a:r>
            <a:r>
              <a:rPr lang="en-IN" i="1" dirty="0">
                <a:solidFill>
                  <a:srgbClr val="000000"/>
                </a:solidFill>
                <a:latin typeface="Segoe"/>
              </a:rPr>
              <a:t> </a:t>
            </a:r>
            <a:r>
              <a:rPr lang="en-IN" dirty="0">
                <a:solidFill>
                  <a:srgbClr val="000000"/>
                </a:solidFill>
                <a:latin typeface="Segoe"/>
              </a:rPr>
              <a:t>method to set the </a:t>
            </a:r>
            <a:r>
              <a:rPr lang="en-IN" dirty="0" err="1">
                <a:solidFill>
                  <a:srgbClr val="000000"/>
                </a:solidFill>
                <a:latin typeface="Segoe"/>
              </a:rPr>
              <a:t>color</a:t>
            </a:r>
            <a:r>
              <a:rPr lang="en-IN" dirty="0">
                <a:solidFill>
                  <a:srgbClr val="000000"/>
                </a:solidFill>
                <a:latin typeface="Segoe"/>
              </a:rPr>
              <a:t> of the </a:t>
            </a:r>
            <a:r>
              <a:rPr lang="en-IN" i="1" dirty="0">
                <a:solidFill>
                  <a:srgbClr val="000000"/>
                </a:solidFill>
                <a:latin typeface="Segoe"/>
              </a:rPr>
              <a:t>Square </a:t>
            </a:r>
            <a:r>
              <a:rPr lang="en-IN" dirty="0">
                <a:solidFill>
                  <a:srgbClr val="000000"/>
                </a:solidFill>
                <a:latin typeface="Segoe"/>
              </a:rPr>
              <a:t>object to </a:t>
            </a:r>
            <a:r>
              <a:rPr lang="en-IN" i="1" dirty="0" err="1">
                <a:solidFill>
                  <a:srgbClr val="000000"/>
                </a:solidFill>
                <a:latin typeface="Segoe"/>
              </a:rPr>
              <a:t>Colors.BlueViolet</a:t>
            </a:r>
            <a:r>
              <a:rPr lang="en-IN" dirty="0">
                <a:solidFill>
                  <a:srgbClr val="000000"/>
                </a:solidFill>
                <a:latin typeface="Segoe"/>
              </a:rPr>
              <a:t>. (The </a:t>
            </a:r>
            <a:r>
              <a:rPr lang="en-IN" i="1" dirty="0" err="1">
                <a:solidFill>
                  <a:srgbClr val="000000"/>
                </a:solidFill>
                <a:latin typeface="Segoe"/>
              </a:rPr>
              <a:t>Colors</a:t>
            </a:r>
            <a:r>
              <a:rPr lang="en-IN" i="1" dirty="0">
                <a:solidFill>
                  <a:srgbClr val="000000"/>
                </a:solidFill>
                <a:latin typeface="Segoe"/>
              </a:rPr>
              <a:t> </a:t>
            </a:r>
            <a:r>
              <a:rPr lang="en-IN" dirty="0">
                <a:solidFill>
                  <a:srgbClr val="000000"/>
                </a:solidFill>
                <a:latin typeface="Segoe"/>
              </a:rPr>
              <a:t>enumeration is provided as part of the .NET Framework</a:t>
            </a:r>
            <a:r>
              <a:rPr lang="en-IN" dirty="0" smtClean="0">
                <a:solidFill>
                  <a:srgbClr val="000000"/>
                </a:solidFill>
                <a:latin typeface="Segoe"/>
              </a:rPr>
              <a:t>.)</a:t>
            </a:r>
          </a:p>
          <a:p>
            <a:pPr algn="just"/>
            <a:endParaRPr lang="en-US" dirty="0">
              <a:solidFill>
                <a:srgbClr val="000000"/>
              </a:solidFill>
              <a:latin typeface="Segoe"/>
            </a:endParaRPr>
          </a:p>
          <a:p>
            <a:r>
              <a:rPr lang="en-IN" dirty="0" smtClean="0"/>
              <a:t>8)Return </a:t>
            </a:r>
            <a:r>
              <a:rPr lang="en-IN" dirty="0"/>
              <a:t>to the </a:t>
            </a:r>
            <a:r>
              <a:rPr lang="en-IN" dirty="0" err="1"/>
              <a:t>DrawingPad.xaml</a:t>
            </a:r>
            <a:r>
              <a:rPr lang="en-IN" dirty="0"/>
              <a:t> file in the Design View window, and click the </a:t>
            </a:r>
            <a:r>
              <a:rPr lang="en-IN" i="1" dirty="0"/>
              <a:t>Canvas </a:t>
            </a:r>
            <a:r>
              <a:rPr lang="en-IN" dirty="0"/>
              <a:t>object in the middle of the form. </a:t>
            </a:r>
          </a:p>
          <a:p>
            <a:endParaRPr lang="en-IN" dirty="0" smtClean="0"/>
          </a:p>
          <a:p>
            <a:r>
              <a:rPr lang="en-IN" dirty="0" smtClean="0"/>
              <a:t>9) If </a:t>
            </a:r>
            <a:r>
              <a:rPr lang="en-IN" dirty="0"/>
              <a:t>you are using Windows 8, in the list of events, locate the </a:t>
            </a:r>
            <a:r>
              <a:rPr lang="en-IN" i="1" dirty="0" err="1"/>
              <a:t>RightTapped</a:t>
            </a:r>
            <a:r>
              <a:rPr lang="en-IN" i="1" dirty="0"/>
              <a:t> </a:t>
            </a:r>
            <a:r>
              <a:rPr lang="en-IN" dirty="0"/>
              <a:t>event and then double-click it. </a:t>
            </a:r>
            <a:endParaRPr lang="en-IN" dirty="0" smtClean="0"/>
          </a:p>
          <a:p>
            <a:endParaRPr lang="en-IN" dirty="0"/>
          </a:p>
          <a:p>
            <a:r>
              <a:rPr lang="en-IN" dirty="0" smtClean="0"/>
              <a:t>If </a:t>
            </a:r>
            <a:r>
              <a:rPr lang="en-IN" dirty="0"/>
              <a:t>you are using Windows 7, locate the </a:t>
            </a:r>
            <a:r>
              <a:rPr lang="en-IN" i="1" dirty="0" err="1"/>
              <a:t>MouseRightButtonDown</a:t>
            </a:r>
            <a:r>
              <a:rPr lang="en-IN" i="1" dirty="0"/>
              <a:t> </a:t>
            </a:r>
            <a:r>
              <a:rPr lang="en-IN" dirty="0"/>
              <a:t>event and then double-click it.</a:t>
            </a:r>
          </a:p>
          <a:p>
            <a:pPr algn="just"/>
            <a:endParaRPr lang="en-IN" dirty="0"/>
          </a:p>
        </p:txBody>
      </p:sp>
    </p:spTree>
    <p:extLst>
      <p:ext uri="{BB962C8B-B14F-4D97-AF65-F5344CB8AC3E}">
        <p14:creationId xmlns:p14="http://schemas.microsoft.com/office/powerpoint/2010/main" xmlns="" val="41691437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US" sz="3600" b="1" dirty="0" err="1" smtClean="0">
                <a:solidFill>
                  <a:srgbClr val="FF0000"/>
                </a:solidFill>
              </a:rPr>
              <a:t>Contd</a:t>
            </a:r>
            <a:r>
              <a:rPr lang="en-US" sz="3600" b="1" dirty="0" smtClean="0">
                <a:solidFill>
                  <a:srgbClr val="FF0000"/>
                </a:solidFill>
              </a:rPr>
              <a:t>…</a:t>
            </a:r>
            <a:endParaRPr lang="en-IN" sz="3600" dirty="0">
              <a:solidFill>
                <a:srgbClr val="FF0000"/>
              </a:solidFill>
            </a:endParaRPr>
          </a:p>
        </p:txBody>
      </p:sp>
      <p:sp>
        <p:nvSpPr>
          <p:cNvPr id="5" name="Content Placeholder 4"/>
          <p:cNvSpPr>
            <a:spLocks noGrp="1"/>
          </p:cNvSpPr>
          <p:nvPr>
            <p:ph idx="1"/>
          </p:nvPr>
        </p:nvSpPr>
        <p:spPr>
          <a:xfrm>
            <a:off x="0" y="553791"/>
            <a:ext cx="12192000" cy="6304209"/>
          </a:xfrm>
        </p:spPr>
        <p:txBody>
          <a:bodyPr/>
          <a:lstStyle/>
          <a:p>
            <a:pPr marL="0" indent="0" algn="just">
              <a:buNone/>
            </a:pPr>
            <a:r>
              <a:rPr lang="en-IN" sz="1800" dirty="0" smtClean="0"/>
              <a:t>9) Add the code shown below in bold to the </a:t>
            </a:r>
            <a:r>
              <a:rPr lang="en-IN" sz="1800" i="1" dirty="0" err="1" smtClean="0"/>
              <a:t>drawingCanvas_RightTapped</a:t>
            </a:r>
            <a:r>
              <a:rPr lang="en-IN" sz="1800" i="1" dirty="0" smtClean="0"/>
              <a:t> </a:t>
            </a:r>
            <a:r>
              <a:rPr lang="en-IN" sz="1800" dirty="0" smtClean="0"/>
              <a:t>method (Windows Store apps) or </a:t>
            </a:r>
            <a:r>
              <a:rPr lang="en-IN" sz="1800" i="1" dirty="0" err="1" smtClean="0"/>
              <a:t>drawingCanvas_MouseRightButtonDown</a:t>
            </a:r>
            <a:r>
              <a:rPr lang="en-IN" sz="1800" i="1" dirty="0" smtClean="0"/>
              <a:t> </a:t>
            </a:r>
            <a:r>
              <a:rPr lang="en-IN" sz="1800" dirty="0" smtClean="0"/>
              <a:t>method (WPF). </a:t>
            </a:r>
          </a:p>
          <a:p>
            <a:pPr marL="0" indent="0" algn="just">
              <a:buNone/>
            </a:pPr>
            <a:r>
              <a:rPr lang="en-IN" sz="1800" dirty="0" smtClean="0"/>
              <a:t>The logic in this code is similar to the method that handles the left mouse button, except that it displays a </a:t>
            </a:r>
            <a:r>
              <a:rPr lang="en-IN" sz="1800" i="1" dirty="0" smtClean="0"/>
              <a:t>Circle </a:t>
            </a:r>
            <a:r>
              <a:rPr lang="en-IN" sz="1800" dirty="0" smtClean="0"/>
              <a:t>object in </a:t>
            </a:r>
            <a:r>
              <a:rPr lang="en-IN" sz="1800" i="1" dirty="0" err="1" smtClean="0"/>
              <a:t>HotPink</a:t>
            </a:r>
            <a:r>
              <a:rPr lang="en-IN" sz="1800" dirty="0" smtClean="0"/>
              <a:t>.</a:t>
            </a:r>
          </a:p>
          <a:p>
            <a:r>
              <a:rPr lang="en-US" dirty="0" smtClean="0"/>
              <a:t>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algn="just"/>
            <a:r>
              <a:rPr lang="en-IN" sz="1800" dirty="0"/>
              <a:t>The logic in this method is very similar to that of the </a:t>
            </a:r>
            <a:r>
              <a:rPr lang="en-IN" sz="1800" i="1" dirty="0" err="1"/>
              <a:t>drawingCanvas_Tapped</a:t>
            </a:r>
            <a:r>
              <a:rPr lang="en-IN" sz="1800" i="1" dirty="0"/>
              <a:t> </a:t>
            </a:r>
            <a:r>
              <a:rPr lang="en-IN" sz="1800" dirty="0"/>
              <a:t>and </a:t>
            </a:r>
            <a:r>
              <a:rPr lang="en-IN" sz="1800" i="1" dirty="0" err="1"/>
              <a:t>drawingCanvas_MouseRightButtonDown</a:t>
            </a:r>
            <a:r>
              <a:rPr lang="en-IN" sz="1800" i="1" dirty="0"/>
              <a:t> </a:t>
            </a:r>
            <a:r>
              <a:rPr lang="en-IN" sz="1800" dirty="0"/>
              <a:t>methods, except that they draw and fill a circle on the canvas</a:t>
            </a:r>
            <a:r>
              <a:rPr lang="en-IN" dirty="0"/>
              <a:t>.</a:t>
            </a:r>
            <a:endParaRPr lang="en-US" dirty="0" smtClean="0"/>
          </a:p>
          <a:p>
            <a:endParaRPr lang="en-US" dirty="0"/>
          </a:p>
          <a:p>
            <a:endParaRPr lang="en-US" dirty="0" smtClean="0"/>
          </a:p>
          <a:p>
            <a:endParaRPr lang="en-US" dirty="0"/>
          </a:p>
          <a:p>
            <a:endParaRPr lang="en-US" dirty="0" smtClean="0"/>
          </a:p>
          <a:p>
            <a:pPr marL="0" indent="0">
              <a:buNone/>
            </a:pPr>
            <a:endParaRPr lang="en-US" dirty="0"/>
          </a:p>
        </p:txBody>
      </p:sp>
      <p:pic>
        <p:nvPicPr>
          <p:cNvPr id="6" name="Picture 5"/>
          <p:cNvPicPr>
            <a:picLocks noChangeAspect="1"/>
          </p:cNvPicPr>
          <p:nvPr/>
        </p:nvPicPr>
        <p:blipFill>
          <a:blip r:embed="rId2"/>
          <a:stretch>
            <a:fillRect/>
          </a:stretch>
        </p:blipFill>
        <p:spPr>
          <a:xfrm>
            <a:off x="2099256" y="1661375"/>
            <a:ext cx="8409905" cy="2868901"/>
          </a:xfrm>
          <a:prstGeom prst="rect">
            <a:avLst/>
          </a:prstGeom>
        </p:spPr>
      </p:pic>
      <p:pic>
        <p:nvPicPr>
          <p:cNvPr id="7" name="Picture 6"/>
          <p:cNvPicPr>
            <a:picLocks noChangeAspect="1"/>
          </p:cNvPicPr>
          <p:nvPr/>
        </p:nvPicPr>
        <p:blipFill>
          <a:blip r:embed="rId3"/>
          <a:stretch>
            <a:fillRect/>
          </a:stretch>
        </p:blipFill>
        <p:spPr>
          <a:xfrm>
            <a:off x="1878168" y="4298456"/>
            <a:ext cx="7729472" cy="1703098"/>
          </a:xfrm>
          <a:prstGeom prst="rect">
            <a:avLst/>
          </a:prstGeom>
        </p:spPr>
      </p:pic>
    </p:spTree>
    <p:extLst>
      <p:ext uri="{BB962C8B-B14F-4D97-AF65-F5344CB8AC3E}">
        <p14:creationId xmlns:p14="http://schemas.microsoft.com/office/powerpoint/2010/main" xmlns="" val="26997870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US" sz="3600" b="1" dirty="0" err="1" smtClean="0">
                <a:solidFill>
                  <a:srgbClr val="FF0000"/>
                </a:solidFill>
              </a:rPr>
              <a:t>Contd</a:t>
            </a:r>
            <a:r>
              <a:rPr lang="en-US" sz="3600" b="1" dirty="0" smtClean="0">
                <a:solidFill>
                  <a:srgbClr val="FF0000"/>
                </a:solidFill>
              </a:rPr>
              <a:t>…</a:t>
            </a:r>
            <a:endParaRPr lang="en-IN" sz="3600" dirty="0">
              <a:solidFill>
                <a:srgbClr val="FF0000"/>
              </a:solidFill>
            </a:endParaRPr>
          </a:p>
        </p:txBody>
      </p:sp>
      <p:sp>
        <p:nvSpPr>
          <p:cNvPr id="5" name="Content Placeholder 4"/>
          <p:cNvSpPr>
            <a:spLocks noGrp="1"/>
          </p:cNvSpPr>
          <p:nvPr>
            <p:ph idx="1"/>
          </p:nvPr>
        </p:nvSpPr>
        <p:spPr>
          <a:xfrm>
            <a:off x="0" y="553791"/>
            <a:ext cx="12192000" cy="6304209"/>
          </a:xfrm>
        </p:spPr>
        <p:txBody>
          <a:bodyPr/>
          <a:lstStyle/>
          <a:p>
            <a:pPr marL="0" indent="0" algn="just">
              <a:buNone/>
            </a:pPr>
            <a:r>
              <a:rPr lang="en-IN" sz="1800" dirty="0" smtClean="0"/>
              <a:t>11) On </a:t>
            </a:r>
            <a:r>
              <a:rPr lang="en-IN" sz="1800" dirty="0"/>
              <a:t>the DEBUG menu, click Start Debugging to build and run the application.</a:t>
            </a:r>
          </a:p>
          <a:p>
            <a:pPr marL="0" indent="0" algn="just">
              <a:buNone/>
            </a:pPr>
            <a:r>
              <a:rPr lang="en-IN" sz="1800" dirty="0" smtClean="0"/>
              <a:t>12) When </a:t>
            </a:r>
            <a:r>
              <a:rPr lang="en-IN" sz="1800" dirty="0"/>
              <a:t>the Drawing Pad window appears, tap or left-click anywhere on the canvas displayed in the window. A violet square should appear.</a:t>
            </a:r>
          </a:p>
          <a:p>
            <a:pPr marL="0" indent="0" algn="just">
              <a:buNone/>
            </a:pPr>
            <a:r>
              <a:rPr lang="en-IN" sz="1800" dirty="0" smtClean="0"/>
              <a:t>13) Tap</a:t>
            </a:r>
            <a:r>
              <a:rPr lang="en-IN" sz="1800" dirty="0"/>
              <a:t>, hold, and release, or right-click anywhere on the canvas. A pink circle should appear. You can click the left and right mouse buttons any number of times, and each click will draw a square or circle at the mouse position, as shown in the following image:</a:t>
            </a:r>
          </a:p>
          <a:p>
            <a:pPr marL="0" indent="0">
              <a:buNone/>
            </a:pPr>
            <a:endParaRPr lang="en-US" dirty="0"/>
          </a:p>
        </p:txBody>
      </p:sp>
      <p:pic>
        <p:nvPicPr>
          <p:cNvPr id="3" name="Picture 2"/>
          <p:cNvPicPr>
            <a:picLocks noChangeAspect="1"/>
          </p:cNvPicPr>
          <p:nvPr/>
        </p:nvPicPr>
        <p:blipFill>
          <a:blip r:embed="rId2"/>
          <a:stretch>
            <a:fillRect/>
          </a:stretch>
        </p:blipFill>
        <p:spPr>
          <a:xfrm>
            <a:off x="2112136" y="2346607"/>
            <a:ext cx="7508384" cy="3436007"/>
          </a:xfrm>
          <a:prstGeom prst="rect">
            <a:avLst/>
          </a:prstGeom>
        </p:spPr>
      </p:pic>
    </p:spTree>
    <p:extLst>
      <p:ext uri="{BB962C8B-B14F-4D97-AF65-F5344CB8AC3E}">
        <p14:creationId xmlns:p14="http://schemas.microsoft.com/office/powerpoint/2010/main" xmlns="" val="38271325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IN" sz="3600" b="1" dirty="0">
                <a:solidFill>
                  <a:srgbClr val="FF0000"/>
                </a:solidFill>
              </a:rPr>
              <a:t>Abstract Classes</a:t>
            </a:r>
            <a:endParaRPr lang="en-IN" sz="3600" dirty="0">
              <a:solidFill>
                <a:srgbClr val="FF0000"/>
              </a:solidFill>
            </a:endParaRPr>
          </a:p>
        </p:txBody>
      </p:sp>
      <p:sp>
        <p:nvSpPr>
          <p:cNvPr id="5" name="Content Placeholder 4"/>
          <p:cNvSpPr>
            <a:spLocks noGrp="1"/>
          </p:cNvSpPr>
          <p:nvPr>
            <p:ph idx="1"/>
          </p:nvPr>
        </p:nvSpPr>
        <p:spPr>
          <a:xfrm>
            <a:off x="0" y="553791"/>
            <a:ext cx="12192000" cy="6304209"/>
          </a:xfrm>
        </p:spPr>
        <p:txBody>
          <a:bodyPr>
            <a:normAutofit/>
          </a:bodyPr>
          <a:lstStyle/>
          <a:p>
            <a:pPr marL="0" indent="0" algn="just">
              <a:buNone/>
            </a:pPr>
            <a:r>
              <a:rPr lang="en-IN" sz="1800" dirty="0"/>
              <a:t>You can implement the </a:t>
            </a:r>
            <a:r>
              <a:rPr lang="en-IN" sz="1800" i="1" dirty="0" err="1"/>
              <a:t>ILandBound</a:t>
            </a:r>
            <a:r>
              <a:rPr lang="en-IN" sz="1800" i="1" dirty="0"/>
              <a:t> </a:t>
            </a:r>
            <a:r>
              <a:rPr lang="en-IN" sz="1800" dirty="0"/>
              <a:t>and </a:t>
            </a:r>
            <a:r>
              <a:rPr lang="en-IN" sz="1800" i="1" dirty="0" err="1"/>
              <a:t>IGrazable</a:t>
            </a:r>
            <a:r>
              <a:rPr lang="en-IN" sz="1800" i="1" dirty="0"/>
              <a:t> </a:t>
            </a:r>
            <a:r>
              <a:rPr lang="en-IN" sz="1800" dirty="0"/>
              <a:t>interfaces discussed before the previous set of exercises in many different classes, depending on how many different types of mammals you want to model in your C# application. </a:t>
            </a:r>
            <a:endParaRPr lang="en-IN" sz="1800" dirty="0" smtClean="0"/>
          </a:p>
          <a:p>
            <a:pPr marL="0" indent="0" algn="just">
              <a:buNone/>
            </a:pPr>
            <a:r>
              <a:rPr lang="en-IN" sz="1800" dirty="0" smtClean="0"/>
              <a:t>In </a:t>
            </a:r>
            <a:r>
              <a:rPr lang="en-IN" sz="1800" dirty="0"/>
              <a:t>situations such as this, it’s quite common for parts of the derived classes to share common implementations. For example, the duplication in the following two classes is obvious</a:t>
            </a:r>
            <a:r>
              <a:rPr lang="en-IN" sz="1800" dirty="0" smtClean="0"/>
              <a:t>: </a:t>
            </a:r>
          </a:p>
          <a:p>
            <a:pPr marL="0" indent="0" algn="just">
              <a:buNone/>
            </a:pPr>
            <a:endParaRPr lang="en-US" sz="1800" dirty="0"/>
          </a:p>
        </p:txBody>
      </p:sp>
      <p:pic>
        <p:nvPicPr>
          <p:cNvPr id="4" name="Picture 3"/>
          <p:cNvPicPr>
            <a:picLocks noChangeAspect="1"/>
          </p:cNvPicPr>
          <p:nvPr/>
        </p:nvPicPr>
        <p:blipFill>
          <a:blip r:embed="rId2"/>
          <a:stretch>
            <a:fillRect/>
          </a:stretch>
        </p:blipFill>
        <p:spPr>
          <a:xfrm>
            <a:off x="2537140" y="2151917"/>
            <a:ext cx="8087930" cy="3424635"/>
          </a:xfrm>
          <a:prstGeom prst="rect">
            <a:avLst/>
          </a:prstGeom>
        </p:spPr>
      </p:pic>
      <p:sp>
        <p:nvSpPr>
          <p:cNvPr id="6" name="Rectangle 5"/>
          <p:cNvSpPr/>
          <p:nvPr/>
        </p:nvSpPr>
        <p:spPr>
          <a:xfrm>
            <a:off x="90152" y="5824861"/>
            <a:ext cx="12003110" cy="784830"/>
          </a:xfrm>
          <a:prstGeom prst="rect">
            <a:avLst/>
          </a:prstGeom>
        </p:spPr>
        <p:txBody>
          <a:bodyPr wrap="square">
            <a:spAutoFit/>
          </a:bodyPr>
          <a:lstStyle/>
          <a:p>
            <a:pPr algn="just"/>
            <a:r>
              <a:rPr lang="en-IN" sz="1500" b="1" dirty="0">
                <a:solidFill>
                  <a:srgbClr val="000000"/>
                </a:solidFill>
                <a:latin typeface="Segoe"/>
              </a:rPr>
              <a:t>Duplication in code is a warning sign. If possible, you should refactor the code to avoid this duplication and reduce any associated maintenance costs. One way to achieve this refactoring is to put the common implementation into a new class created specifically for this purpose. In effect, you can insert a new class into the class hierarchy, as shown by the following code example</a:t>
            </a:r>
            <a:endParaRPr lang="en-IN" sz="1500" b="1" dirty="0"/>
          </a:p>
        </p:txBody>
      </p:sp>
    </p:spTree>
    <p:extLst>
      <p:ext uri="{BB962C8B-B14F-4D97-AF65-F5344CB8AC3E}">
        <p14:creationId xmlns:p14="http://schemas.microsoft.com/office/powerpoint/2010/main" xmlns="" val="3166767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8"/>
            <a:ext cx="11526592" cy="463308"/>
          </a:xfrm>
        </p:spPr>
        <p:txBody>
          <a:bodyPr>
            <a:noAutofit/>
          </a:bodyPr>
          <a:lstStyle/>
          <a:p>
            <a:r>
              <a:rPr lang="en-IN" sz="3600" b="1" dirty="0">
                <a:solidFill>
                  <a:srgbClr val="FF0000"/>
                </a:solidFill>
              </a:rPr>
              <a:t>Using </a:t>
            </a:r>
            <a:r>
              <a:rPr lang="en-IN" sz="3600" b="1" dirty="0" err="1" smtClean="0">
                <a:solidFill>
                  <a:srgbClr val="FF0000"/>
                </a:solidFill>
              </a:rPr>
              <a:t>params</a:t>
            </a:r>
            <a:r>
              <a:rPr lang="en-IN" sz="3600" b="1" dirty="0" smtClean="0">
                <a:solidFill>
                  <a:srgbClr val="FF0000"/>
                </a:solidFill>
              </a:rPr>
              <a:t> object[ </a:t>
            </a:r>
            <a:r>
              <a:rPr lang="en-IN" sz="3600" b="1" dirty="0">
                <a:solidFill>
                  <a:srgbClr val="FF0000"/>
                </a:solidFill>
              </a:rPr>
              <a:t>]</a:t>
            </a:r>
          </a:p>
        </p:txBody>
      </p:sp>
      <p:sp>
        <p:nvSpPr>
          <p:cNvPr id="3" name="Content Placeholder 2"/>
          <p:cNvSpPr>
            <a:spLocks noGrp="1"/>
          </p:cNvSpPr>
          <p:nvPr>
            <p:ph idx="1"/>
          </p:nvPr>
        </p:nvSpPr>
        <p:spPr>
          <a:xfrm>
            <a:off x="0" y="463308"/>
            <a:ext cx="12192000" cy="6394692"/>
          </a:xfrm>
        </p:spPr>
        <p:txBody>
          <a:bodyPr>
            <a:normAutofit fontScale="92500"/>
          </a:bodyPr>
          <a:lstStyle/>
          <a:p>
            <a:pPr marL="0" indent="0" algn="just">
              <a:buNone/>
            </a:pPr>
            <a:r>
              <a:rPr lang="en-IN" sz="1800" dirty="0"/>
              <a:t>A parameter array of type </a:t>
            </a:r>
            <a:r>
              <a:rPr lang="en-IN" sz="1800" i="1" dirty="0" err="1"/>
              <a:t>int</a:t>
            </a:r>
            <a:r>
              <a:rPr lang="en-IN" sz="1800" i="1" dirty="0"/>
              <a:t> </a:t>
            </a:r>
            <a:r>
              <a:rPr lang="en-IN" sz="1800" dirty="0"/>
              <a:t>is very useful because it enables you to pass any number of </a:t>
            </a:r>
            <a:r>
              <a:rPr lang="en-IN" sz="1800" i="1" dirty="0" err="1"/>
              <a:t>int</a:t>
            </a:r>
            <a:r>
              <a:rPr lang="en-IN" sz="1800" i="1" dirty="0"/>
              <a:t> </a:t>
            </a:r>
            <a:r>
              <a:rPr lang="en-IN" sz="1800" dirty="0"/>
              <a:t>arguments in a method call. </a:t>
            </a:r>
            <a:r>
              <a:rPr lang="en-IN" sz="1800" dirty="0" smtClean="0"/>
              <a:t> </a:t>
            </a:r>
          </a:p>
          <a:p>
            <a:pPr marL="0" indent="0" algn="just">
              <a:buNone/>
            </a:pPr>
            <a:r>
              <a:rPr lang="en-IN" sz="1800" dirty="0"/>
              <a:t>However, what if not only the number of arguments varies but also the argument type? </a:t>
            </a:r>
            <a:r>
              <a:rPr lang="en-IN" sz="1800" dirty="0" smtClean="0"/>
              <a:t> </a:t>
            </a:r>
          </a:p>
          <a:p>
            <a:pPr marL="0" indent="0" algn="just">
              <a:buNone/>
            </a:pPr>
            <a:r>
              <a:rPr lang="en-IN" sz="1800" dirty="0"/>
              <a:t>C# has a way to solve this problem, too. </a:t>
            </a:r>
            <a:r>
              <a:rPr lang="en-IN" sz="1800" dirty="0" smtClean="0"/>
              <a:t> </a:t>
            </a:r>
          </a:p>
          <a:p>
            <a:pPr marL="0" indent="0" algn="just">
              <a:buNone/>
            </a:pPr>
            <a:r>
              <a:rPr lang="en-IN" sz="1800" dirty="0"/>
              <a:t>The technique is based on the facts that </a:t>
            </a:r>
            <a:r>
              <a:rPr lang="en-IN" sz="1800" i="1" dirty="0"/>
              <a:t>object </a:t>
            </a:r>
            <a:r>
              <a:rPr lang="en-IN" sz="1800" dirty="0"/>
              <a:t>is the root of all classes and that the compiler can generate code that converts value types (things that aren’t classes) to objects by using boxing, as described in Chapter 8, “Understanding Values and </a:t>
            </a:r>
            <a:r>
              <a:rPr lang="en-IN" sz="1800" dirty="0" smtClean="0"/>
              <a:t>References</a:t>
            </a:r>
            <a:r>
              <a:rPr lang="en-IN" sz="1800" dirty="0"/>
              <a:t>.” </a:t>
            </a:r>
            <a:endParaRPr lang="en-IN" sz="1800" dirty="0" smtClean="0"/>
          </a:p>
          <a:p>
            <a:pPr marL="0" indent="0" algn="just">
              <a:buNone/>
            </a:pPr>
            <a:r>
              <a:rPr lang="en-IN" sz="1800" dirty="0"/>
              <a:t>You can use a parameters array of type </a:t>
            </a:r>
            <a:r>
              <a:rPr lang="en-IN" sz="1800" i="1" dirty="0"/>
              <a:t>object </a:t>
            </a:r>
            <a:r>
              <a:rPr lang="en-IN" sz="1800" dirty="0"/>
              <a:t>to declare a method that accepts any number of </a:t>
            </a:r>
            <a:r>
              <a:rPr lang="en-IN" sz="1800" i="1" dirty="0"/>
              <a:t>object </a:t>
            </a:r>
            <a:r>
              <a:rPr lang="en-IN" sz="1800" dirty="0"/>
              <a:t>arguments, allowing the arguments passed in to be of any type. Look at this example</a:t>
            </a:r>
            <a:r>
              <a:rPr lang="en-IN" sz="1800" dirty="0" smtClean="0"/>
              <a:t>: </a:t>
            </a:r>
          </a:p>
          <a:p>
            <a:pPr marL="0" indent="0" algn="just">
              <a:spcBef>
                <a:spcPts val="0"/>
              </a:spcBef>
              <a:buNone/>
            </a:pPr>
            <a:r>
              <a:rPr lang="en-IN" sz="1800" dirty="0">
                <a:solidFill>
                  <a:srgbClr val="FF0000"/>
                </a:solidFill>
              </a:rPr>
              <a:t> </a:t>
            </a:r>
            <a:r>
              <a:rPr lang="en-IN" sz="1800" dirty="0" smtClean="0">
                <a:solidFill>
                  <a:srgbClr val="FF0000"/>
                </a:solidFill>
              </a:rPr>
              <a:t>                                                                </a:t>
            </a:r>
          </a:p>
          <a:p>
            <a:pPr marL="0" indent="0" algn="just">
              <a:spcBef>
                <a:spcPts val="0"/>
              </a:spcBef>
              <a:buNone/>
            </a:pPr>
            <a:r>
              <a:rPr lang="en-IN" sz="1800" dirty="0">
                <a:solidFill>
                  <a:srgbClr val="FF0000"/>
                </a:solidFill>
              </a:rPr>
              <a:t> </a:t>
            </a:r>
            <a:r>
              <a:rPr lang="en-IN" sz="1800" dirty="0" smtClean="0">
                <a:solidFill>
                  <a:srgbClr val="FF0000"/>
                </a:solidFill>
              </a:rPr>
              <a:t>                                                                  class Black</a:t>
            </a: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solidFill>
                  <a:srgbClr val="FF0000"/>
                </a:solidFill>
              </a:rPr>
              <a:t> </a:t>
            </a:r>
            <a:r>
              <a:rPr lang="en-IN" sz="1800" dirty="0" smtClean="0">
                <a:solidFill>
                  <a:srgbClr val="FF0000"/>
                </a:solidFill>
              </a:rPr>
              <a:t>                                                                    public </a:t>
            </a:r>
            <a:r>
              <a:rPr lang="en-IN" sz="1800" dirty="0">
                <a:solidFill>
                  <a:srgbClr val="FF0000"/>
                </a:solidFill>
              </a:rPr>
              <a:t>static void Hole(</a:t>
            </a:r>
            <a:r>
              <a:rPr lang="en-IN" sz="1800" dirty="0" err="1">
                <a:solidFill>
                  <a:srgbClr val="FF0000"/>
                </a:solidFill>
              </a:rPr>
              <a:t>params</a:t>
            </a:r>
            <a:r>
              <a:rPr lang="en-IN" sz="1800" dirty="0">
                <a:solidFill>
                  <a:srgbClr val="FF0000"/>
                </a:solidFill>
              </a:rPr>
              <a:t> object [] </a:t>
            </a:r>
            <a:r>
              <a:rPr lang="en-IN" sz="1800" dirty="0" err="1">
                <a:solidFill>
                  <a:srgbClr val="FF0000"/>
                </a:solidFill>
              </a:rPr>
              <a:t>paramList</a:t>
            </a:r>
            <a:r>
              <a:rPr lang="en-IN" sz="1800" dirty="0" smtClean="0">
                <a:solidFill>
                  <a:srgbClr val="FF0000"/>
                </a:solidFill>
              </a:rPr>
              <a:t>)</a:t>
            </a: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solidFill>
                  <a:srgbClr val="FF0000"/>
                </a:solidFill>
              </a:rPr>
              <a:t> </a:t>
            </a:r>
            <a:r>
              <a:rPr lang="en-IN" sz="1800" dirty="0" smtClean="0">
                <a:solidFill>
                  <a:srgbClr val="FF0000"/>
                </a:solidFill>
              </a:rPr>
              <a:t>                                                                }  </a:t>
            </a:r>
          </a:p>
          <a:p>
            <a:pPr marL="0" indent="0" algn="just">
              <a:spcBef>
                <a:spcPts val="0"/>
              </a:spcBef>
              <a:buNone/>
            </a:pPr>
            <a:r>
              <a:rPr lang="en-IN" sz="1800" dirty="0"/>
              <a:t>I’ve called this method </a:t>
            </a:r>
            <a:r>
              <a:rPr lang="en-IN" sz="1800" i="1" dirty="0" err="1"/>
              <a:t>Black.Hole</a:t>
            </a:r>
            <a:r>
              <a:rPr lang="en-IN" sz="1800" dirty="0"/>
              <a:t>, because no argument can escape from it</a:t>
            </a:r>
            <a:r>
              <a:rPr lang="en-IN" sz="1800" dirty="0" smtClean="0"/>
              <a:t>:</a:t>
            </a:r>
          </a:p>
          <a:p>
            <a:pPr marL="0" indent="0" algn="just">
              <a:buNone/>
            </a:pPr>
            <a:r>
              <a:rPr lang="en-IN" sz="1800" dirty="0" smtClean="0"/>
              <a:t>You </a:t>
            </a:r>
            <a:r>
              <a:rPr lang="en-IN" sz="1800" dirty="0"/>
              <a:t>can pass the method no arguments at all, in which case the compiler will pass an object array whose length is </a:t>
            </a:r>
            <a:r>
              <a:rPr lang="en-IN" sz="1800" dirty="0" smtClean="0"/>
              <a:t>0:</a:t>
            </a:r>
          </a:p>
          <a:p>
            <a:pPr marL="0" indent="0" algn="just">
              <a:buNone/>
            </a:pPr>
            <a:r>
              <a:rPr lang="en-IN" sz="1800" dirty="0"/>
              <a:t> </a:t>
            </a:r>
            <a:r>
              <a:rPr lang="en-IN" sz="1800" dirty="0" smtClean="0"/>
              <a:t>                                                                        </a:t>
            </a:r>
            <a:r>
              <a:rPr lang="en-IN" sz="1800" dirty="0" err="1" smtClean="0"/>
              <a:t>Black.Hole</a:t>
            </a:r>
            <a:r>
              <a:rPr lang="en-IN" sz="1800" dirty="0" smtClean="0"/>
              <a:t>( );   // </a:t>
            </a:r>
            <a:r>
              <a:rPr lang="en-IN" sz="1800" dirty="0"/>
              <a:t>converted to </a:t>
            </a:r>
            <a:r>
              <a:rPr lang="en-IN" sz="1800" dirty="0" err="1"/>
              <a:t>Black.Hole</a:t>
            </a:r>
            <a:r>
              <a:rPr lang="en-IN" sz="1800" dirty="0"/>
              <a:t>(new object[0</a:t>
            </a:r>
            <a:r>
              <a:rPr lang="en-IN" sz="1800" dirty="0" smtClean="0"/>
              <a:t>]);</a:t>
            </a:r>
          </a:p>
          <a:p>
            <a:pPr algn="just"/>
            <a:endParaRPr lang="en-IN" sz="1800" dirty="0"/>
          </a:p>
          <a:p>
            <a:pPr algn="just"/>
            <a:r>
              <a:rPr lang="en-IN" sz="1800" dirty="0"/>
              <a:t>You can call the </a:t>
            </a:r>
            <a:r>
              <a:rPr lang="en-IN" sz="1800" i="1" dirty="0" err="1"/>
              <a:t>Black.Hole</a:t>
            </a:r>
            <a:r>
              <a:rPr lang="en-IN" sz="1800" i="1" dirty="0"/>
              <a:t> </a:t>
            </a:r>
            <a:r>
              <a:rPr lang="en-IN" sz="1800" dirty="0"/>
              <a:t>method by passing </a:t>
            </a:r>
            <a:r>
              <a:rPr lang="en-IN" sz="1800" i="1" dirty="0"/>
              <a:t>null </a:t>
            </a:r>
            <a:r>
              <a:rPr lang="en-IN" sz="1800" dirty="0"/>
              <a:t>as the argument. An array is a reference type, so you’re allowed to initialize an array with </a:t>
            </a:r>
            <a:r>
              <a:rPr lang="en-IN" sz="1800" i="1" dirty="0"/>
              <a:t>null</a:t>
            </a:r>
            <a:r>
              <a:rPr lang="en-IN" sz="1800" dirty="0"/>
              <a:t>:</a:t>
            </a:r>
          </a:p>
          <a:p>
            <a:pPr marL="0" indent="0" algn="just">
              <a:buNone/>
            </a:pPr>
            <a:r>
              <a:rPr lang="en-IN" sz="1800" dirty="0" smtClean="0"/>
              <a:t>                                                                         </a:t>
            </a:r>
            <a:r>
              <a:rPr lang="en-IN" sz="1800" dirty="0" err="1" smtClean="0"/>
              <a:t>Black.Hole</a:t>
            </a:r>
            <a:r>
              <a:rPr lang="en-IN" sz="1800" dirty="0" smtClean="0"/>
              <a:t>(null); </a:t>
            </a:r>
            <a:endParaRPr lang="en-IN" sz="1800" cap="none" dirty="0">
              <a:solidFill>
                <a:srgbClr val="FF0000"/>
              </a:solidFill>
            </a:endParaRPr>
          </a:p>
        </p:txBody>
      </p:sp>
    </p:spTree>
    <p:extLst>
      <p:ext uri="{BB962C8B-B14F-4D97-AF65-F5344CB8AC3E}">
        <p14:creationId xmlns:p14="http://schemas.microsoft.com/office/powerpoint/2010/main" xmlns="" val="322708198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IN" sz="3600" b="1" dirty="0" smtClean="0">
                <a:solidFill>
                  <a:srgbClr val="FF0000"/>
                </a:solidFill>
              </a:rPr>
              <a:t>Contd..</a:t>
            </a:r>
            <a:endParaRPr lang="en-IN" sz="3600" dirty="0">
              <a:solidFill>
                <a:srgbClr val="FF0000"/>
              </a:solidFill>
            </a:endParaRPr>
          </a:p>
        </p:txBody>
      </p:sp>
      <p:pic>
        <p:nvPicPr>
          <p:cNvPr id="3" name="Content Placeholder 2"/>
          <p:cNvPicPr>
            <a:picLocks noGrp="1" noChangeAspect="1"/>
          </p:cNvPicPr>
          <p:nvPr>
            <p:ph idx="1"/>
          </p:nvPr>
        </p:nvPicPr>
        <p:blipFill>
          <a:blip r:embed="rId2"/>
          <a:stretch>
            <a:fillRect/>
          </a:stretch>
        </p:blipFill>
        <p:spPr>
          <a:xfrm>
            <a:off x="1558343" y="644134"/>
            <a:ext cx="8538693" cy="3927866"/>
          </a:xfrm>
          <a:prstGeom prst="rect">
            <a:avLst/>
          </a:prstGeom>
        </p:spPr>
      </p:pic>
      <p:sp>
        <p:nvSpPr>
          <p:cNvPr id="7" name="Rectangle 6"/>
          <p:cNvSpPr/>
          <p:nvPr/>
        </p:nvSpPr>
        <p:spPr>
          <a:xfrm>
            <a:off x="-49369" y="4464247"/>
            <a:ext cx="12142631" cy="1477328"/>
          </a:xfrm>
          <a:prstGeom prst="rect">
            <a:avLst/>
          </a:prstGeom>
        </p:spPr>
        <p:txBody>
          <a:bodyPr wrap="square">
            <a:spAutoFit/>
          </a:bodyPr>
          <a:lstStyle/>
          <a:p>
            <a:pPr algn="just"/>
            <a:r>
              <a:rPr lang="en-IN" b="1" dirty="0">
                <a:solidFill>
                  <a:srgbClr val="000000"/>
                </a:solidFill>
                <a:latin typeface="Times New Roman" panose="02020603050405020304" pitchFamily="18" charset="0"/>
                <a:cs typeface="Times New Roman" panose="02020603050405020304" pitchFamily="18" charset="0"/>
              </a:rPr>
              <a:t>This is a good solution, but there is one thing that is still not quite right: you can actually create instances of the </a:t>
            </a:r>
            <a:r>
              <a:rPr lang="en-IN" b="1" i="1" dirty="0" err="1">
                <a:solidFill>
                  <a:srgbClr val="000000"/>
                </a:solidFill>
                <a:latin typeface="Times New Roman" panose="02020603050405020304" pitchFamily="18" charset="0"/>
                <a:cs typeface="Times New Roman" panose="02020603050405020304" pitchFamily="18" charset="0"/>
              </a:rPr>
              <a:t>GrazingMammal</a:t>
            </a:r>
            <a:r>
              <a:rPr lang="en-IN" b="1" i="1" dirty="0">
                <a:solidFill>
                  <a:srgbClr val="000000"/>
                </a:solidFill>
                <a:latin typeface="Times New Roman" panose="02020603050405020304" pitchFamily="18" charset="0"/>
                <a:cs typeface="Times New Roman" panose="02020603050405020304" pitchFamily="18" charset="0"/>
              </a:rPr>
              <a:t> </a:t>
            </a:r>
            <a:r>
              <a:rPr lang="en-IN" b="1" dirty="0">
                <a:solidFill>
                  <a:srgbClr val="000000"/>
                </a:solidFill>
                <a:latin typeface="Times New Roman" panose="02020603050405020304" pitchFamily="18" charset="0"/>
                <a:cs typeface="Times New Roman" panose="02020603050405020304" pitchFamily="18" charset="0"/>
              </a:rPr>
              <a:t>class (and the </a:t>
            </a:r>
            <a:r>
              <a:rPr lang="en-IN" b="1" i="1" dirty="0">
                <a:solidFill>
                  <a:srgbClr val="000000"/>
                </a:solidFill>
                <a:latin typeface="Times New Roman" panose="02020603050405020304" pitchFamily="18" charset="0"/>
                <a:cs typeface="Times New Roman" panose="02020603050405020304" pitchFamily="18" charset="0"/>
              </a:rPr>
              <a:t>Mammal </a:t>
            </a:r>
            <a:r>
              <a:rPr lang="en-IN" b="1" dirty="0">
                <a:solidFill>
                  <a:srgbClr val="000000"/>
                </a:solidFill>
                <a:latin typeface="Times New Roman" panose="02020603050405020304" pitchFamily="18" charset="0"/>
                <a:cs typeface="Times New Roman" panose="02020603050405020304" pitchFamily="18" charset="0"/>
              </a:rPr>
              <a:t>class, for that matter). This doesn’t really make sense. </a:t>
            </a:r>
            <a:endParaRPr lang="en-IN" b="1" dirty="0" smtClean="0">
              <a:solidFill>
                <a:srgbClr val="000000"/>
              </a:solidFill>
              <a:latin typeface="Times New Roman" panose="02020603050405020304" pitchFamily="18" charset="0"/>
              <a:cs typeface="Times New Roman" panose="02020603050405020304" pitchFamily="18" charset="0"/>
            </a:endParaRPr>
          </a:p>
          <a:p>
            <a:pPr algn="just"/>
            <a:endParaRPr lang="en-IN" b="1" dirty="0">
              <a:solidFill>
                <a:srgbClr val="000000"/>
              </a:solidFill>
              <a:latin typeface="Times New Roman" panose="02020603050405020304" pitchFamily="18" charset="0"/>
              <a:cs typeface="Times New Roman" panose="02020603050405020304" pitchFamily="18" charset="0"/>
            </a:endParaRPr>
          </a:p>
          <a:p>
            <a:pPr algn="just"/>
            <a:r>
              <a:rPr lang="en-IN" b="1" dirty="0" smtClean="0">
                <a:solidFill>
                  <a:srgbClr val="000000"/>
                </a:solidFill>
                <a:latin typeface="Times New Roman" panose="02020603050405020304" pitchFamily="18" charset="0"/>
                <a:cs typeface="Times New Roman" panose="02020603050405020304" pitchFamily="18" charset="0"/>
              </a:rPr>
              <a:t>The </a:t>
            </a:r>
            <a:r>
              <a:rPr lang="en-IN" b="1" i="1" dirty="0" err="1">
                <a:solidFill>
                  <a:srgbClr val="000000"/>
                </a:solidFill>
                <a:latin typeface="Times New Roman" panose="02020603050405020304" pitchFamily="18" charset="0"/>
                <a:cs typeface="Times New Roman" panose="02020603050405020304" pitchFamily="18" charset="0"/>
              </a:rPr>
              <a:t>GrazingMammal</a:t>
            </a:r>
            <a:r>
              <a:rPr lang="en-IN" b="1" i="1" dirty="0">
                <a:solidFill>
                  <a:srgbClr val="000000"/>
                </a:solidFill>
                <a:latin typeface="Times New Roman" panose="02020603050405020304" pitchFamily="18" charset="0"/>
                <a:cs typeface="Times New Roman" panose="02020603050405020304" pitchFamily="18" charset="0"/>
              </a:rPr>
              <a:t> </a:t>
            </a:r>
            <a:r>
              <a:rPr lang="en-IN" b="1" dirty="0">
                <a:solidFill>
                  <a:srgbClr val="000000"/>
                </a:solidFill>
                <a:latin typeface="Times New Roman" panose="02020603050405020304" pitchFamily="18" charset="0"/>
                <a:cs typeface="Times New Roman" panose="02020603050405020304" pitchFamily="18" charset="0"/>
              </a:rPr>
              <a:t>class exists to provide a common default implementation. Its sole purpose is to be inherited from. The </a:t>
            </a:r>
            <a:r>
              <a:rPr lang="en-IN" b="1" i="1" dirty="0" err="1">
                <a:solidFill>
                  <a:srgbClr val="000000"/>
                </a:solidFill>
                <a:latin typeface="Times New Roman" panose="02020603050405020304" pitchFamily="18" charset="0"/>
                <a:cs typeface="Times New Roman" panose="02020603050405020304" pitchFamily="18" charset="0"/>
              </a:rPr>
              <a:t>GrazingMammal</a:t>
            </a:r>
            <a:r>
              <a:rPr lang="en-IN" b="1" i="1" dirty="0">
                <a:solidFill>
                  <a:srgbClr val="000000"/>
                </a:solidFill>
                <a:latin typeface="Times New Roman" panose="02020603050405020304" pitchFamily="18" charset="0"/>
                <a:cs typeface="Times New Roman" panose="02020603050405020304" pitchFamily="18" charset="0"/>
              </a:rPr>
              <a:t> </a:t>
            </a:r>
            <a:r>
              <a:rPr lang="en-IN" b="1" dirty="0">
                <a:solidFill>
                  <a:srgbClr val="000000"/>
                </a:solidFill>
                <a:latin typeface="Times New Roman" panose="02020603050405020304" pitchFamily="18" charset="0"/>
                <a:cs typeface="Times New Roman" panose="02020603050405020304" pitchFamily="18" charset="0"/>
              </a:rPr>
              <a:t>class is an abstraction of common functionality rather than an entity in its own right.</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154377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IN" sz="3600" b="1" dirty="0" smtClean="0">
                <a:solidFill>
                  <a:srgbClr val="FF0000"/>
                </a:solidFill>
              </a:rPr>
              <a:t>Contd..</a:t>
            </a:r>
            <a:endParaRPr lang="en-IN" sz="3600" dirty="0">
              <a:solidFill>
                <a:srgbClr val="FF0000"/>
              </a:solidFill>
            </a:endParaRPr>
          </a:p>
        </p:txBody>
      </p:sp>
      <p:sp>
        <p:nvSpPr>
          <p:cNvPr id="4" name="Content Placeholder 3"/>
          <p:cNvSpPr>
            <a:spLocks noGrp="1"/>
          </p:cNvSpPr>
          <p:nvPr>
            <p:ph idx="1"/>
          </p:nvPr>
        </p:nvSpPr>
        <p:spPr>
          <a:xfrm>
            <a:off x="0" y="553791"/>
            <a:ext cx="12192000" cy="6304209"/>
          </a:xfrm>
        </p:spPr>
        <p:txBody>
          <a:bodyPr>
            <a:normAutofit fontScale="92500" lnSpcReduction="20000"/>
          </a:bodyPr>
          <a:lstStyle/>
          <a:p>
            <a:pPr algn="just"/>
            <a:r>
              <a:rPr lang="en-IN" sz="1800" dirty="0"/>
              <a:t>To declare that creating instances of a class is not allowed, you can declare that the class is abstract by using the </a:t>
            </a:r>
            <a:r>
              <a:rPr lang="en-IN" sz="1800" i="1" dirty="0"/>
              <a:t>abstract </a:t>
            </a:r>
            <a:r>
              <a:rPr lang="en-IN" sz="1800" dirty="0"/>
              <a:t>keyword. For example</a:t>
            </a:r>
            <a:r>
              <a:rPr lang="en-IN" sz="1800" dirty="0" smtClean="0"/>
              <a:t>: </a:t>
            </a:r>
          </a:p>
          <a:p>
            <a:pPr marL="0" indent="0">
              <a:spcBef>
                <a:spcPts val="0"/>
              </a:spcBef>
              <a:buNone/>
            </a:pPr>
            <a:r>
              <a:rPr lang="en-IN" sz="1800" dirty="0" smtClean="0">
                <a:solidFill>
                  <a:srgbClr val="FF0000"/>
                </a:solidFill>
              </a:rPr>
              <a:t>                                                               abstract </a:t>
            </a:r>
            <a:r>
              <a:rPr lang="en-IN" sz="1800" dirty="0">
                <a:solidFill>
                  <a:srgbClr val="FF0000"/>
                </a:solidFill>
              </a:rPr>
              <a:t>class </a:t>
            </a:r>
            <a:r>
              <a:rPr lang="en-IN" sz="1800" dirty="0" err="1">
                <a:solidFill>
                  <a:srgbClr val="FF0000"/>
                </a:solidFill>
              </a:rPr>
              <a:t>GrazingMammal</a:t>
            </a:r>
            <a:r>
              <a:rPr lang="en-IN" sz="1800" dirty="0">
                <a:solidFill>
                  <a:srgbClr val="FF0000"/>
                </a:solidFill>
              </a:rPr>
              <a:t> : Mammal, </a:t>
            </a:r>
            <a:r>
              <a:rPr lang="en-IN" sz="1800" dirty="0" err="1" smtClean="0">
                <a:solidFill>
                  <a:srgbClr val="FF0000"/>
                </a:solidFill>
              </a:rPr>
              <a:t>Igrazable</a:t>
            </a:r>
            <a:endParaRPr lang="en-IN" sz="1800" dirty="0" smtClean="0">
              <a:solidFill>
                <a:srgbClr val="FF0000"/>
              </a:solidFill>
            </a:endParaRP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dirty="0">
                <a:solidFill>
                  <a:srgbClr val="FF0000"/>
                </a:solidFill>
              </a:rPr>
              <a:t> </a:t>
            </a:r>
            <a:r>
              <a:rPr lang="en-IN" sz="1800" dirty="0" smtClean="0">
                <a:solidFill>
                  <a:srgbClr val="FF0000"/>
                </a:solidFill>
              </a:rPr>
              <a:t>                                                                    ……………………...</a:t>
            </a:r>
          </a:p>
          <a:p>
            <a:pPr marL="0" indent="0">
              <a:spcBef>
                <a:spcPts val="0"/>
              </a:spcBef>
              <a:buNone/>
            </a:pPr>
            <a:r>
              <a:rPr lang="en-IN" sz="1800" dirty="0">
                <a:solidFill>
                  <a:srgbClr val="FF0000"/>
                </a:solidFill>
              </a:rPr>
              <a:t> </a:t>
            </a:r>
            <a:r>
              <a:rPr lang="en-IN" sz="1800" dirty="0" smtClean="0">
                <a:solidFill>
                  <a:srgbClr val="FF0000"/>
                </a:solidFill>
              </a:rPr>
              <a:t>                                                           }</a:t>
            </a:r>
            <a:endParaRPr lang="en-IN" sz="1800" dirty="0">
              <a:solidFill>
                <a:srgbClr val="FF0000"/>
              </a:solidFill>
            </a:endParaRPr>
          </a:p>
          <a:p>
            <a:r>
              <a:rPr lang="en-IN" sz="1800" dirty="0"/>
              <a:t>If you now try to instantiate a </a:t>
            </a:r>
            <a:r>
              <a:rPr lang="en-IN" sz="1800" i="1" dirty="0" err="1"/>
              <a:t>GrazingMammal</a:t>
            </a:r>
            <a:r>
              <a:rPr lang="en-IN" sz="1800" i="1" dirty="0"/>
              <a:t> </a:t>
            </a:r>
            <a:r>
              <a:rPr lang="en-IN" sz="1800" dirty="0"/>
              <a:t>object, the code will not compile:</a:t>
            </a:r>
          </a:p>
          <a:p>
            <a:r>
              <a:rPr lang="en-IN" sz="1800" dirty="0" smtClean="0"/>
              <a:t>                                  </a:t>
            </a:r>
            <a:r>
              <a:rPr lang="en-IN" sz="1800" dirty="0" err="1" smtClean="0">
                <a:solidFill>
                  <a:srgbClr val="FF0000"/>
                </a:solidFill>
              </a:rPr>
              <a:t>GrazingMammal</a:t>
            </a:r>
            <a:r>
              <a:rPr lang="en-IN" sz="1800" dirty="0" smtClean="0">
                <a:solidFill>
                  <a:srgbClr val="FF0000"/>
                </a:solidFill>
              </a:rPr>
              <a:t> </a:t>
            </a:r>
            <a:r>
              <a:rPr lang="en-IN" sz="1800" dirty="0" err="1">
                <a:solidFill>
                  <a:srgbClr val="FF0000"/>
                </a:solidFill>
              </a:rPr>
              <a:t>myGrazingMammal</a:t>
            </a:r>
            <a:r>
              <a:rPr lang="en-IN" sz="1800" dirty="0">
                <a:solidFill>
                  <a:srgbClr val="FF0000"/>
                </a:solidFill>
              </a:rPr>
              <a:t> = new </a:t>
            </a:r>
            <a:r>
              <a:rPr lang="en-IN" sz="1800" dirty="0" err="1">
                <a:solidFill>
                  <a:srgbClr val="FF0000"/>
                </a:solidFill>
              </a:rPr>
              <a:t>GrazingMammal</a:t>
            </a:r>
            <a:r>
              <a:rPr lang="en-IN" sz="1800" dirty="0">
                <a:solidFill>
                  <a:srgbClr val="FF0000"/>
                </a:solidFill>
              </a:rPr>
              <a:t>(...); </a:t>
            </a:r>
            <a:r>
              <a:rPr lang="en-IN" sz="1800" dirty="0" smtClean="0">
                <a:solidFill>
                  <a:srgbClr val="FF0000"/>
                </a:solidFill>
              </a:rPr>
              <a:t>            // illegal</a:t>
            </a:r>
            <a:endParaRPr lang="en-IN" sz="2800" b="1" dirty="0" smtClean="0">
              <a:solidFill>
                <a:srgbClr val="FF0000"/>
              </a:solidFill>
            </a:endParaRPr>
          </a:p>
          <a:p>
            <a:pPr marL="0" indent="0" algn="ctr">
              <a:buNone/>
            </a:pPr>
            <a:r>
              <a:rPr lang="en-IN" sz="2800" b="1" dirty="0" smtClean="0">
                <a:solidFill>
                  <a:srgbClr val="FF0000"/>
                </a:solidFill>
              </a:rPr>
              <a:t>Abstract Methods</a:t>
            </a:r>
          </a:p>
          <a:p>
            <a:pPr marL="0" indent="0" algn="just">
              <a:buNone/>
            </a:pPr>
            <a:r>
              <a:rPr lang="en-IN" sz="1800" dirty="0"/>
              <a:t>An abstract class can contain abstract methods. An abstract method is similar in principle to a virtual method (which you met in Chapter 12), except that it does not contain a method body. </a:t>
            </a:r>
            <a:endParaRPr lang="en-IN" sz="1800" dirty="0" smtClean="0"/>
          </a:p>
          <a:p>
            <a:pPr marL="0" indent="0" algn="just">
              <a:buNone/>
            </a:pPr>
            <a:r>
              <a:rPr lang="en-IN" sz="1800" dirty="0" smtClean="0"/>
              <a:t>A </a:t>
            </a:r>
            <a:r>
              <a:rPr lang="en-IN" sz="1800" dirty="0"/>
              <a:t>derived class </a:t>
            </a:r>
            <a:r>
              <a:rPr lang="en-IN" sz="1800" i="1" dirty="0"/>
              <a:t>must </a:t>
            </a:r>
            <a:r>
              <a:rPr lang="en-IN" sz="1800" dirty="0"/>
              <a:t>override this method. </a:t>
            </a:r>
            <a:endParaRPr lang="en-IN" sz="1800" dirty="0" smtClean="0"/>
          </a:p>
          <a:p>
            <a:pPr marL="0" indent="0" algn="just">
              <a:buNone/>
            </a:pPr>
            <a:r>
              <a:rPr lang="en-IN" sz="1800" dirty="0" smtClean="0"/>
              <a:t>The </a:t>
            </a:r>
            <a:r>
              <a:rPr lang="en-IN" sz="1800" dirty="0"/>
              <a:t>following example defines the </a:t>
            </a:r>
            <a:r>
              <a:rPr lang="en-IN" sz="1800" i="1" dirty="0" err="1"/>
              <a:t>DigestGrass</a:t>
            </a:r>
            <a:r>
              <a:rPr lang="en-IN" sz="1800" i="1" dirty="0"/>
              <a:t> </a:t>
            </a:r>
            <a:r>
              <a:rPr lang="en-IN" sz="1800" dirty="0"/>
              <a:t>method in the </a:t>
            </a:r>
            <a:r>
              <a:rPr lang="en-IN" sz="1800" i="1" dirty="0" err="1"/>
              <a:t>GrazingMammal</a:t>
            </a:r>
            <a:r>
              <a:rPr lang="en-IN" sz="1800" i="1" dirty="0"/>
              <a:t> </a:t>
            </a:r>
            <a:r>
              <a:rPr lang="en-IN" sz="1800" dirty="0"/>
              <a:t>class as an abstract method; grazing mammals might use the same code for chewing grass, but they must provide their own implementation of the </a:t>
            </a:r>
            <a:r>
              <a:rPr lang="en-IN" sz="1800" i="1" dirty="0" err="1"/>
              <a:t>DigestGrass</a:t>
            </a:r>
            <a:r>
              <a:rPr lang="en-IN" sz="1800" i="1" dirty="0"/>
              <a:t> </a:t>
            </a:r>
            <a:r>
              <a:rPr lang="en-IN" sz="1800" dirty="0"/>
              <a:t>method. </a:t>
            </a:r>
            <a:endParaRPr lang="en-IN" sz="1800" dirty="0" smtClean="0"/>
          </a:p>
          <a:p>
            <a:pPr marL="0" indent="0" algn="just">
              <a:buNone/>
            </a:pPr>
            <a:r>
              <a:rPr lang="en-IN" sz="1800" dirty="0" smtClean="0"/>
              <a:t>An </a:t>
            </a:r>
            <a:r>
              <a:rPr lang="en-IN" sz="1800" dirty="0"/>
              <a:t>abstract method is useful if it does not make sense to provide a default implementation in the abstract class but you want to ensure that an inheriting class provides its own implementation of that method.</a:t>
            </a:r>
            <a:endParaRPr lang="en-IN" sz="1800" dirty="0" smtClean="0">
              <a:solidFill>
                <a:srgbClr val="FF0000"/>
              </a:solidFill>
            </a:endParaRPr>
          </a:p>
          <a:p>
            <a:pPr marL="0" indent="0">
              <a:buNone/>
            </a:pPr>
            <a:r>
              <a:rPr lang="en-IN" sz="1800" dirty="0" smtClean="0">
                <a:solidFill>
                  <a:srgbClr val="FF0000"/>
                </a:solidFill>
              </a:rPr>
              <a:t>                                                         abstract </a:t>
            </a:r>
            <a:r>
              <a:rPr lang="en-IN" sz="1800" dirty="0">
                <a:solidFill>
                  <a:srgbClr val="FF0000"/>
                </a:solidFill>
              </a:rPr>
              <a:t>class </a:t>
            </a:r>
            <a:r>
              <a:rPr lang="en-IN" sz="1800" dirty="0" err="1">
                <a:solidFill>
                  <a:srgbClr val="FF0000"/>
                </a:solidFill>
              </a:rPr>
              <a:t>GrazingMammal</a:t>
            </a:r>
            <a:r>
              <a:rPr lang="en-IN" sz="1800" dirty="0">
                <a:solidFill>
                  <a:srgbClr val="FF0000"/>
                </a:solidFill>
              </a:rPr>
              <a:t> : Mammal, </a:t>
            </a:r>
            <a:r>
              <a:rPr lang="en-IN" sz="1800" dirty="0" err="1" smtClean="0">
                <a:solidFill>
                  <a:srgbClr val="FF0000"/>
                </a:solidFill>
              </a:rPr>
              <a:t>Igrazable</a:t>
            </a:r>
            <a:endParaRPr lang="en-IN" sz="1800" dirty="0" smtClean="0">
              <a:solidFill>
                <a:srgbClr val="FF0000"/>
              </a:solidFill>
            </a:endParaRPr>
          </a:p>
          <a:p>
            <a:pPr marL="0" indent="0">
              <a:buNone/>
            </a:pPr>
            <a:r>
              <a:rPr lang="en-IN" sz="1800" dirty="0">
                <a:solidFill>
                  <a:srgbClr val="FF0000"/>
                </a:solidFill>
              </a:rPr>
              <a:t> </a:t>
            </a:r>
            <a:r>
              <a:rPr lang="en-IN" sz="1800" dirty="0" smtClean="0">
                <a:solidFill>
                  <a:srgbClr val="FF0000"/>
                </a:solidFill>
              </a:rPr>
              <a:t>                                                      { </a:t>
            </a:r>
          </a:p>
          <a:p>
            <a:pPr marL="0" indent="0">
              <a:buNone/>
            </a:pPr>
            <a:r>
              <a:rPr lang="en-IN" sz="1800" dirty="0">
                <a:solidFill>
                  <a:srgbClr val="FF0000"/>
                </a:solidFill>
              </a:rPr>
              <a:t> </a:t>
            </a:r>
            <a:r>
              <a:rPr lang="en-IN" sz="1800" dirty="0" smtClean="0">
                <a:solidFill>
                  <a:srgbClr val="FF0000"/>
                </a:solidFill>
              </a:rPr>
              <a:t>                                                              abstract </a:t>
            </a:r>
            <a:r>
              <a:rPr lang="en-IN" sz="1800" dirty="0">
                <a:solidFill>
                  <a:srgbClr val="FF0000"/>
                </a:solidFill>
              </a:rPr>
              <a:t>void </a:t>
            </a:r>
            <a:r>
              <a:rPr lang="en-IN" sz="1800" dirty="0" err="1">
                <a:solidFill>
                  <a:srgbClr val="FF0000"/>
                </a:solidFill>
              </a:rPr>
              <a:t>DigestGrass</a:t>
            </a:r>
            <a:r>
              <a:rPr lang="en-IN" sz="1800" dirty="0">
                <a:solidFill>
                  <a:srgbClr val="FF0000"/>
                </a:solidFill>
              </a:rPr>
              <a:t>(); </a:t>
            </a:r>
            <a:endParaRPr lang="en-IN" sz="1800" dirty="0" smtClean="0">
              <a:solidFill>
                <a:srgbClr val="FF0000"/>
              </a:solidFill>
            </a:endParaRPr>
          </a:p>
          <a:p>
            <a:pPr marL="0" indent="0">
              <a:buNone/>
            </a:pPr>
            <a:r>
              <a:rPr lang="en-IN" sz="1800" dirty="0">
                <a:solidFill>
                  <a:srgbClr val="FF0000"/>
                </a:solidFill>
              </a:rPr>
              <a:t> </a:t>
            </a:r>
            <a:r>
              <a:rPr lang="en-IN" sz="1800" dirty="0" smtClean="0">
                <a:solidFill>
                  <a:srgbClr val="FF0000"/>
                </a:solidFill>
              </a:rPr>
              <a:t>                                                                  ………………....</a:t>
            </a:r>
          </a:p>
          <a:p>
            <a:pPr marL="0" indent="0">
              <a:buNone/>
            </a:pPr>
            <a:r>
              <a:rPr lang="en-IN" sz="1800" dirty="0">
                <a:solidFill>
                  <a:srgbClr val="FF0000"/>
                </a:solidFill>
              </a:rPr>
              <a:t> </a:t>
            </a:r>
            <a:r>
              <a:rPr lang="en-IN" sz="1800" dirty="0" smtClean="0">
                <a:solidFill>
                  <a:srgbClr val="FF0000"/>
                </a:solidFill>
              </a:rPr>
              <a:t>                                                      }</a:t>
            </a:r>
            <a:endParaRPr lang="en-IN" sz="1800" dirty="0">
              <a:solidFill>
                <a:srgbClr val="FF0000"/>
              </a:solidFill>
            </a:endParaRPr>
          </a:p>
        </p:txBody>
      </p:sp>
    </p:spTree>
    <p:extLst>
      <p:ext uri="{BB962C8B-B14F-4D97-AF65-F5344CB8AC3E}">
        <p14:creationId xmlns:p14="http://schemas.microsoft.com/office/powerpoint/2010/main" xmlns="" val="22794598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IN" sz="3600" b="1" dirty="0">
                <a:solidFill>
                  <a:srgbClr val="FF0000"/>
                </a:solidFill>
              </a:rPr>
              <a:t>Sealed Classes</a:t>
            </a:r>
            <a:endParaRPr lang="en-IN" sz="3600" dirty="0">
              <a:solidFill>
                <a:srgbClr val="FF0000"/>
              </a:solidFill>
            </a:endParaRPr>
          </a:p>
        </p:txBody>
      </p:sp>
      <p:sp>
        <p:nvSpPr>
          <p:cNvPr id="4" name="Content Placeholder 3"/>
          <p:cNvSpPr>
            <a:spLocks noGrp="1"/>
          </p:cNvSpPr>
          <p:nvPr>
            <p:ph idx="1"/>
          </p:nvPr>
        </p:nvSpPr>
        <p:spPr>
          <a:xfrm>
            <a:off x="0" y="553791"/>
            <a:ext cx="12192000" cy="6304209"/>
          </a:xfrm>
        </p:spPr>
        <p:txBody>
          <a:bodyPr>
            <a:normAutofit/>
          </a:bodyPr>
          <a:lstStyle/>
          <a:p>
            <a:pPr algn="just"/>
            <a:r>
              <a:rPr lang="en-IN" sz="1800" dirty="0"/>
              <a:t>Using inheritance is not always easy and requires forethought. If you create an interface or an abstract class, you are knowingly writing something that will be inherited from in the future. </a:t>
            </a:r>
            <a:endParaRPr lang="en-IN" sz="1800" dirty="0" smtClean="0"/>
          </a:p>
          <a:p>
            <a:pPr algn="just"/>
            <a:r>
              <a:rPr lang="en-IN" sz="1800" dirty="0" smtClean="0"/>
              <a:t>The </a:t>
            </a:r>
            <a:r>
              <a:rPr lang="en-IN" sz="1800" dirty="0"/>
              <a:t>trouble is that predicting the future is a difficult business. With practice and experience, you can develop the skills to craft a flexible, easy-to-use hierarchy of interfaces, abstract classes, and classes, but it takes effort and you also need a solid understanding of the problem you are </a:t>
            </a:r>
            <a:r>
              <a:rPr lang="en-IN" sz="1800" dirty="0" err="1"/>
              <a:t>modeling</a:t>
            </a:r>
            <a:r>
              <a:rPr lang="en-IN" sz="1800" dirty="0"/>
              <a:t>. </a:t>
            </a:r>
            <a:endParaRPr lang="en-IN" sz="1800" dirty="0" smtClean="0"/>
          </a:p>
          <a:p>
            <a:pPr algn="just"/>
            <a:r>
              <a:rPr lang="en-IN" sz="1800" dirty="0" smtClean="0"/>
              <a:t>To </a:t>
            </a:r>
            <a:r>
              <a:rPr lang="en-IN" sz="1800" dirty="0"/>
              <a:t>put it another way, unless you consciously design a class with the intention of using it as a base class, it’s extremely unlikely that it will function well as a base class. </a:t>
            </a:r>
            <a:endParaRPr lang="en-IN" sz="1800" dirty="0" smtClean="0"/>
          </a:p>
          <a:p>
            <a:pPr algn="just"/>
            <a:r>
              <a:rPr lang="en-IN" sz="1800" dirty="0" smtClean="0"/>
              <a:t>C</a:t>
            </a:r>
            <a:r>
              <a:rPr lang="en-IN" sz="1800" dirty="0"/>
              <a:t># allows you to use the </a:t>
            </a:r>
            <a:r>
              <a:rPr lang="en-IN" sz="1800" i="1" dirty="0"/>
              <a:t>sealed </a:t>
            </a:r>
            <a:r>
              <a:rPr lang="en-IN" sz="1800" dirty="0"/>
              <a:t>keyword to prevent a class from being used as a base class if you decide that it should not be. For example</a:t>
            </a:r>
            <a:r>
              <a:rPr lang="en-IN" sz="1800" dirty="0" smtClean="0"/>
              <a:t>:</a:t>
            </a:r>
          </a:p>
          <a:p>
            <a:pPr marL="0" indent="0">
              <a:spcBef>
                <a:spcPts val="0"/>
              </a:spcBef>
              <a:buNone/>
            </a:pPr>
            <a:r>
              <a:rPr lang="en-IN" sz="1800" dirty="0" smtClean="0"/>
              <a:t>                                                                    </a:t>
            </a:r>
            <a:r>
              <a:rPr lang="en-IN" sz="1800" dirty="0" smtClean="0">
                <a:solidFill>
                  <a:srgbClr val="FF0000"/>
                </a:solidFill>
              </a:rPr>
              <a:t>sealed </a:t>
            </a:r>
            <a:r>
              <a:rPr lang="en-IN" sz="1800" dirty="0">
                <a:solidFill>
                  <a:srgbClr val="FF0000"/>
                </a:solidFill>
              </a:rPr>
              <a:t>class Horse : </a:t>
            </a:r>
            <a:r>
              <a:rPr lang="en-IN" sz="1800" dirty="0" err="1">
                <a:solidFill>
                  <a:srgbClr val="FF0000"/>
                </a:solidFill>
              </a:rPr>
              <a:t>GrazingMammal</a:t>
            </a:r>
            <a:r>
              <a:rPr lang="en-IN" sz="1800" dirty="0">
                <a:solidFill>
                  <a:srgbClr val="FF0000"/>
                </a:solidFill>
              </a:rPr>
              <a:t>, </a:t>
            </a:r>
            <a:r>
              <a:rPr lang="en-IN" sz="1800" dirty="0" err="1" smtClean="0">
                <a:solidFill>
                  <a:srgbClr val="FF0000"/>
                </a:solidFill>
              </a:rPr>
              <a:t>ILandBound</a:t>
            </a:r>
            <a:endParaRPr lang="en-IN" sz="1800" dirty="0" smtClean="0">
              <a:solidFill>
                <a:srgbClr val="FF0000"/>
              </a:solidFill>
            </a:endParaRP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dirty="0">
                <a:solidFill>
                  <a:srgbClr val="FF0000"/>
                </a:solidFill>
              </a:rPr>
              <a:t> </a:t>
            </a:r>
            <a:r>
              <a:rPr lang="en-IN" sz="1800" dirty="0" smtClean="0">
                <a:solidFill>
                  <a:srgbClr val="FF0000"/>
                </a:solidFill>
              </a:rPr>
              <a:t>                                                                       …………………....</a:t>
            </a:r>
          </a:p>
          <a:p>
            <a:pPr marL="0" indent="0">
              <a:spcBef>
                <a:spcPts val="0"/>
              </a:spcBef>
              <a:buNone/>
            </a:pPr>
            <a:r>
              <a:rPr lang="en-IN" sz="1800" dirty="0">
                <a:solidFill>
                  <a:srgbClr val="FF0000"/>
                </a:solidFill>
              </a:rPr>
              <a:t> </a:t>
            </a:r>
            <a:r>
              <a:rPr lang="en-IN" sz="1800" dirty="0" smtClean="0">
                <a:solidFill>
                  <a:srgbClr val="FF0000"/>
                </a:solidFill>
              </a:rPr>
              <a:t>                                                                  }</a:t>
            </a:r>
            <a:endParaRPr lang="en-IN" sz="1800" dirty="0">
              <a:solidFill>
                <a:srgbClr val="FF0000"/>
              </a:solidFill>
            </a:endParaRPr>
          </a:p>
          <a:p>
            <a:r>
              <a:rPr lang="en-IN" sz="1800" dirty="0"/>
              <a:t>If any class attempts to use </a:t>
            </a:r>
            <a:r>
              <a:rPr lang="en-IN" sz="1800" i="1" dirty="0"/>
              <a:t>Horse </a:t>
            </a:r>
            <a:r>
              <a:rPr lang="en-IN" sz="1800" dirty="0"/>
              <a:t>as a base class, a compile-time error will be generated. Note that a sealed class cannot declare any virtual methods and that an abstract class cannot be sealed</a:t>
            </a:r>
            <a:r>
              <a:rPr lang="en-IN" sz="1800" dirty="0" smtClean="0"/>
              <a:t>. </a:t>
            </a:r>
          </a:p>
          <a:p>
            <a:endParaRPr lang="en-IN" sz="1800" dirty="0">
              <a:solidFill>
                <a:srgbClr val="FF0000"/>
              </a:solidFill>
            </a:endParaRPr>
          </a:p>
        </p:txBody>
      </p:sp>
    </p:spTree>
    <p:extLst>
      <p:ext uri="{BB962C8B-B14F-4D97-AF65-F5344CB8AC3E}">
        <p14:creationId xmlns:p14="http://schemas.microsoft.com/office/powerpoint/2010/main" xmlns="" val="329813352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IN" sz="3600" b="1" dirty="0">
                <a:solidFill>
                  <a:srgbClr val="FF0000"/>
                </a:solidFill>
              </a:rPr>
              <a:t>Sealed </a:t>
            </a:r>
            <a:r>
              <a:rPr lang="en-IN" sz="3600" b="1" dirty="0" smtClean="0">
                <a:solidFill>
                  <a:srgbClr val="FF0000"/>
                </a:solidFill>
              </a:rPr>
              <a:t>Methods</a:t>
            </a:r>
            <a:endParaRPr lang="en-IN" sz="3600" dirty="0">
              <a:solidFill>
                <a:srgbClr val="FF0000"/>
              </a:solidFill>
            </a:endParaRPr>
          </a:p>
        </p:txBody>
      </p:sp>
      <p:sp>
        <p:nvSpPr>
          <p:cNvPr id="4" name="Content Placeholder 3"/>
          <p:cNvSpPr>
            <a:spLocks noGrp="1"/>
          </p:cNvSpPr>
          <p:nvPr>
            <p:ph idx="1"/>
          </p:nvPr>
        </p:nvSpPr>
        <p:spPr>
          <a:xfrm>
            <a:off x="0" y="553791"/>
            <a:ext cx="12192000" cy="6304209"/>
          </a:xfrm>
        </p:spPr>
        <p:txBody>
          <a:bodyPr>
            <a:normAutofit/>
          </a:bodyPr>
          <a:lstStyle/>
          <a:p>
            <a:pPr marL="0" indent="0" algn="just">
              <a:buNone/>
            </a:pPr>
            <a:r>
              <a:rPr lang="en-IN" sz="1800" dirty="0" smtClean="0"/>
              <a:t>You </a:t>
            </a:r>
            <a:r>
              <a:rPr lang="en-IN" sz="1800" dirty="0"/>
              <a:t>can also use the </a:t>
            </a:r>
            <a:r>
              <a:rPr lang="en-IN" sz="1800" i="1" dirty="0"/>
              <a:t>sealed </a:t>
            </a:r>
            <a:r>
              <a:rPr lang="en-IN" sz="1800" dirty="0"/>
              <a:t>keyword to declare that an individual method in an unsealed class is sealed. </a:t>
            </a:r>
            <a:endParaRPr lang="en-IN" sz="1800" dirty="0" smtClean="0"/>
          </a:p>
          <a:p>
            <a:pPr algn="just"/>
            <a:r>
              <a:rPr lang="en-IN" sz="1800" dirty="0" smtClean="0"/>
              <a:t>This </a:t>
            </a:r>
            <a:r>
              <a:rPr lang="en-IN" sz="1800" dirty="0"/>
              <a:t>means that a derived class cannot override this method. You can seal only an </a:t>
            </a:r>
            <a:r>
              <a:rPr lang="en-IN" sz="1800" i="1" dirty="0"/>
              <a:t>override </a:t>
            </a:r>
            <a:r>
              <a:rPr lang="en-IN" sz="1800" dirty="0"/>
              <a:t>method, and you declare the method as </a:t>
            </a:r>
            <a:r>
              <a:rPr lang="en-IN" sz="1800" i="1" dirty="0"/>
              <a:t>sealed override</a:t>
            </a:r>
            <a:r>
              <a:rPr lang="en-IN" sz="1800" dirty="0"/>
              <a:t>. </a:t>
            </a:r>
            <a:endParaRPr lang="en-IN" sz="1800" dirty="0" smtClean="0"/>
          </a:p>
          <a:p>
            <a:pPr algn="just"/>
            <a:r>
              <a:rPr lang="en-IN" sz="1800" dirty="0" smtClean="0"/>
              <a:t>You </a:t>
            </a:r>
            <a:r>
              <a:rPr lang="en-IN" sz="1800" dirty="0"/>
              <a:t>can think of the </a:t>
            </a:r>
            <a:r>
              <a:rPr lang="en-IN" sz="1800" i="1" dirty="0"/>
              <a:t>interface, virtual, override</a:t>
            </a:r>
            <a:r>
              <a:rPr lang="en-IN" sz="1800" dirty="0"/>
              <a:t>, and </a:t>
            </a:r>
            <a:r>
              <a:rPr lang="en-IN" sz="1800" i="1" dirty="0"/>
              <a:t>sealed </a:t>
            </a:r>
            <a:r>
              <a:rPr lang="en-IN" sz="1800" dirty="0"/>
              <a:t>keywords as follows:</a:t>
            </a:r>
          </a:p>
          <a:p>
            <a:pPr marL="0" indent="0">
              <a:buNone/>
            </a:pPr>
            <a:r>
              <a:rPr lang="en-IN" sz="1800" dirty="0" smtClean="0"/>
              <a:t>1) An </a:t>
            </a:r>
            <a:r>
              <a:rPr lang="en-IN" sz="1800" dirty="0"/>
              <a:t>interface introduces the name of a method.</a:t>
            </a:r>
          </a:p>
          <a:p>
            <a:pPr marL="0" indent="0">
              <a:buNone/>
            </a:pPr>
            <a:r>
              <a:rPr lang="en-IN" sz="1800" dirty="0" smtClean="0"/>
              <a:t>2) A </a:t>
            </a:r>
            <a:r>
              <a:rPr lang="en-IN" sz="1800" dirty="0"/>
              <a:t>virtual method is the first implementation of a method.</a:t>
            </a:r>
          </a:p>
          <a:p>
            <a:pPr marL="0" indent="0">
              <a:buNone/>
            </a:pPr>
            <a:r>
              <a:rPr lang="en-IN" sz="1800" dirty="0" smtClean="0"/>
              <a:t>3) An </a:t>
            </a:r>
            <a:r>
              <a:rPr lang="en-IN" sz="1800" dirty="0"/>
              <a:t>override method is another implementation of a method.</a:t>
            </a:r>
          </a:p>
          <a:p>
            <a:pPr marL="0" indent="0">
              <a:buNone/>
            </a:pPr>
            <a:r>
              <a:rPr lang="en-IN" sz="1800" dirty="0" smtClean="0"/>
              <a:t>4) A </a:t>
            </a:r>
            <a:r>
              <a:rPr lang="en-IN" sz="1800" dirty="0"/>
              <a:t>sealed method is the last implementation of a method.</a:t>
            </a:r>
          </a:p>
          <a:p>
            <a:endParaRPr lang="en-IN" sz="1800" dirty="0">
              <a:solidFill>
                <a:srgbClr val="FF0000"/>
              </a:solidFill>
            </a:endParaRPr>
          </a:p>
        </p:txBody>
      </p:sp>
    </p:spTree>
    <p:extLst>
      <p:ext uri="{BB962C8B-B14F-4D97-AF65-F5344CB8AC3E}">
        <p14:creationId xmlns:p14="http://schemas.microsoft.com/office/powerpoint/2010/main" xmlns="" val="29034225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IN" sz="3600" b="1" dirty="0">
                <a:solidFill>
                  <a:srgbClr val="FF0000"/>
                </a:solidFill>
              </a:rPr>
              <a:t>Implementing and Using an </a:t>
            </a:r>
            <a:r>
              <a:rPr lang="en-IN" sz="3600" dirty="0">
                <a:solidFill>
                  <a:srgbClr val="FF0000"/>
                </a:solidFill>
              </a:rPr>
              <a:t>A</a:t>
            </a:r>
            <a:r>
              <a:rPr lang="en-IN" sz="3600" b="1" dirty="0">
                <a:solidFill>
                  <a:srgbClr val="FF0000"/>
                </a:solidFill>
              </a:rPr>
              <a:t>bstract Class</a:t>
            </a:r>
            <a:endParaRPr lang="en-IN" sz="3600" dirty="0">
              <a:solidFill>
                <a:srgbClr val="FF0000"/>
              </a:solidFill>
            </a:endParaRPr>
          </a:p>
        </p:txBody>
      </p:sp>
      <p:sp>
        <p:nvSpPr>
          <p:cNvPr id="4" name="Content Placeholder 3"/>
          <p:cNvSpPr>
            <a:spLocks noGrp="1"/>
          </p:cNvSpPr>
          <p:nvPr>
            <p:ph idx="1"/>
          </p:nvPr>
        </p:nvSpPr>
        <p:spPr>
          <a:xfrm>
            <a:off x="0" y="553791"/>
            <a:ext cx="12192000" cy="6304209"/>
          </a:xfrm>
        </p:spPr>
        <p:txBody>
          <a:bodyPr>
            <a:normAutofit/>
          </a:bodyPr>
          <a:lstStyle/>
          <a:p>
            <a:pPr algn="just"/>
            <a:r>
              <a:rPr lang="en-IN" sz="1800" dirty="0"/>
              <a:t>The following exercises use an abstract class to rationalize some of the code that you developed in the previous exercise. </a:t>
            </a:r>
            <a:endParaRPr lang="en-IN" sz="1800" dirty="0" smtClean="0"/>
          </a:p>
          <a:p>
            <a:pPr algn="just"/>
            <a:r>
              <a:rPr lang="en-IN" sz="1800" dirty="0" smtClean="0"/>
              <a:t>The </a:t>
            </a:r>
            <a:r>
              <a:rPr lang="en-IN" sz="1800" i="1" dirty="0"/>
              <a:t>Square </a:t>
            </a:r>
            <a:r>
              <a:rPr lang="en-IN" sz="1800" dirty="0"/>
              <a:t>and </a:t>
            </a:r>
            <a:r>
              <a:rPr lang="en-IN" sz="1800" i="1" dirty="0"/>
              <a:t>Circle </a:t>
            </a:r>
            <a:r>
              <a:rPr lang="en-IN" sz="1800" dirty="0"/>
              <a:t>classes contain a high proportion of duplicate code</a:t>
            </a:r>
            <a:r>
              <a:rPr lang="en-IN" sz="1800" dirty="0" smtClean="0"/>
              <a:t>.</a:t>
            </a:r>
          </a:p>
          <a:p>
            <a:pPr algn="just"/>
            <a:r>
              <a:rPr lang="en-IN" sz="1800" dirty="0" smtClean="0"/>
              <a:t> </a:t>
            </a:r>
            <a:r>
              <a:rPr lang="en-IN" sz="1800" dirty="0"/>
              <a:t>It makes sense to factor this code out into an abstract class called </a:t>
            </a:r>
            <a:r>
              <a:rPr lang="en-IN" sz="1800" i="1" dirty="0" err="1"/>
              <a:t>DrawingShape</a:t>
            </a:r>
            <a:r>
              <a:rPr lang="en-IN" sz="1800" i="1" dirty="0"/>
              <a:t> </a:t>
            </a:r>
            <a:r>
              <a:rPr lang="en-IN" sz="1800" dirty="0"/>
              <a:t>because this will ease maintenance of the </a:t>
            </a:r>
            <a:r>
              <a:rPr lang="en-IN" sz="1800" i="1" dirty="0"/>
              <a:t>Square </a:t>
            </a:r>
            <a:r>
              <a:rPr lang="en-IN" sz="1800" dirty="0"/>
              <a:t>and </a:t>
            </a:r>
            <a:r>
              <a:rPr lang="en-IN" sz="1800" i="1" dirty="0"/>
              <a:t>Circle </a:t>
            </a:r>
            <a:r>
              <a:rPr lang="en-IN" sz="1800" dirty="0"/>
              <a:t>classes in the future</a:t>
            </a:r>
            <a:r>
              <a:rPr lang="en-IN" sz="1800" dirty="0" smtClean="0"/>
              <a:t>. </a:t>
            </a:r>
          </a:p>
          <a:p>
            <a:r>
              <a:rPr lang="en-IN" sz="2800" b="1" dirty="0">
                <a:solidFill>
                  <a:srgbClr val="FF0000"/>
                </a:solidFill>
              </a:rPr>
              <a:t>Create the </a:t>
            </a:r>
            <a:r>
              <a:rPr lang="en-IN" sz="2800" b="1" i="1" dirty="0" err="1">
                <a:solidFill>
                  <a:srgbClr val="FF0000"/>
                </a:solidFill>
              </a:rPr>
              <a:t>DrawingShape</a:t>
            </a:r>
            <a:r>
              <a:rPr lang="en-IN" sz="2800" b="1" i="1" dirty="0">
                <a:solidFill>
                  <a:srgbClr val="FF0000"/>
                </a:solidFill>
              </a:rPr>
              <a:t> </a:t>
            </a:r>
            <a:r>
              <a:rPr lang="en-IN" sz="2800" b="1" dirty="0">
                <a:solidFill>
                  <a:srgbClr val="FF0000"/>
                </a:solidFill>
              </a:rPr>
              <a:t>abstract class</a:t>
            </a:r>
            <a:endParaRPr lang="en-IN" sz="2800" dirty="0">
              <a:solidFill>
                <a:srgbClr val="FF0000"/>
              </a:solidFill>
            </a:endParaRPr>
          </a:p>
          <a:p>
            <a:pPr marL="0" indent="0">
              <a:buNone/>
            </a:pPr>
            <a:r>
              <a:rPr lang="en-IN" sz="1800" dirty="0" smtClean="0"/>
              <a:t>1) Return </a:t>
            </a:r>
            <a:r>
              <a:rPr lang="en-IN" sz="1800" dirty="0"/>
              <a:t>to the Drawing project in Visual Studio</a:t>
            </a:r>
            <a:r>
              <a:rPr lang="en-IN" sz="1800" dirty="0" smtClean="0"/>
              <a:t>. </a:t>
            </a:r>
          </a:p>
          <a:p>
            <a:pPr marL="0" indent="0">
              <a:buNone/>
            </a:pPr>
            <a:r>
              <a:rPr lang="en-IN" sz="1800" dirty="0" smtClean="0"/>
              <a:t>2) In </a:t>
            </a:r>
            <a:r>
              <a:rPr lang="en-IN" sz="1800" dirty="0"/>
              <a:t>Solution Explorer, click the Drawing project in the Drawing solution. On the PROJECT menu, click Add Class</a:t>
            </a:r>
            <a:r>
              <a:rPr lang="en-IN" sz="1800" dirty="0" smtClean="0"/>
              <a:t>. </a:t>
            </a:r>
          </a:p>
          <a:p>
            <a:pPr marL="0" indent="0">
              <a:buNone/>
            </a:pPr>
            <a:r>
              <a:rPr lang="en-IN" sz="1800" dirty="0"/>
              <a:t> </a:t>
            </a:r>
            <a:r>
              <a:rPr lang="en-IN" sz="1800" dirty="0" smtClean="0"/>
              <a:t>                                   The </a:t>
            </a:r>
            <a:r>
              <a:rPr lang="en-IN" sz="1800" dirty="0"/>
              <a:t>Add New Item – Drawing dialog box appears.</a:t>
            </a:r>
          </a:p>
          <a:p>
            <a:pPr marL="0" indent="0">
              <a:buNone/>
            </a:pPr>
            <a:r>
              <a:rPr lang="en-IN" sz="1800" dirty="0" smtClean="0"/>
              <a:t>3) In </a:t>
            </a:r>
            <a:r>
              <a:rPr lang="en-IN" sz="1800" dirty="0"/>
              <a:t>the Name text box, type </a:t>
            </a:r>
            <a:r>
              <a:rPr lang="en-IN" sz="1800" b="1" dirty="0" err="1"/>
              <a:t>DrawingShape.cs</a:t>
            </a:r>
            <a:r>
              <a:rPr lang="en-IN" sz="1800" dirty="0"/>
              <a:t>, and then click Add.</a:t>
            </a:r>
          </a:p>
          <a:p>
            <a:pPr marL="0" indent="0">
              <a:buNone/>
            </a:pPr>
            <a:r>
              <a:rPr lang="en-IN" sz="1800" dirty="0"/>
              <a:t> </a:t>
            </a:r>
            <a:r>
              <a:rPr lang="en-IN" sz="1800" dirty="0" smtClean="0"/>
              <a:t>                           Visual </a:t>
            </a:r>
            <a:r>
              <a:rPr lang="en-IN" sz="1800" dirty="0"/>
              <a:t>Studio creates the class and displays it in the Code and Text Editor window.</a:t>
            </a:r>
          </a:p>
          <a:p>
            <a:pPr marL="0" indent="0">
              <a:buNone/>
            </a:pPr>
            <a:r>
              <a:rPr lang="en-IN" sz="1800" dirty="0" smtClean="0"/>
              <a:t>4) In </a:t>
            </a:r>
            <a:r>
              <a:rPr lang="en-IN" sz="1800" dirty="0"/>
              <a:t>the </a:t>
            </a:r>
            <a:r>
              <a:rPr lang="en-IN" sz="1800" dirty="0" err="1"/>
              <a:t>DrawingShape.cs</a:t>
            </a:r>
            <a:r>
              <a:rPr lang="en-IN" sz="1800" dirty="0"/>
              <a:t> file, if you are using Windows 8, add the following </a:t>
            </a:r>
            <a:r>
              <a:rPr lang="en-IN" sz="1800" i="1" dirty="0"/>
              <a:t>using </a:t>
            </a:r>
            <a:r>
              <a:rPr lang="en-IN" sz="1800" dirty="0"/>
              <a:t>directives to the list at the top</a:t>
            </a:r>
            <a:r>
              <a:rPr lang="en-IN" sz="1800" dirty="0" smtClean="0"/>
              <a:t>: </a:t>
            </a:r>
          </a:p>
          <a:p>
            <a:pPr marL="0" indent="0">
              <a:buNone/>
            </a:pPr>
            <a:r>
              <a:rPr lang="en-IN" sz="1800" b="1" dirty="0" smtClean="0"/>
              <a:t>                                                                              using </a:t>
            </a:r>
            <a:r>
              <a:rPr lang="en-IN" sz="1800" b="1" dirty="0" err="1"/>
              <a:t>Windows.UI</a:t>
            </a:r>
            <a:r>
              <a:rPr lang="en-IN" sz="1800" b="1" dirty="0" smtClean="0"/>
              <a:t>;</a:t>
            </a:r>
          </a:p>
          <a:p>
            <a:pPr marL="0" indent="0">
              <a:buNone/>
            </a:pPr>
            <a:r>
              <a:rPr lang="en-IN" sz="1800" b="1" dirty="0"/>
              <a:t> </a:t>
            </a:r>
            <a:r>
              <a:rPr lang="en-IN" sz="1800" b="1" dirty="0" smtClean="0"/>
              <a:t>                                                                            using </a:t>
            </a:r>
            <a:r>
              <a:rPr lang="en-IN" sz="1800" b="1" dirty="0" err="1"/>
              <a:t>Windows.UI.Xaml.Media</a:t>
            </a:r>
            <a:r>
              <a:rPr lang="en-IN" sz="1800" b="1" dirty="0" smtClean="0"/>
              <a:t>;</a:t>
            </a:r>
          </a:p>
          <a:p>
            <a:pPr marL="0" indent="0">
              <a:buNone/>
            </a:pPr>
            <a:r>
              <a:rPr lang="en-IN" sz="1800" b="1" dirty="0"/>
              <a:t> </a:t>
            </a:r>
            <a:r>
              <a:rPr lang="en-IN" sz="1800" b="1" dirty="0" smtClean="0"/>
              <a:t>                                                                             using </a:t>
            </a:r>
            <a:r>
              <a:rPr lang="en-IN" sz="1800" b="1" dirty="0" err="1"/>
              <a:t>Windows.UI.Xaml.Shapes</a:t>
            </a:r>
            <a:r>
              <a:rPr lang="en-IN" sz="1800" b="1" dirty="0" smtClean="0"/>
              <a:t>;</a:t>
            </a:r>
          </a:p>
          <a:p>
            <a:pPr marL="0" indent="0">
              <a:buNone/>
            </a:pPr>
            <a:r>
              <a:rPr lang="en-IN" sz="1800" b="1" dirty="0"/>
              <a:t> </a:t>
            </a:r>
            <a:r>
              <a:rPr lang="en-IN" sz="1800" b="1" dirty="0" smtClean="0"/>
              <a:t>                                                                             using </a:t>
            </a:r>
            <a:r>
              <a:rPr lang="en-IN" sz="1800" b="1" dirty="0" err="1"/>
              <a:t>Windows.UI.Xaml.Controls</a:t>
            </a:r>
            <a:r>
              <a:rPr lang="en-IN" sz="1800" b="1" dirty="0"/>
              <a:t>;</a:t>
            </a:r>
            <a:endParaRPr lang="en-IN" sz="1800" dirty="0"/>
          </a:p>
          <a:p>
            <a:pPr marL="0" indent="0">
              <a:buNone/>
            </a:pPr>
            <a:endParaRPr lang="en-IN" sz="1800" dirty="0"/>
          </a:p>
          <a:p>
            <a:pPr marL="0" indent="0">
              <a:buNone/>
            </a:pPr>
            <a:endParaRPr lang="en-IN" sz="1800" dirty="0"/>
          </a:p>
          <a:p>
            <a:pPr algn="just"/>
            <a:endParaRPr lang="en-IN" sz="1800" dirty="0">
              <a:solidFill>
                <a:srgbClr val="FF0000"/>
              </a:solidFill>
            </a:endParaRPr>
          </a:p>
        </p:txBody>
      </p:sp>
    </p:spTree>
    <p:extLst>
      <p:ext uri="{BB962C8B-B14F-4D97-AF65-F5344CB8AC3E}">
        <p14:creationId xmlns:p14="http://schemas.microsoft.com/office/powerpoint/2010/main" xmlns="" val="12200516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US" sz="3600" b="1" dirty="0" err="1" smtClean="0">
                <a:solidFill>
                  <a:srgbClr val="FF0000"/>
                </a:solidFill>
              </a:rPr>
              <a:t>Contd</a:t>
            </a:r>
            <a:r>
              <a:rPr lang="en-US" sz="3600" b="1" dirty="0" smtClean="0">
                <a:solidFill>
                  <a:srgbClr val="FF0000"/>
                </a:solidFill>
              </a:rPr>
              <a:t>…</a:t>
            </a:r>
            <a:endParaRPr lang="en-IN" sz="3600" dirty="0">
              <a:solidFill>
                <a:srgbClr val="FF0000"/>
              </a:solidFill>
            </a:endParaRPr>
          </a:p>
        </p:txBody>
      </p:sp>
      <p:sp>
        <p:nvSpPr>
          <p:cNvPr id="4" name="Content Placeholder 3"/>
          <p:cNvSpPr>
            <a:spLocks noGrp="1"/>
          </p:cNvSpPr>
          <p:nvPr>
            <p:ph idx="1"/>
          </p:nvPr>
        </p:nvSpPr>
        <p:spPr>
          <a:xfrm>
            <a:off x="0" y="553791"/>
            <a:ext cx="12192000" cy="6304209"/>
          </a:xfrm>
        </p:spPr>
        <p:txBody>
          <a:bodyPr>
            <a:normAutofit fontScale="92500" lnSpcReduction="10000"/>
          </a:bodyPr>
          <a:lstStyle/>
          <a:p>
            <a:r>
              <a:rPr lang="en-IN" sz="1800" dirty="0"/>
              <a:t>If you are using Windows 7, add these </a:t>
            </a:r>
            <a:r>
              <a:rPr lang="en-IN" sz="1800" i="1" dirty="0"/>
              <a:t>using </a:t>
            </a:r>
            <a:r>
              <a:rPr lang="en-IN" sz="1800" dirty="0"/>
              <a:t>directives:</a:t>
            </a:r>
          </a:p>
          <a:p>
            <a:pPr marL="0" indent="0">
              <a:spcBef>
                <a:spcPts val="0"/>
              </a:spcBef>
              <a:buNone/>
            </a:pPr>
            <a:r>
              <a:rPr lang="en-IN" sz="1800" b="1" dirty="0" smtClean="0">
                <a:solidFill>
                  <a:srgbClr val="FF0000"/>
                </a:solidFill>
              </a:rPr>
              <a:t>                                                           using </a:t>
            </a:r>
            <a:r>
              <a:rPr lang="en-IN" sz="1800" b="1" dirty="0" err="1">
                <a:solidFill>
                  <a:srgbClr val="FF0000"/>
                </a:solidFill>
              </a:rPr>
              <a:t>System.Windows.Media</a:t>
            </a:r>
            <a:r>
              <a:rPr lang="en-IN" sz="1800" b="1" dirty="0" smtClean="0">
                <a:solidFill>
                  <a:srgbClr val="FF0000"/>
                </a:solidFill>
              </a:rPr>
              <a:t>;</a:t>
            </a:r>
          </a:p>
          <a:p>
            <a:pPr marL="0" indent="0">
              <a:spcBef>
                <a:spcPts val="0"/>
              </a:spcBef>
              <a:buNone/>
            </a:pPr>
            <a:r>
              <a:rPr lang="en-IN" sz="1800" b="1" dirty="0">
                <a:solidFill>
                  <a:srgbClr val="FF0000"/>
                </a:solidFill>
              </a:rPr>
              <a:t> </a:t>
            </a:r>
            <a:r>
              <a:rPr lang="en-IN" sz="1800" b="1" dirty="0" smtClean="0">
                <a:solidFill>
                  <a:srgbClr val="FF0000"/>
                </a:solidFill>
              </a:rPr>
              <a:t>                                                          using </a:t>
            </a:r>
            <a:r>
              <a:rPr lang="en-IN" sz="1800" b="1" dirty="0" err="1">
                <a:solidFill>
                  <a:srgbClr val="FF0000"/>
                </a:solidFill>
              </a:rPr>
              <a:t>System.Windows.Shapes</a:t>
            </a:r>
            <a:r>
              <a:rPr lang="en-IN" sz="1800" b="1" dirty="0" smtClean="0">
                <a:solidFill>
                  <a:srgbClr val="FF0000"/>
                </a:solidFill>
              </a:rPr>
              <a:t>;</a:t>
            </a:r>
          </a:p>
          <a:p>
            <a:pPr marL="0" indent="0">
              <a:spcBef>
                <a:spcPts val="0"/>
              </a:spcBef>
              <a:buNone/>
            </a:pPr>
            <a:r>
              <a:rPr lang="en-IN" sz="1800" b="1" dirty="0">
                <a:solidFill>
                  <a:srgbClr val="FF0000"/>
                </a:solidFill>
              </a:rPr>
              <a:t> </a:t>
            </a:r>
            <a:r>
              <a:rPr lang="en-IN" sz="1800" b="1" dirty="0" smtClean="0">
                <a:solidFill>
                  <a:srgbClr val="FF0000"/>
                </a:solidFill>
              </a:rPr>
              <a:t>                                                          using </a:t>
            </a:r>
            <a:r>
              <a:rPr lang="en-IN" sz="1800" b="1" dirty="0" err="1">
                <a:solidFill>
                  <a:srgbClr val="FF0000"/>
                </a:solidFill>
              </a:rPr>
              <a:t>System.Windows.Controls</a:t>
            </a:r>
            <a:r>
              <a:rPr lang="en-IN" sz="1800" b="1" dirty="0">
                <a:solidFill>
                  <a:srgbClr val="FF0000"/>
                </a:solidFill>
              </a:rPr>
              <a:t>;</a:t>
            </a:r>
            <a:endParaRPr lang="en-IN" sz="1800" dirty="0">
              <a:solidFill>
                <a:srgbClr val="FF0000"/>
              </a:solidFill>
            </a:endParaRPr>
          </a:p>
          <a:p>
            <a:r>
              <a:rPr lang="en-IN" sz="1800" dirty="0"/>
              <a:t>The purpose of this class is to contain the code common to the </a:t>
            </a:r>
            <a:r>
              <a:rPr lang="en-IN" sz="1800" i="1" dirty="0"/>
              <a:t>Circle </a:t>
            </a:r>
            <a:r>
              <a:rPr lang="en-IN" sz="1800" dirty="0"/>
              <a:t>and </a:t>
            </a:r>
            <a:r>
              <a:rPr lang="en-IN" sz="1800" i="1" dirty="0"/>
              <a:t>Square </a:t>
            </a:r>
            <a:r>
              <a:rPr lang="en-IN" sz="1800" dirty="0"/>
              <a:t>classes. A program should not be able to instantiate a </a:t>
            </a:r>
            <a:r>
              <a:rPr lang="en-IN" sz="1800" i="1" dirty="0" err="1"/>
              <a:t>DrawingShape</a:t>
            </a:r>
            <a:r>
              <a:rPr lang="en-IN" sz="1800" i="1" dirty="0"/>
              <a:t> </a:t>
            </a:r>
            <a:r>
              <a:rPr lang="en-IN" sz="1800" dirty="0"/>
              <a:t>object directly. </a:t>
            </a:r>
            <a:r>
              <a:rPr lang="en-IN" sz="1800" dirty="0" smtClean="0"/>
              <a:t> </a:t>
            </a:r>
          </a:p>
          <a:p>
            <a:pPr marL="0" indent="0">
              <a:buNone/>
            </a:pPr>
            <a:r>
              <a:rPr lang="en-IN" sz="1800" dirty="0" smtClean="0"/>
              <a:t>5) Modify </a:t>
            </a:r>
            <a:r>
              <a:rPr lang="en-IN" sz="1800" dirty="0"/>
              <a:t>the definition of the </a:t>
            </a:r>
            <a:r>
              <a:rPr lang="en-IN" sz="1800" i="1" dirty="0" err="1"/>
              <a:t>DrawingShape</a:t>
            </a:r>
            <a:r>
              <a:rPr lang="en-IN" sz="1800" i="1" dirty="0"/>
              <a:t> </a:t>
            </a:r>
            <a:r>
              <a:rPr lang="en-IN" sz="1800" dirty="0"/>
              <a:t>class, and declare it as </a:t>
            </a:r>
            <a:r>
              <a:rPr lang="en-IN" sz="1800" i="1" dirty="0"/>
              <a:t>abstract</a:t>
            </a:r>
            <a:r>
              <a:rPr lang="en-IN" sz="1800" dirty="0"/>
              <a:t>, as shown here in bold:</a:t>
            </a:r>
          </a:p>
          <a:p>
            <a:pPr marL="0" indent="0">
              <a:buNone/>
            </a:pPr>
            <a:r>
              <a:rPr lang="en-IN" sz="1800" b="1" dirty="0" smtClean="0">
                <a:solidFill>
                  <a:srgbClr val="FF0000"/>
                </a:solidFill>
              </a:rPr>
              <a:t>                                                                            abstract </a:t>
            </a:r>
            <a:r>
              <a:rPr lang="en-IN" sz="1800" dirty="0">
                <a:solidFill>
                  <a:srgbClr val="FF0000"/>
                </a:solidFill>
              </a:rPr>
              <a:t>class </a:t>
            </a:r>
            <a:r>
              <a:rPr lang="en-IN" sz="1800" dirty="0" err="1" smtClean="0">
                <a:solidFill>
                  <a:srgbClr val="FF0000"/>
                </a:solidFill>
              </a:rPr>
              <a:t>DrawingShape</a:t>
            </a:r>
            <a:endParaRPr lang="en-IN" sz="1800" dirty="0" smtClean="0">
              <a:solidFill>
                <a:srgbClr val="FF0000"/>
              </a:solidFill>
            </a:endParaRPr>
          </a:p>
          <a:p>
            <a:pPr marL="0" indent="0">
              <a:buNone/>
            </a:pPr>
            <a:r>
              <a:rPr lang="en-IN" sz="1800" dirty="0">
                <a:solidFill>
                  <a:srgbClr val="FF0000"/>
                </a:solidFill>
              </a:rPr>
              <a:t> </a:t>
            </a:r>
            <a:r>
              <a:rPr lang="en-IN" sz="1800" dirty="0" smtClean="0">
                <a:solidFill>
                  <a:srgbClr val="FF0000"/>
                </a:solidFill>
              </a:rPr>
              <a:t>                                                                           {</a:t>
            </a:r>
          </a:p>
          <a:p>
            <a:pPr marL="0" indent="0">
              <a:buNone/>
            </a:pPr>
            <a:r>
              <a:rPr lang="en-IN" sz="1800" dirty="0">
                <a:solidFill>
                  <a:srgbClr val="FF0000"/>
                </a:solidFill>
              </a:rPr>
              <a:t> </a:t>
            </a:r>
            <a:r>
              <a:rPr lang="en-IN" sz="1800" dirty="0" smtClean="0">
                <a:solidFill>
                  <a:srgbClr val="FF0000"/>
                </a:solidFill>
              </a:rPr>
              <a:t>                                                                            }</a:t>
            </a:r>
            <a:endParaRPr lang="en-IN" sz="1800" dirty="0">
              <a:solidFill>
                <a:srgbClr val="FF0000"/>
              </a:solidFill>
            </a:endParaRPr>
          </a:p>
          <a:p>
            <a:pPr marL="0" indent="0">
              <a:buNone/>
            </a:pPr>
            <a:r>
              <a:rPr lang="en-IN" sz="1800" dirty="0" smtClean="0"/>
              <a:t>6) Add </a:t>
            </a:r>
            <a:r>
              <a:rPr lang="en-IN" sz="1800" dirty="0"/>
              <a:t>the private variables shown in bold to the </a:t>
            </a:r>
            <a:r>
              <a:rPr lang="en-IN" sz="1800" i="1" dirty="0" err="1"/>
              <a:t>DrawingShape</a:t>
            </a:r>
            <a:r>
              <a:rPr lang="en-IN" sz="1800" i="1" dirty="0"/>
              <a:t> </a:t>
            </a:r>
            <a:r>
              <a:rPr lang="en-IN" sz="1800" dirty="0"/>
              <a:t>class:</a:t>
            </a:r>
          </a:p>
          <a:p>
            <a:pPr marL="0" indent="0">
              <a:spcBef>
                <a:spcPts val="0"/>
              </a:spcBef>
              <a:buNone/>
            </a:pPr>
            <a:r>
              <a:rPr lang="en-IN" sz="1800" dirty="0"/>
              <a:t> </a:t>
            </a:r>
            <a:r>
              <a:rPr lang="en-IN" sz="1800" dirty="0" smtClean="0"/>
              <a:t>                                                                          </a:t>
            </a:r>
            <a:r>
              <a:rPr lang="en-IN" sz="1800" dirty="0" smtClean="0">
                <a:solidFill>
                  <a:srgbClr val="FF0000"/>
                </a:solidFill>
              </a:rPr>
              <a:t>abstract </a:t>
            </a:r>
            <a:r>
              <a:rPr lang="en-IN" sz="1800" dirty="0">
                <a:solidFill>
                  <a:srgbClr val="FF0000"/>
                </a:solidFill>
              </a:rPr>
              <a:t>class </a:t>
            </a:r>
            <a:r>
              <a:rPr lang="en-IN" sz="1800" dirty="0" err="1" smtClean="0">
                <a:solidFill>
                  <a:srgbClr val="FF0000"/>
                </a:solidFill>
              </a:rPr>
              <a:t>DrawingShape</a:t>
            </a:r>
            <a:endParaRPr lang="en-IN" sz="1800" dirty="0" smtClean="0">
              <a:solidFill>
                <a:srgbClr val="FF0000"/>
              </a:solidFill>
            </a:endParaRP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protected </a:t>
            </a:r>
            <a:r>
              <a:rPr lang="en-IN" sz="1800" b="1" dirty="0" err="1">
                <a:solidFill>
                  <a:srgbClr val="FF0000"/>
                </a:solidFill>
              </a:rPr>
              <a:t>int</a:t>
            </a:r>
            <a:r>
              <a:rPr lang="en-IN" sz="1800" b="1" dirty="0">
                <a:solidFill>
                  <a:srgbClr val="FF0000"/>
                </a:solidFill>
              </a:rPr>
              <a:t> size;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protected </a:t>
            </a:r>
            <a:r>
              <a:rPr lang="en-IN" sz="1800" b="1" dirty="0" err="1">
                <a:solidFill>
                  <a:srgbClr val="FF0000"/>
                </a:solidFill>
              </a:rPr>
              <a:t>int</a:t>
            </a:r>
            <a:r>
              <a:rPr lang="en-IN" sz="1800" b="1" dirty="0">
                <a:solidFill>
                  <a:srgbClr val="FF0000"/>
                </a:solidFill>
              </a:rPr>
              <a:t> </a:t>
            </a:r>
            <a:r>
              <a:rPr lang="en-IN" sz="1800" b="1" dirty="0" err="1">
                <a:solidFill>
                  <a:srgbClr val="FF0000"/>
                </a:solidFill>
              </a:rPr>
              <a:t>locX</a:t>
            </a:r>
            <a:r>
              <a:rPr lang="en-IN" sz="1800" b="1" dirty="0">
                <a:solidFill>
                  <a:srgbClr val="FF0000"/>
                </a:solidFill>
              </a:rPr>
              <a:t> = 0, </a:t>
            </a:r>
            <a:r>
              <a:rPr lang="en-IN" sz="1800" b="1" dirty="0" err="1">
                <a:solidFill>
                  <a:srgbClr val="FF0000"/>
                </a:solidFill>
              </a:rPr>
              <a:t>locY</a:t>
            </a:r>
            <a:r>
              <a:rPr lang="en-IN" sz="1800" b="1" dirty="0">
                <a:solidFill>
                  <a:srgbClr val="FF0000"/>
                </a:solidFill>
              </a:rPr>
              <a:t> = 0;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protected </a:t>
            </a:r>
            <a:r>
              <a:rPr lang="en-IN" sz="1800" b="1" dirty="0">
                <a:solidFill>
                  <a:srgbClr val="FF0000"/>
                </a:solidFill>
              </a:rPr>
              <a:t>Shape </a:t>
            </a:r>
            <a:r>
              <a:rPr lang="en-IN" sz="1800" b="1" dirty="0" err="1">
                <a:solidFill>
                  <a:srgbClr val="FF0000"/>
                </a:solidFill>
              </a:rPr>
              <a:t>shape</a:t>
            </a:r>
            <a:r>
              <a:rPr lang="en-IN" sz="1800" b="1" dirty="0">
                <a:solidFill>
                  <a:srgbClr val="FF0000"/>
                </a:solidFill>
              </a:rPr>
              <a:t> = null</a:t>
            </a:r>
            <a:r>
              <a:rPr lang="en-IN" sz="1800" b="1" dirty="0" smtClean="0">
                <a:solidFill>
                  <a:srgbClr val="FF0000"/>
                </a:solidFill>
              </a:rPr>
              <a:t>;</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dirty="0" smtClean="0">
                <a:solidFill>
                  <a:srgbClr val="FF0000"/>
                </a:solidFill>
              </a:rPr>
              <a:t>}</a:t>
            </a:r>
          </a:p>
          <a:p>
            <a:pPr marL="0" indent="0" algn="just">
              <a:spcBef>
                <a:spcPts val="0"/>
              </a:spcBef>
              <a:buNone/>
            </a:pPr>
            <a:r>
              <a:rPr lang="en-IN" sz="1800" dirty="0"/>
              <a:t>The </a:t>
            </a:r>
            <a:r>
              <a:rPr lang="en-IN" sz="1800" i="1" dirty="0">
                <a:solidFill>
                  <a:srgbClr val="FF0000"/>
                </a:solidFill>
              </a:rPr>
              <a:t>Square </a:t>
            </a:r>
            <a:r>
              <a:rPr lang="en-IN" sz="1800" dirty="0">
                <a:solidFill>
                  <a:srgbClr val="FF0000"/>
                </a:solidFill>
              </a:rPr>
              <a:t>and </a:t>
            </a:r>
            <a:r>
              <a:rPr lang="en-IN" sz="1800" i="1" dirty="0">
                <a:solidFill>
                  <a:srgbClr val="FF0000"/>
                </a:solidFill>
              </a:rPr>
              <a:t>Circle </a:t>
            </a:r>
            <a:r>
              <a:rPr lang="en-IN" sz="1800" dirty="0"/>
              <a:t>classes both use the </a:t>
            </a:r>
            <a:r>
              <a:rPr lang="en-IN" sz="1800" i="1" dirty="0" err="1"/>
              <a:t>locX</a:t>
            </a:r>
            <a:r>
              <a:rPr lang="en-IN" sz="1800" i="1" dirty="0"/>
              <a:t> </a:t>
            </a:r>
            <a:r>
              <a:rPr lang="en-IN" sz="1800" dirty="0"/>
              <a:t>and </a:t>
            </a:r>
            <a:r>
              <a:rPr lang="en-IN" sz="1800" i="1" dirty="0" err="1"/>
              <a:t>locY</a:t>
            </a:r>
            <a:r>
              <a:rPr lang="en-IN" sz="1800" i="1" dirty="0"/>
              <a:t> </a:t>
            </a:r>
            <a:r>
              <a:rPr lang="en-IN" sz="1800" dirty="0"/>
              <a:t>fields to specify the location of the object on the canvas, so you can move these fields to the abstract class. </a:t>
            </a:r>
            <a:endParaRPr lang="en-IN" sz="1800" dirty="0" smtClean="0"/>
          </a:p>
          <a:p>
            <a:pPr marL="0" indent="0" algn="just">
              <a:spcBef>
                <a:spcPts val="0"/>
              </a:spcBef>
              <a:buNone/>
            </a:pPr>
            <a:endParaRPr lang="en-IN" sz="1800" dirty="0"/>
          </a:p>
          <a:p>
            <a:pPr marL="0" indent="0" algn="just">
              <a:spcBef>
                <a:spcPts val="0"/>
              </a:spcBef>
              <a:buNone/>
            </a:pPr>
            <a:r>
              <a:rPr lang="en-IN" sz="1800" dirty="0" smtClean="0"/>
              <a:t>Similarly</a:t>
            </a:r>
            <a:r>
              <a:rPr lang="en-IN" sz="1800" dirty="0"/>
              <a:t>, the </a:t>
            </a:r>
            <a:r>
              <a:rPr lang="en-IN" sz="1800" i="1" dirty="0"/>
              <a:t>Square </a:t>
            </a:r>
            <a:r>
              <a:rPr lang="en-IN" sz="1800" dirty="0"/>
              <a:t>and </a:t>
            </a:r>
            <a:r>
              <a:rPr lang="en-IN" sz="1800" i="1" dirty="0"/>
              <a:t>Circle </a:t>
            </a:r>
            <a:r>
              <a:rPr lang="en-IN" sz="1800" dirty="0"/>
              <a:t>classes both use a field to indicate the size of the object when it was rendered; although it has a different name in each class (</a:t>
            </a:r>
            <a:r>
              <a:rPr lang="en-IN" sz="1800" i="1" dirty="0" err="1"/>
              <a:t>sideLength</a:t>
            </a:r>
            <a:r>
              <a:rPr lang="en-IN" sz="1800" i="1" dirty="0"/>
              <a:t> </a:t>
            </a:r>
            <a:r>
              <a:rPr lang="en-IN" sz="1800" dirty="0"/>
              <a:t>and </a:t>
            </a:r>
            <a:r>
              <a:rPr lang="en-IN" sz="1800" i="1" dirty="0"/>
              <a:t>diameter</a:t>
            </a:r>
            <a:r>
              <a:rPr lang="en-IN" sz="1800" dirty="0"/>
              <a:t>), semantically the field performs the same task in both classes. </a:t>
            </a:r>
            <a:endParaRPr lang="en-IN" sz="1800" dirty="0" smtClean="0"/>
          </a:p>
          <a:p>
            <a:pPr marL="0" indent="0" algn="just">
              <a:spcBef>
                <a:spcPts val="0"/>
              </a:spcBef>
              <a:buNone/>
            </a:pPr>
            <a:endParaRPr lang="en-IN" sz="1800" dirty="0"/>
          </a:p>
          <a:p>
            <a:pPr marL="0" indent="0" algn="just">
              <a:spcBef>
                <a:spcPts val="0"/>
              </a:spcBef>
              <a:buNone/>
            </a:pPr>
            <a:r>
              <a:rPr lang="en-IN" sz="1800" dirty="0" smtClean="0"/>
              <a:t>The </a:t>
            </a:r>
            <a:r>
              <a:rPr lang="en-IN" sz="1800" dirty="0"/>
              <a:t>name </a:t>
            </a:r>
            <a:r>
              <a:rPr lang="en-IN" sz="1800" i="1" dirty="0"/>
              <a:t>size </a:t>
            </a:r>
            <a:r>
              <a:rPr lang="en-IN" sz="1800" dirty="0"/>
              <a:t>is a good abstraction of the purpose of this field.</a:t>
            </a:r>
            <a:endParaRPr lang="en-IN" sz="1800" dirty="0">
              <a:solidFill>
                <a:srgbClr val="FF0000"/>
              </a:solidFill>
            </a:endParaRPr>
          </a:p>
        </p:txBody>
      </p:sp>
    </p:spTree>
    <p:extLst>
      <p:ext uri="{BB962C8B-B14F-4D97-AF65-F5344CB8AC3E}">
        <p14:creationId xmlns:p14="http://schemas.microsoft.com/office/powerpoint/2010/main" xmlns="" val="18587329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US" sz="3600" b="1" dirty="0" err="1" smtClean="0">
                <a:solidFill>
                  <a:srgbClr val="FF0000"/>
                </a:solidFill>
              </a:rPr>
              <a:t>Contd</a:t>
            </a:r>
            <a:r>
              <a:rPr lang="en-US" sz="3600" b="1" dirty="0" smtClean="0">
                <a:solidFill>
                  <a:srgbClr val="FF0000"/>
                </a:solidFill>
              </a:rPr>
              <a:t>…</a:t>
            </a:r>
            <a:endParaRPr lang="en-IN" sz="3600" dirty="0">
              <a:solidFill>
                <a:srgbClr val="FF0000"/>
              </a:solidFill>
            </a:endParaRPr>
          </a:p>
        </p:txBody>
      </p:sp>
      <p:sp>
        <p:nvSpPr>
          <p:cNvPr id="4" name="Content Placeholder 3"/>
          <p:cNvSpPr>
            <a:spLocks noGrp="1"/>
          </p:cNvSpPr>
          <p:nvPr>
            <p:ph idx="1"/>
          </p:nvPr>
        </p:nvSpPr>
        <p:spPr>
          <a:xfrm>
            <a:off x="0" y="553791"/>
            <a:ext cx="12192000" cy="6304209"/>
          </a:xfrm>
        </p:spPr>
        <p:txBody>
          <a:bodyPr>
            <a:normAutofit/>
          </a:bodyPr>
          <a:lstStyle/>
          <a:p>
            <a:pPr algn="just"/>
            <a:r>
              <a:rPr lang="en-IN" sz="1800" dirty="0"/>
              <a:t>Internally, the </a:t>
            </a:r>
            <a:r>
              <a:rPr lang="en-IN" sz="1800" i="1" dirty="0"/>
              <a:t>Square </a:t>
            </a:r>
            <a:r>
              <a:rPr lang="en-IN" sz="1800" dirty="0"/>
              <a:t>class uses a </a:t>
            </a:r>
            <a:r>
              <a:rPr lang="en-IN" sz="1800" i="1" dirty="0"/>
              <a:t>Rectangle </a:t>
            </a:r>
            <a:r>
              <a:rPr lang="en-IN" sz="1800" dirty="0"/>
              <a:t>object to render itself on the canvas, and the </a:t>
            </a:r>
            <a:r>
              <a:rPr lang="en-IN" sz="1800" i="1" dirty="0"/>
              <a:t>Circle </a:t>
            </a:r>
            <a:r>
              <a:rPr lang="en-IN" sz="1800" dirty="0"/>
              <a:t>class uses an </a:t>
            </a:r>
            <a:r>
              <a:rPr lang="en-IN" sz="1800" i="1" dirty="0"/>
              <a:t>Ellipse </a:t>
            </a:r>
            <a:r>
              <a:rPr lang="en-IN" sz="1800" dirty="0"/>
              <a:t>object. </a:t>
            </a:r>
            <a:endParaRPr lang="en-IN" sz="1800" dirty="0" smtClean="0"/>
          </a:p>
          <a:p>
            <a:pPr algn="just"/>
            <a:r>
              <a:rPr lang="en-IN" sz="1800" dirty="0" smtClean="0"/>
              <a:t>Both </a:t>
            </a:r>
            <a:r>
              <a:rPr lang="en-IN" sz="1800" dirty="0"/>
              <a:t>of these classes are part of a hierarchy based on the abstract </a:t>
            </a:r>
            <a:r>
              <a:rPr lang="en-IN" sz="1800" i="1" dirty="0"/>
              <a:t>Shape </a:t>
            </a:r>
            <a:r>
              <a:rPr lang="en-IN" sz="1800" dirty="0"/>
              <a:t>class in the .NET Framework. The </a:t>
            </a:r>
            <a:r>
              <a:rPr lang="en-IN" sz="1800" i="1" dirty="0" err="1"/>
              <a:t>DrawingShape</a:t>
            </a:r>
            <a:r>
              <a:rPr lang="en-IN" sz="1800" i="1" dirty="0"/>
              <a:t> </a:t>
            </a:r>
            <a:r>
              <a:rPr lang="en-IN" sz="1800" dirty="0"/>
              <a:t>class uses a </a:t>
            </a:r>
            <a:r>
              <a:rPr lang="en-IN" sz="1800" i="1" dirty="0"/>
              <a:t>Shape </a:t>
            </a:r>
            <a:r>
              <a:rPr lang="en-IN" sz="1800" dirty="0"/>
              <a:t>field to represent both of these types</a:t>
            </a:r>
            <a:r>
              <a:rPr lang="en-IN" sz="1800" dirty="0" smtClean="0"/>
              <a:t>. </a:t>
            </a:r>
          </a:p>
          <a:p>
            <a:pPr marL="0" indent="0">
              <a:buNone/>
            </a:pPr>
            <a:r>
              <a:rPr lang="en-IN" sz="1800" dirty="0" smtClean="0"/>
              <a:t>7) Add </a:t>
            </a:r>
            <a:r>
              <a:rPr lang="en-IN" sz="1800" dirty="0"/>
              <a:t>the following constructor to the </a:t>
            </a:r>
            <a:r>
              <a:rPr lang="en-IN" sz="1800" i="1" dirty="0" err="1"/>
              <a:t>DrawingShape</a:t>
            </a:r>
            <a:r>
              <a:rPr lang="en-IN" sz="1800" i="1" dirty="0"/>
              <a:t> </a:t>
            </a:r>
            <a:r>
              <a:rPr lang="en-IN" sz="1800" dirty="0"/>
              <a:t>class:</a:t>
            </a:r>
          </a:p>
          <a:p>
            <a:pPr marL="0" indent="0">
              <a:spcBef>
                <a:spcPts val="0"/>
              </a:spcBef>
              <a:buNone/>
            </a:pPr>
            <a:r>
              <a:rPr lang="en-IN" sz="1800" dirty="0" smtClean="0">
                <a:solidFill>
                  <a:srgbClr val="FF0000"/>
                </a:solidFill>
              </a:rPr>
              <a:t>                                                           abstract </a:t>
            </a:r>
            <a:r>
              <a:rPr lang="en-IN" sz="1800" dirty="0">
                <a:solidFill>
                  <a:srgbClr val="FF0000"/>
                </a:solidFill>
              </a:rPr>
              <a:t>class </a:t>
            </a:r>
            <a:r>
              <a:rPr lang="en-IN" sz="1800" dirty="0" err="1" smtClean="0">
                <a:solidFill>
                  <a:srgbClr val="FF0000"/>
                </a:solidFill>
              </a:rPr>
              <a:t>DrawingShape</a:t>
            </a:r>
            <a:endParaRPr lang="en-IN" sz="1800" dirty="0" smtClean="0">
              <a:solidFill>
                <a:srgbClr val="FF0000"/>
              </a:solidFill>
            </a:endParaRP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dirty="0">
                <a:solidFill>
                  <a:srgbClr val="FF0000"/>
                </a:solidFill>
              </a:rPr>
              <a:t> </a:t>
            </a:r>
            <a:r>
              <a:rPr lang="en-IN" sz="1800"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public </a:t>
            </a:r>
            <a:r>
              <a:rPr lang="en-IN" sz="1800" b="1" dirty="0" err="1">
                <a:solidFill>
                  <a:srgbClr val="FF0000"/>
                </a:solidFill>
              </a:rPr>
              <a:t>DrawingShape</a:t>
            </a:r>
            <a:r>
              <a:rPr lang="en-IN" sz="1800" b="1" dirty="0">
                <a:solidFill>
                  <a:srgbClr val="FF0000"/>
                </a:solidFill>
              </a:rPr>
              <a:t>(</a:t>
            </a:r>
            <a:r>
              <a:rPr lang="en-IN" sz="1800" b="1" dirty="0" err="1">
                <a:solidFill>
                  <a:srgbClr val="FF0000"/>
                </a:solidFill>
              </a:rPr>
              <a:t>int</a:t>
            </a:r>
            <a:r>
              <a:rPr lang="en-IN" sz="1800" b="1" dirty="0">
                <a:solidFill>
                  <a:srgbClr val="FF0000"/>
                </a:solidFill>
              </a:rPr>
              <a:t> size)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b="1" dirty="0" err="1" smtClean="0">
                <a:solidFill>
                  <a:srgbClr val="FF0000"/>
                </a:solidFill>
              </a:rPr>
              <a:t>this.size</a:t>
            </a:r>
            <a:r>
              <a:rPr lang="en-IN" sz="1800" b="1" dirty="0" smtClean="0">
                <a:solidFill>
                  <a:srgbClr val="FF0000"/>
                </a:solidFill>
              </a:rPr>
              <a:t> </a:t>
            </a:r>
            <a:r>
              <a:rPr lang="en-IN" sz="1800" b="1" dirty="0">
                <a:solidFill>
                  <a:srgbClr val="FF0000"/>
                </a:solidFill>
              </a:rPr>
              <a:t>= size; </a:t>
            </a:r>
            <a:endParaRPr lang="en-IN" sz="1800" b="1" dirty="0" smtClean="0">
              <a:solidFill>
                <a:srgbClr val="FF0000"/>
              </a:solidFill>
            </a:endParaRPr>
          </a:p>
          <a:p>
            <a:pPr marL="0" indent="0">
              <a:spcBef>
                <a:spcPts val="0"/>
              </a:spcBef>
              <a:buNone/>
            </a:pPr>
            <a:r>
              <a:rPr lang="en-IN" sz="1800" b="1" dirty="0">
                <a:solidFill>
                  <a:srgbClr val="FF0000"/>
                </a:solidFill>
              </a:rPr>
              <a:t> </a:t>
            </a:r>
            <a:r>
              <a:rPr lang="en-IN" sz="1800" b="1" dirty="0" smtClean="0">
                <a:solidFill>
                  <a:srgbClr val="FF0000"/>
                </a:solidFill>
              </a:rPr>
              <a:t>                                                         }</a:t>
            </a:r>
          </a:p>
          <a:p>
            <a:pPr marL="0" indent="0">
              <a:spcBef>
                <a:spcPts val="0"/>
              </a:spcBef>
              <a:buNone/>
            </a:pPr>
            <a:r>
              <a:rPr lang="en-IN" sz="1800" b="1" dirty="0">
                <a:solidFill>
                  <a:srgbClr val="FF0000"/>
                </a:solidFill>
              </a:rPr>
              <a:t> </a:t>
            </a:r>
            <a:r>
              <a:rPr lang="en-IN" sz="1800" b="1" dirty="0" smtClean="0">
                <a:solidFill>
                  <a:srgbClr val="FF0000"/>
                </a:solidFill>
              </a:rPr>
              <a:t>                                                       </a:t>
            </a:r>
            <a:r>
              <a:rPr lang="en-IN" sz="1800" dirty="0" smtClean="0">
                <a:solidFill>
                  <a:srgbClr val="FF0000"/>
                </a:solidFill>
              </a:rPr>
              <a:t>}</a:t>
            </a:r>
            <a:endParaRPr lang="en-IN" sz="1800" dirty="0">
              <a:solidFill>
                <a:srgbClr val="FF0000"/>
              </a:solidFill>
            </a:endParaRPr>
          </a:p>
          <a:p>
            <a:r>
              <a:rPr lang="en-IN" sz="1800" dirty="0"/>
              <a:t>This code initializes the </a:t>
            </a:r>
            <a:r>
              <a:rPr lang="en-IN" sz="1800" i="1" dirty="0"/>
              <a:t>size </a:t>
            </a:r>
            <a:r>
              <a:rPr lang="en-IN" sz="1800" dirty="0"/>
              <a:t>field in the </a:t>
            </a:r>
            <a:r>
              <a:rPr lang="en-IN" sz="1800" i="1" dirty="0" err="1"/>
              <a:t>DrawingShape</a:t>
            </a:r>
            <a:r>
              <a:rPr lang="en-IN" sz="1800" i="1" dirty="0"/>
              <a:t> </a:t>
            </a:r>
            <a:r>
              <a:rPr lang="en-IN" sz="1800" dirty="0"/>
              <a:t>object</a:t>
            </a:r>
            <a:r>
              <a:rPr lang="en-IN" sz="1800" dirty="0" smtClean="0"/>
              <a:t>. </a:t>
            </a:r>
          </a:p>
          <a:p>
            <a:pPr algn="just"/>
            <a:r>
              <a:rPr lang="en-IN" sz="1800" dirty="0" smtClean="0"/>
              <a:t>8) Add </a:t>
            </a:r>
            <a:r>
              <a:rPr lang="en-IN" sz="1800" dirty="0"/>
              <a:t>the </a:t>
            </a:r>
            <a:r>
              <a:rPr lang="en-IN" sz="1800" i="1" dirty="0" err="1"/>
              <a:t>SetLocation</a:t>
            </a:r>
            <a:r>
              <a:rPr lang="en-IN" sz="1800" i="1" dirty="0"/>
              <a:t> </a:t>
            </a:r>
            <a:r>
              <a:rPr lang="en-IN" sz="1800" dirty="0"/>
              <a:t>and </a:t>
            </a:r>
            <a:r>
              <a:rPr lang="en-IN" sz="1800" i="1" dirty="0" err="1"/>
              <a:t>SetColor</a:t>
            </a:r>
            <a:r>
              <a:rPr lang="en-IN" sz="1800" i="1" dirty="0"/>
              <a:t> </a:t>
            </a:r>
            <a:r>
              <a:rPr lang="en-IN" sz="1800" dirty="0"/>
              <a:t>methods to the </a:t>
            </a:r>
            <a:r>
              <a:rPr lang="en-IN" sz="1800" i="1" dirty="0" err="1"/>
              <a:t>DrawingShape</a:t>
            </a:r>
            <a:r>
              <a:rPr lang="en-IN" sz="1800" i="1" dirty="0"/>
              <a:t> </a:t>
            </a:r>
            <a:r>
              <a:rPr lang="en-IN" sz="1800" dirty="0"/>
              <a:t>class, as shown in bold below. These methods provide implementations that are inherited by all classes that derive </a:t>
            </a:r>
            <a:r>
              <a:rPr lang="en-IN" sz="1800" dirty="0" smtClean="0"/>
              <a:t> from </a:t>
            </a:r>
            <a:r>
              <a:rPr lang="en-IN" sz="1800" dirty="0"/>
              <a:t>the </a:t>
            </a:r>
            <a:r>
              <a:rPr lang="en-IN" sz="1800" i="1" dirty="0" err="1"/>
              <a:t>DrawingShape</a:t>
            </a:r>
            <a:r>
              <a:rPr lang="en-IN" sz="1800" i="1" dirty="0"/>
              <a:t> </a:t>
            </a:r>
            <a:r>
              <a:rPr lang="en-IN" sz="1800" dirty="0"/>
              <a:t>class. </a:t>
            </a:r>
            <a:endParaRPr lang="en-IN" sz="1800" dirty="0" smtClean="0"/>
          </a:p>
          <a:p>
            <a:pPr algn="just"/>
            <a:r>
              <a:rPr lang="en-IN" sz="1800" dirty="0" smtClean="0"/>
              <a:t>Notice </a:t>
            </a:r>
            <a:r>
              <a:rPr lang="en-IN" sz="1800" dirty="0"/>
              <a:t>that they are not marked as </a:t>
            </a:r>
            <a:r>
              <a:rPr lang="en-IN" sz="1800" i="1" dirty="0"/>
              <a:t>virtual</a:t>
            </a:r>
            <a:r>
              <a:rPr lang="en-IN" sz="1800" dirty="0"/>
              <a:t>, and a derived class is not expected to override them. </a:t>
            </a:r>
            <a:endParaRPr lang="en-IN" sz="1800" dirty="0" smtClean="0"/>
          </a:p>
          <a:p>
            <a:pPr algn="just"/>
            <a:r>
              <a:rPr lang="en-IN" sz="1800" dirty="0" smtClean="0"/>
              <a:t>Also</a:t>
            </a:r>
            <a:r>
              <a:rPr lang="en-IN" sz="1800" dirty="0"/>
              <a:t>, the </a:t>
            </a:r>
            <a:r>
              <a:rPr lang="en-IN" sz="1800" i="1" dirty="0" err="1"/>
              <a:t>DrawingShape</a:t>
            </a:r>
            <a:r>
              <a:rPr lang="en-IN" sz="1800" i="1" dirty="0"/>
              <a:t> </a:t>
            </a:r>
            <a:r>
              <a:rPr lang="en-IN" sz="1800" dirty="0"/>
              <a:t>class is not declared as implementing the </a:t>
            </a:r>
            <a:r>
              <a:rPr lang="en-IN" sz="1800" i="1" dirty="0" err="1"/>
              <a:t>IDraw</a:t>
            </a:r>
            <a:r>
              <a:rPr lang="en-IN" sz="1800" i="1" dirty="0"/>
              <a:t> </a:t>
            </a:r>
            <a:r>
              <a:rPr lang="en-IN" sz="1800" dirty="0"/>
              <a:t>or </a:t>
            </a:r>
            <a:r>
              <a:rPr lang="en-IN" sz="1800" i="1" dirty="0" err="1"/>
              <a:t>IColor</a:t>
            </a:r>
            <a:r>
              <a:rPr lang="en-IN" sz="1800" i="1" dirty="0"/>
              <a:t> </a:t>
            </a:r>
            <a:r>
              <a:rPr lang="en-IN" sz="1800" dirty="0"/>
              <a:t>interfaces (interface implementation is a feature of the </a:t>
            </a:r>
            <a:r>
              <a:rPr lang="en-IN" sz="1800" i="1" dirty="0"/>
              <a:t>Square </a:t>
            </a:r>
            <a:r>
              <a:rPr lang="en-IN" sz="1800" dirty="0"/>
              <a:t>and </a:t>
            </a:r>
            <a:r>
              <a:rPr lang="en-IN" sz="1800" i="1" dirty="0"/>
              <a:t>Circle </a:t>
            </a:r>
            <a:r>
              <a:rPr lang="en-IN" sz="1800" dirty="0"/>
              <a:t>classes and not this abstract class), so these methods are simply declared as </a:t>
            </a:r>
            <a:r>
              <a:rPr lang="en-IN" sz="1800" i="1" dirty="0"/>
              <a:t>public</a:t>
            </a:r>
            <a:r>
              <a:rPr lang="en-IN" sz="1800" dirty="0"/>
              <a:t>.</a:t>
            </a:r>
          </a:p>
          <a:p>
            <a:pPr marL="0" indent="0">
              <a:buNone/>
            </a:pPr>
            <a:endParaRPr lang="en-IN" sz="1800" dirty="0"/>
          </a:p>
          <a:p>
            <a:endParaRPr lang="en-IN" sz="1800" dirty="0">
              <a:solidFill>
                <a:srgbClr val="FF0000"/>
              </a:solidFill>
            </a:endParaRPr>
          </a:p>
        </p:txBody>
      </p:sp>
    </p:spTree>
    <p:extLst>
      <p:ext uri="{BB962C8B-B14F-4D97-AF65-F5344CB8AC3E}">
        <p14:creationId xmlns:p14="http://schemas.microsoft.com/office/powerpoint/2010/main" xmlns="" val="17477358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US" sz="3600" b="1" dirty="0" err="1" smtClean="0">
                <a:solidFill>
                  <a:srgbClr val="FF0000"/>
                </a:solidFill>
              </a:rPr>
              <a:t>Contd</a:t>
            </a:r>
            <a:r>
              <a:rPr lang="en-US" sz="3600" b="1" dirty="0" smtClean="0">
                <a:solidFill>
                  <a:srgbClr val="FF0000"/>
                </a:solidFill>
              </a:rPr>
              <a:t>…</a:t>
            </a:r>
            <a:endParaRPr lang="en-IN" sz="3600" dirty="0">
              <a:solidFill>
                <a:srgbClr val="FF0000"/>
              </a:solidFill>
            </a:endParaRPr>
          </a:p>
        </p:txBody>
      </p:sp>
      <p:pic>
        <p:nvPicPr>
          <p:cNvPr id="3" name="Content Placeholder 2"/>
          <p:cNvPicPr>
            <a:picLocks noGrp="1" noChangeAspect="1"/>
          </p:cNvPicPr>
          <p:nvPr>
            <p:ph idx="1"/>
          </p:nvPr>
        </p:nvPicPr>
        <p:blipFill>
          <a:blip r:embed="rId2"/>
          <a:stretch>
            <a:fillRect/>
          </a:stretch>
        </p:blipFill>
        <p:spPr>
          <a:xfrm>
            <a:off x="2859109" y="553791"/>
            <a:ext cx="7804598" cy="4027977"/>
          </a:xfrm>
          <a:prstGeom prst="rect">
            <a:avLst/>
          </a:prstGeom>
        </p:spPr>
      </p:pic>
      <p:sp>
        <p:nvSpPr>
          <p:cNvPr id="5" name="Rectangle 4"/>
          <p:cNvSpPr/>
          <p:nvPr/>
        </p:nvSpPr>
        <p:spPr>
          <a:xfrm>
            <a:off x="98738" y="4086068"/>
            <a:ext cx="12093262" cy="1969770"/>
          </a:xfrm>
          <a:prstGeom prst="rect">
            <a:avLst/>
          </a:prstGeom>
        </p:spPr>
        <p:txBody>
          <a:bodyPr wrap="square">
            <a:spAutoFit/>
          </a:bodyPr>
          <a:lstStyle/>
          <a:p>
            <a:endParaRPr lang="en-IN" sz="3200" dirty="0">
              <a:solidFill>
                <a:srgbClr val="000000"/>
              </a:solidFill>
              <a:latin typeface="Segoe"/>
            </a:endParaRPr>
          </a:p>
          <a:p>
            <a:pPr algn="just"/>
            <a:r>
              <a:rPr lang="en-IN" dirty="0" smtClean="0">
                <a:solidFill>
                  <a:srgbClr val="000000"/>
                </a:solidFill>
                <a:latin typeface="Segoe"/>
              </a:rPr>
              <a:t>9) Add </a:t>
            </a:r>
            <a:r>
              <a:rPr lang="en-IN" dirty="0">
                <a:solidFill>
                  <a:srgbClr val="000000"/>
                </a:solidFill>
                <a:latin typeface="Segoe"/>
              </a:rPr>
              <a:t>the </a:t>
            </a:r>
            <a:r>
              <a:rPr lang="en-IN" i="1" dirty="0">
                <a:solidFill>
                  <a:srgbClr val="000000"/>
                </a:solidFill>
                <a:latin typeface="Segoe"/>
              </a:rPr>
              <a:t>Draw </a:t>
            </a:r>
            <a:r>
              <a:rPr lang="en-IN" dirty="0">
                <a:solidFill>
                  <a:srgbClr val="000000"/>
                </a:solidFill>
                <a:latin typeface="Segoe"/>
              </a:rPr>
              <a:t>method to the </a:t>
            </a:r>
            <a:r>
              <a:rPr lang="en-IN" i="1" dirty="0" err="1">
                <a:solidFill>
                  <a:srgbClr val="000000"/>
                </a:solidFill>
                <a:latin typeface="Segoe"/>
              </a:rPr>
              <a:t>DrawingShape</a:t>
            </a:r>
            <a:r>
              <a:rPr lang="en-IN" i="1" dirty="0">
                <a:solidFill>
                  <a:srgbClr val="000000"/>
                </a:solidFill>
                <a:latin typeface="Segoe"/>
              </a:rPr>
              <a:t> </a:t>
            </a:r>
            <a:r>
              <a:rPr lang="en-IN" dirty="0">
                <a:solidFill>
                  <a:srgbClr val="000000"/>
                </a:solidFill>
                <a:latin typeface="Segoe"/>
              </a:rPr>
              <a:t>class. Unlike the previous methods, this method is declared as </a:t>
            </a:r>
            <a:r>
              <a:rPr lang="en-IN" i="1" dirty="0">
                <a:solidFill>
                  <a:srgbClr val="000000"/>
                </a:solidFill>
                <a:latin typeface="Segoe"/>
              </a:rPr>
              <a:t>virtual</a:t>
            </a:r>
            <a:r>
              <a:rPr lang="en-IN" dirty="0">
                <a:solidFill>
                  <a:srgbClr val="000000"/>
                </a:solidFill>
                <a:latin typeface="Segoe"/>
              </a:rPr>
              <a:t>, and any derived classes are expected to override it to extend the functionality</a:t>
            </a:r>
            <a:r>
              <a:rPr lang="en-IN" dirty="0" smtClean="0">
                <a:solidFill>
                  <a:srgbClr val="000000"/>
                </a:solidFill>
                <a:latin typeface="Segoe"/>
              </a:rPr>
              <a:t>.</a:t>
            </a:r>
          </a:p>
          <a:p>
            <a:pPr algn="just"/>
            <a:endParaRPr lang="en-IN" dirty="0">
              <a:solidFill>
                <a:srgbClr val="000000"/>
              </a:solidFill>
              <a:latin typeface="Segoe"/>
            </a:endParaRPr>
          </a:p>
          <a:p>
            <a:pPr algn="just"/>
            <a:r>
              <a:rPr lang="en-IN" dirty="0" smtClean="0">
                <a:solidFill>
                  <a:srgbClr val="000000"/>
                </a:solidFill>
                <a:latin typeface="Segoe"/>
              </a:rPr>
              <a:t> </a:t>
            </a:r>
            <a:r>
              <a:rPr lang="en-IN" dirty="0">
                <a:solidFill>
                  <a:srgbClr val="000000"/>
                </a:solidFill>
                <a:latin typeface="Segoe"/>
              </a:rPr>
              <a:t>The code in this method verifies that the </a:t>
            </a:r>
            <a:r>
              <a:rPr lang="en-IN" i="1" dirty="0">
                <a:solidFill>
                  <a:srgbClr val="000000"/>
                </a:solidFill>
                <a:latin typeface="Segoe"/>
              </a:rPr>
              <a:t>shape </a:t>
            </a:r>
            <a:r>
              <a:rPr lang="en-IN" dirty="0">
                <a:solidFill>
                  <a:srgbClr val="000000"/>
                </a:solidFill>
                <a:latin typeface="Segoe"/>
              </a:rPr>
              <a:t>field is not null and then draws it on the canvas. The classes that inherit this method must provide their own code to instantiate the </a:t>
            </a:r>
            <a:r>
              <a:rPr lang="en-IN" i="1" dirty="0">
                <a:solidFill>
                  <a:srgbClr val="000000"/>
                </a:solidFill>
                <a:latin typeface="Segoe"/>
              </a:rPr>
              <a:t>shape </a:t>
            </a:r>
            <a:r>
              <a:rPr lang="en-IN" dirty="0">
                <a:solidFill>
                  <a:srgbClr val="000000"/>
                </a:solidFill>
                <a:latin typeface="Segoe"/>
              </a:rPr>
              <a:t>object. </a:t>
            </a:r>
          </a:p>
        </p:txBody>
      </p:sp>
    </p:spTree>
    <p:extLst>
      <p:ext uri="{BB962C8B-B14F-4D97-AF65-F5344CB8AC3E}">
        <p14:creationId xmlns:p14="http://schemas.microsoft.com/office/powerpoint/2010/main" xmlns="" val="284972072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US" sz="3600" b="1" dirty="0" err="1" smtClean="0">
                <a:solidFill>
                  <a:srgbClr val="FF0000"/>
                </a:solidFill>
              </a:rPr>
              <a:t>Contd</a:t>
            </a:r>
            <a:r>
              <a:rPr lang="en-US" sz="3600" b="1" dirty="0" smtClean="0">
                <a:solidFill>
                  <a:srgbClr val="FF0000"/>
                </a:solidFill>
              </a:rPr>
              <a:t>…</a:t>
            </a:r>
            <a:endParaRPr lang="en-IN" sz="3600" dirty="0">
              <a:solidFill>
                <a:srgbClr val="FF0000"/>
              </a:solidFill>
            </a:endParaRPr>
          </a:p>
        </p:txBody>
      </p:sp>
      <p:pic>
        <p:nvPicPr>
          <p:cNvPr id="6" name="Content Placeholder 5"/>
          <p:cNvPicPr>
            <a:picLocks noGrp="1" noChangeAspect="1"/>
          </p:cNvPicPr>
          <p:nvPr>
            <p:ph idx="1"/>
          </p:nvPr>
        </p:nvPicPr>
        <p:blipFill>
          <a:blip r:embed="rId2"/>
          <a:stretch>
            <a:fillRect/>
          </a:stretch>
        </p:blipFill>
        <p:spPr>
          <a:xfrm>
            <a:off x="2112135" y="823163"/>
            <a:ext cx="7186411" cy="3375349"/>
          </a:xfrm>
          <a:prstGeom prst="rect">
            <a:avLst/>
          </a:prstGeom>
        </p:spPr>
      </p:pic>
      <p:sp>
        <p:nvSpPr>
          <p:cNvPr id="7" name="Rectangle 6"/>
          <p:cNvSpPr/>
          <p:nvPr/>
        </p:nvSpPr>
        <p:spPr>
          <a:xfrm>
            <a:off x="0" y="4467884"/>
            <a:ext cx="12192000" cy="1754326"/>
          </a:xfrm>
          <a:prstGeom prst="rect">
            <a:avLst/>
          </a:prstGeom>
        </p:spPr>
        <p:txBody>
          <a:bodyPr wrap="square">
            <a:spAutoFit/>
          </a:bodyPr>
          <a:lstStyle/>
          <a:p>
            <a:r>
              <a:rPr lang="en-IN" dirty="0">
                <a:solidFill>
                  <a:srgbClr val="000000"/>
                </a:solidFill>
                <a:latin typeface="Segoe"/>
              </a:rPr>
              <a:t>You have now completed the </a:t>
            </a:r>
            <a:r>
              <a:rPr lang="en-IN" i="1" dirty="0" err="1">
                <a:solidFill>
                  <a:srgbClr val="000000"/>
                </a:solidFill>
                <a:latin typeface="Segoe"/>
              </a:rPr>
              <a:t>DrawingShape</a:t>
            </a:r>
            <a:r>
              <a:rPr lang="en-IN" i="1" dirty="0">
                <a:solidFill>
                  <a:srgbClr val="000000"/>
                </a:solidFill>
                <a:latin typeface="Segoe"/>
              </a:rPr>
              <a:t> </a:t>
            </a:r>
            <a:r>
              <a:rPr lang="en-IN" dirty="0">
                <a:solidFill>
                  <a:srgbClr val="000000"/>
                </a:solidFill>
                <a:latin typeface="Segoe"/>
              </a:rPr>
              <a:t>abstract class. The next step is to change the </a:t>
            </a:r>
            <a:r>
              <a:rPr lang="en-IN" i="1" dirty="0">
                <a:solidFill>
                  <a:srgbClr val="000000"/>
                </a:solidFill>
                <a:latin typeface="Segoe"/>
              </a:rPr>
              <a:t>Square </a:t>
            </a:r>
            <a:r>
              <a:rPr lang="en-IN" dirty="0">
                <a:solidFill>
                  <a:srgbClr val="000000"/>
                </a:solidFill>
                <a:latin typeface="Segoe"/>
              </a:rPr>
              <a:t>and </a:t>
            </a:r>
            <a:r>
              <a:rPr lang="en-IN" i="1" dirty="0">
                <a:solidFill>
                  <a:srgbClr val="000000"/>
                </a:solidFill>
                <a:latin typeface="Segoe"/>
              </a:rPr>
              <a:t>Circle </a:t>
            </a:r>
            <a:r>
              <a:rPr lang="en-IN" dirty="0">
                <a:solidFill>
                  <a:srgbClr val="000000"/>
                </a:solidFill>
                <a:latin typeface="Segoe"/>
              </a:rPr>
              <a:t>classes so that they inherit from this class, and then remove the duplicated code from the </a:t>
            </a:r>
            <a:r>
              <a:rPr lang="en-IN" i="1" dirty="0">
                <a:solidFill>
                  <a:srgbClr val="000000"/>
                </a:solidFill>
                <a:latin typeface="Segoe"/>
              </a:rPr>
              <a:t>Square </a:t>
            </a:r>
            <a:r>
              <a:rPr lang="en-IN" dirty="0">
                <a:solidFill>
                  <a:srgbClr val="000000"/>
                </a:solidFill>
                <a:latin typeface="Segoe"/>
              </a:rPr>
              <a:t>and </a:t>
            </a:r>
            <a:r>
              <a:rPr lang="en-IN" i="1" dirty="0">
                <a:solidFill>
                  <a:srgbClr val="000000"/>
                </a:solidFill>
                <a:latin typeface="Segoe"/>
              </a:rPr>
              <a:t>Circle </a:t>
            </a:r>
            <a:r>
              <a:rPr lang="en-IN" dirty="0">
                <a:solidFill>
                  <a:srgbClr val="000000"/>
                </a:solidFill>
                <a:latin typeface="Segoe"/>
              </a:rPr>
              <a:t>classes</a:t>
            </a:r>
            <a:r>
              <a:rPr lang="en-IN" dirty="0" smtClean="0">
                <a:solidFill>
                  <a:srgbClr val="000000"/>
                </a:solidFill>
                <a:latin typeface="Segoe"/>
              </a:rPr>
              <a:t>. </a:t>
            </a:r>
          </a:p>
          <a:p>
            <a:endParaRPr lang="en-US" dirty="0">
              <a:solidFill>
                <a:srgbClr val="000000"/>
              </a:solidFill>
              <a:latin typeface="Segoe"/>
            </a:endParaRPr>
          </a:p>
          <a:p>
            <a:endParaRPr lang="en-IN" dirty="0"/>
          </a:p>
          <a:p>
            <a:r>
              <a:rPr lang="en-IN" dirty="0" smtClean="0"/>
              <a:t>10) Return </a:t>
            </a:r>
            <a:r>
              <a:rPr lang="en-IN" dirty="0"/>
              <a:t>to Visual Studio and stop debugging.</a:t>
            </a:r>
          </a:p>
          <a:p>
            <a:endParaRPr lang="en-IN" dirty="0"/>
          </a:p>
        </p:txBody>
      </p:sp>
    </p:spTree>
    <p:extLst>
      <p:ext uri="{BB962C8B-B14F-4D97-AF65-F5344CB8AC3E}">
        <p14:creationId xmlns:p14="http://schemas.microsoft.com/office/powerpoint/2010/main" xmlns="" val="288023416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70"/>
            <a:ext cx="12093262" cy="519921"/>
          </a:xfrm>
        </p:spPr>
        <p:txBody>
          <a:bodyPr>
            <a:noAutofit/>
          </a:bodyPr>
          <a:lstStyle/>
          <a:p>
            <a:r>
              <a:rPr lang="en-IN" sz="3600" b="1" dirty="0">
                <a:solidFill>
                  <a:srgbClr val="FF0000"/>
                </a:solidFill>
              </a:rPr>
              <a:t>Using Garbage Collection and Resource Management </a:t>
            </a:r>
            <a:endParaRPr lang="en-IN" sz="3600" dirty="0">
              <a:solidFill>
                <a:srgbClr val="FF0000"/>
              </a:solidFill>
            </a:endParaRPr>
          </a:p>
        </p:txBody>
      </p:sp>
      <p:sp>
        <p:nvSpPr>
          <p:cNvPr id="3" name="Content Placeholder 2"/>
          <p:cNvSpPr>
            <a:spLocks noGrp="1"/>
          </p:cNvSpPr>
          <p:nvPr>
            <p:ph idx="1"/>
          </p:nvPr>
        </p:nvSpPr>
        <p:spPr>
          <a:xfrm>
            <a:off x="0" y="553791"/>
            <a:ext cx="12192000" cy="6304209"/>
          </a:xfrm>
        </p:spPr>
        <p:txBody>
          <a:bodyPr>
            <a:normAutofit lnSpcReduction="10000"/>
          </a:bodyPr>
          <a:lstStyle/>
          <a:p>
            <a:pPr algn="ctr"/>
            <a:r>
              <a:rPr lang="en-IN" sz="2500" b="1" dirty="0">
                <a:solidFill>
                  <a:srgbClr val="FF0000"/>
                </a:solidFill>
              </a:rPr>
              <a:t>The Life and Times of an Object </a:t>
            </a:r>
            <a:r>
              <a:rPr lang="en-IN" sz="2500" b="1" dirty="0" smtClean="0">
                <a:solidFill>
                  <a:srgbClr val="FF0000"/>
                </a:solidFill>
              </a:rPr>
              <a:t> </a:t>
            </a:r>
          </a:p>
          <a:p>
            <a:r>
              <a:rPr lang="en-IN" sz="1800" dirty="0"/>
              <a:t>First, let’s recap what happens when you create an object. </a:t>
            </a:r>
          </a:p>
          <a:p>
            <a:r>
              <a:rPr lang="en-IN" sz="1800" dirty="0"/>
              <a:t>You create an object by using the </a:t>
            </a:r>
            <a:r>
              <a:rPr lang="en-IN" sz="1800" i="1" dirty="0"/>
              <a:t>new </a:t>
            </a:r>
            <a:r>
              <a:rPr lang="en-IN" sz="1800" dirty="0"/>
              <a:t>operator. The following example creates a new instance of the </a:t>
            </a:r>
            <a:r>
              <a:rPr lang="en-IN" sz="1800" i="1" dirty="0"/>
              <a:t>Square </a:t>
            </a:r>
            <a:r>
              <a:rPr lang="en-IN" sz="1800" dirty="0"/>
              <a:t>class that you met in Chapter 13, “Creating Interfaces and Defining Abstract Classes”: </a:t>
            </a:r>
          </a:p>
          <a:p>
            <a:pPr marL="0" indent="0">
              <a:buNone/>
            </a:pPr>
            <a:r>
              <a:rPr lang="en-IN" sz="1800" dirty="0" smtClean="0"/>
              <a:t>                                                          </a:t>
            </a:r>
            <a:r>
              <a:rPr lang="en-IN" sz="1800" dirty="0" smtClean="0">
                <a:solidFill>
                  <a:srgbClr val="FF0000"/>
                </a:solidFill>
              </a:rPr>
              <a:t>Square </a:t>
            </a:r>
            <a:r>
              <a:rPr lang="en-IN" sz="1800" dirty="0" err="1">
                <a:solidFill>
                  <a:srgbClr val="FF0000"/>
                </a:solidFill>
              </a:rPr>
              <a:t>mySquare</a:t>
            </a:r>
            <a:r>
              <a:rPr lang="en-IN" sz="1800" dirty="0">
                <a:solidFill>
                  <a:srgbClr val="FF0000"/>
                </a:solidFill>
              </a:rPr>
              <a:t> = new Square</a:t>
            </a:r>
            <a:r>
              <a:rPr lang="en-IN" sz="1800" dirty="0" smtClean="0">
                <a:solidFill>
                  <a:srgbClr val="FF0000"/>
                </a:solidFill>
              </a:rPr>
              <a:t>( );         // </a:t>
            </a:r>
            <a:r>
              <a:rPr lang="en-IN" sz="1800" dirty="0">
                <a:solidFill>
                  <a:srgbClr val="FF0000"/>
                </a:solidFill>
              </a:rPr>
              <a:t>Square is a reference type </a:t>
            </a:r>
            <a:r>
              <a:rPr lang="en-IN" sz="1800" dirty="0" smtClean="0">
                <a:solidFill>
                  <a:srgbClr val="FF0000"/>
                </a:solidFill>
              </a:rPr>
              <a:t> </a:t>
            </a:r>
          </a:p>
          <a:p>
            <a:pPr marL="0" indent="0">
              <a:buNone/>
            </a:pPr>
            <a:r>
              <a:rPr lang="en-IN" sz="1800" dirty="0"/>
              <a:t>From your point of view, the </a:t>
            </a:r>
            <a:r>
              <a:rPr lang="en-IN" sz="1800" i="1" dirty="0"/>
              <a:t>new </a:t>
            </a:r>
            <a:r>
              <a:rPr lang="en-IN" sz="1800" dirty="0"/>
              <a:t>operation is a single operation, but underneath, object creation is really a two-phase process</a:t>
            </a:r>
            <a:r>
              <a:rPr lang="en-IN" sz="1800" dirty="0" smtClean="0"/>
              <a:t>: </a:t>
            </a:r>
          </a:p>
          <a:p>
            <a:pPr marL="0" indent="0" algn="just">
              <a:buNone/>
            </a:pPr>
            <a:r>
              <a:rPr lang="en-IN" sz="1800" dirty="0" smtClean="0">
                <a:solidFill>
                  <a:srgbClr val="FF0000"/>
                </a:solidFill>
              </a:rPr>
              <a:t>1) The </a:t>
            </a:r>
            <a:r>
              <a:rPr lang="en-IN" sz="1800" i="1" dirty="0">
                <a:solidFill>
                  <a:srgbClr val="FF0000"/>
                </a:solidFill>
              </a:rPr>
              <a:t>new </a:t>
            </a:r>
            <a:r>
              <a:rPr lang="en-IN" sz="1800" dirty="0">
                <a:solidFill>
                  <a:srgbClr val="FF0000"/>
                </a:solidFill>
              </a:rPr>
              <a:t>operation allocates a chunk of </a:t>
            </a:r>
            <a:r>
              <a:rPr lang="en-IN" sz="1800" i="1" dirty="0">
                <a:solidFill>
                  <a:srgbClr val="FF0000"/>
                </a:solidFill>
              </a:rPr>
              <a:t>raw </a:t>
            </a:r>
            <a:r>
              <a:rPr lang="en-IN" sz="1800" dirty="0">
                <a:solidFill>
                  <a:srgbClr val="FF0000"/>
                </a:solidFill>
              </a:rPr>
              <a:t>memory from the heap. You have no control over this phase of an object’s creation. </a:t>
            </a:r>
          </a:p>
          <a:p>
            <a:pPr marL="0" indent="0" algn="just">
              <a:buNone/>
            </a:pPr>
            <a:r>
              <a:rPr lang="en-IN" sz="1800" dirty="0" smtClean="0">
                <a:solidFill>
                  <a:srgbClr val="FF0000"/>
                </a:solidFill>
              </a:rPr>
              <a:t>2) The </a:t>
            </a:r>
            <a:r>
              <a:rPr lang="en-IN" sz="1800" i="1" dirty="0">
                <a:solidFill>
                  <a:srgbClr val="FF0000"/>
                </a:solidFill>
              </a:rPr>
              <a:t>new </a:t>
            </a:r>
            <a:r>
              <a:rPr lang="en-IN" sz="1800" dirty="0">
                <a:solidFill>
                  <a:srgbClr val="FF0000"/>
                </a:solidFill>
              </a:rPr>
              <a:t>operation converts the chunk of raw memory to an object; it has to initialize the object. You can control this phase by using a constructor. </a:t>
            </a:r>
          </a:p>
          <a:p>
            <a:r>
              <a:rPr lang="en-IN" sz="1800" dirty="0"/>
              <a:t>After you have created an object, you can access its members by using the dot operator (.). For example, the </a:t>
            </a:r>
            <a:r>
              <a:rPr lang="en-IN" sz="1800" i="1" dirty="0"/>
              <a:t>Square </a:t>
            </a:r>
            <a:r>
              <a:rPr lang="en-IN" sz="1800" dirty="0"/>
              <a:t>class includes a method named </a:t>
            </a:r>
            <a:r>
              <a:rPr lang="en-IN" sz="1800" i="1" dirty="0"/>
              <a:t>Draw </a:t>
            </a:r>
            <a:r>
              <a:rPr lang="en-IN" sz="1800" dirty="0"/>
              <a:t>that you can call: </a:t>
            </a:r>
          </a:p>
          <a:p>
            <a:pPr marL="0" indent="0">
              <a:buNone/>
            </a:pPr>
            <a:r>
              <a:rPr lang="en-IN" sz="1800" dirty="0" smtClean="0"/>
              <a:t>                                                                             </a:t>
            </a:r>
            <a:r>
              <a:rPr lang="en-IN" sz="1800" dirty="0" err="1" smtClean="0"/>
              <a:t>mySquare.Draw</a:t>
            </a:r>
            <a:r>
              <a:rPr lang="en-IN" sz="1800" dirty="0" smtClean="0"/>
              <a:t>( );  </a:t>
            </a:r>
          </a:p>
          <a:p>
            <a:pPr marL="0" indent="0">
              <a:buNone/>
            </a:pPr>
            <a:r>
              <a:rPr lang="en-IN" sz="1800" dirty="0"/>
              <a:t>When the </a:t>
            </a:r>
            <a:r>
              <a:rPr lang="en-IN" sz="1800" i="1" dirty="0" err="1"/>
              <a:t>mySquare</a:t>
            </a:r>
            <a:r>
              <a:rPr lang="en-IN" sz="1800" i="1" dirty="0"/>
              <a:t> </a:t>
            </a:r>
            <a:r>
              <a:rPr lang="en-IN" sz="1800" dirty="0"/>
              <a:t>variable goes out of scope, the </a:t>
            </a:r>
            <a:r>
              <a:rPr lang="en-IN" sz="1800" i="1" dirty="0"/>
              <a:t>Square </a:t>
            </a:r>
            <a:r>
              <a:rPr lang="en-IN" sz="1800" dirty="0"/>
              <a:t>object is no longer being actively referenced, and the object can be destroyed and the memory that it is using can be reclaimed (this may not happen immediately, though, as you will see later). </a:t>
            </a:r>
            <a:endParaRPr lang="en-IN" sz="1800" dirty="0" smtClean="0"/>
          </a:p>
          <a:p>
            <a:pPr marL="0" indent="0">
              <a:buNone/>
            </a:pPr>
            <a:r>
              <a:rPr lang="en-IN" sz="1800" dirty="0" smtClean="0"/>
              <a:t>Like </a:t>
            </a:r>
            <a:r>
              <a:rPr lang="en-IN" sz="1800" dirty="0"/>
              <a:t>object creation, object destruction is a two-phase process. The two phases of destruction exactly mirror the two phases of creation: </a:t>
            </a:r>
            <a:endParaRPr lang="en-IN" sz="1800" dirty="0">
              <a:solidFill>
                <a:srgbClr val="FF0000"/>
              </a:solidFill>
            </a:endParaRPr>
          </a:p>
        </p:txBody>
      </p:sp>
    </p:spTree>
    <p:extLst>
      <p:ext uri="{BB962C8B-B14F-4D97-AF65-F5344CB8AC3E}">
        <p14:creationId xmlns:p14="http://schemas.microsoft.com/office/powerpoint/2010/main" xmlns="" val="23207653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2636</TotalTime>
  <Words>22407</Words>
  <Application>Microsoft Office PowerPoint</Application>
  <PresentationFormat>Custom</PresentationFormat>
  <Paragraphs>1805</Paragraphs>
  <Slides>127</Slides>
  <Notes>0</Notes>
  <HiddenSlides>0</HiddenSlides>
  <MMClips>0</MMClips>
  <ScaleCrop>false</ScaleCrop>
  <HeadingPairs>
    <vt:vector size="4" baseType="variant">
      <vt:variant>
        <vt:lpstr>Theme</vt:lpstr>
      </vt:variant>
      <vt:variant>
        <vt:i4>1</vt:i4>
      </vt:variant>
      <vt:variant>
        <vt:lpstr>Slide Titles</vt:lpstr>
      </vt:variant>
      <vt:variant>
        <vt:i4>127</vt:i4>
      </vt:variant>
    </vt:vector>
  </HeadingPairs>
  <TitlesOfParts>
    <vt:vector size="128" baseType="lpstr">
      <vt:lpstr>Wood Type</vt:lpstr>
      <vt:lpstr>Module 3</vt:lpstr>
      <vt:lpstr>Overloading: A Recap </vt:lpstr>
      <vt:lpstr>Contd… </vt:lpstr>
      <vt:lpstr>Using Array Arguments </vt:lpstr>
      <vt:lpstr>Contd…</vt:lpstr>
      <vt:lpstr>Declaring a params Array</vt:lpstr>
      <vt:lpstr>Contd…</vt:lpstr>
      <vt:lpstr>Contd…</vt:lpstr>
      <vt:lpstr>Using params object[ ]</vt:lpstr>
      <vt:lpstr>Contd…</vt:lpstr>
      <vt:lpstr>Using a params Array</vt:lpstr>
      <vt:lpstr>Contd…</vt:lpstr>
      <vt:lpstr>Contd…</vt:lpstr>
      <vt:lpstr>Contd…</vt:lpstr>
      <vt:lpstr>Test the Util.Sum method</vt:lpstr>
      <vt:lpstr>Contd..</vt:lpstr>
      <vt:lpstr>Comparing Parameter Arrays and Optional Parameters</vt:lpstr>
      <vt:lpstr>Compare a params array and optional parameters</vt:lpstr>
      <vt:lpstr>Contd….</vt:lpstr>
      <vt:lpstr>Contd….</vt:lpstr>
      <vt:lpstr>Working with Inheritance </vt:lpstr>
      <vt:lpstr>Contd….</vt:lpstr>
      <vt:lpstr>Using Inheritance </vt:lpstr>
      <vt:lpstr>Contd…</vt:lpstr>
      <vt:lpstr>Contd…</vt:lpstr>
      <vt:lpstr>Calling Base Class Constructors</vt:lpstr>
      <vt:lpstr>Contd…</vt:lpstr>
      <vt:lpstr>Assigning Classes</vt:lpstr>
      <vt:lpstr>Contd…</vt:lpstr>
      <vt:lpstr>Contd…</vt:lpstr>
      <vt:lpstr>Declaring new Methods</vt:lpstr>
      <vt:lpstr>Contd…</vt:lpstr>
      <vt:lpstr>Contd…</vt:lpstr>
      <vt:lpstr>Contd…</vt:lpstr>
      <vt:lpstr>Contd…</vt:lpstr>
      <vt:lpstr>Declaring override Methods</vt:lpstr>
      <vt:lpstr>Contd…</vt:lpstr>
      <vt:lpstr>Virtual Methods and Polymorphism </vt:lpstr>
      <vt:lpstr>Contd…</vt:lpstr>
      <vt:lpstr>Understanding protected Access</vt:lpstr>
      <vt:lpstr>Contd…</vt:lpstr>
      <vt:lpstr>Create a hierarchy of classes</vt:lpstr>
      <vt:lpstr>Contd…</vt:lpstr>
      <vt:lpstr>Contd…</vt:lpstr>
      <vt:lpstr>Contd…</vt:lpstr>
      <vt:lpstr>Contd…</vt:lpstr>
      <vt:lpstr>Contd…</vt:lpstr>
      <vt:lpstr>Contd…</vt:lpstr>
      <vt:lpstr>Contd…</vt:lpstr>
      <vt:lpstr>Contd…</vt:lpstr>
      <vt:lpstr>Understanding Extension Methods</vt:lpstr>
      <vt:lpstr>Contd…</vt:lpstr>
      <vt:lpstr>Contd…</vt:lpstr>
      <vt:lpstr>Create an extension method</vt:lpstr>
      <vt:lpstr>Contd…</vt:lpstr>
      <vt:lpstr>Contd…</vt:lpstr>
      <vt:lpstr>Contd…</vt:lpstr>
      <vt:lpstr>Contd…</vt:lpstr>
      <vt:lpstr>Creating Interfaces and Defining Abstract Classes </vt:lpstr>
      <vt:lpstr>Contd…</vt:lpstr>
      <vt:lpstr>Contd…</vt:lpstr>
      <vt:lpstr>Defining an Interface </vt:lpstr>
      <vt:lpstr>Contd…</vt:lpstr>
      <vt:lpstr>Contd…</vt:lpstr>
      <vt:lpstr>Contd…</vt:lpstr>
      <vt:lpstr>Contd…</vt:lpstr>
      <vt:lpstr>Explicitly Implementing an Interface</vt:lpstr>
      <vt:lpstr>Contd…</vt:lpstr>
      <vt:lpstr>Contd…</vt:lpstr>
      <vt:lpstr>Contd…</vt:lpstr>
      <vt:lpstr>Interface Restrictions</vt:lpstr>
      <vt:lpstr>Defining and Using Interfaces</vt:lpstr>
      <vt:lpstr>Define the IDraw and IColor interfaces</vt:lpstr>
      <vt:lpstr>Contd…</vt:lpstr>
      <vt:lpstr>Contd…</vt:lpstr>
      <vt:lpstr>Contd…</vt:lpstr>
      <vt:lpstr>Contd…</vt:lpstr>
      <vt:lpstr>Contd…</vt:lpstr>
      <vt:lpstr>Contd…</vt:lpstr>
      <vt:lpstr>Contd…</vt:lpstr>
      <vt:lpstr>Contd…</vt:lpstr>
      <vt:lpstr>Contd…</vt:lpstr>
      <vt:lpstr>Contd…</vt:lpstr>
      <vt:lpstr>Contd…</vt:lpstr>
      <vt:lpstr>Contd…</vt:lpstr>
      <vt:lpstr>Contd…</vt:lpstr>
      <vt:lpstr>Contd…</vt:lpstr>
      <vt:lpstr>Contd…</vt:lpstr>
      <vt:lpstr>Abstract Classes</vt:lpstr>
      <vt:lpstr>Contd..</vt:lpstr>
      <vt:lpstr>Contd..</vt:lpstr>
      <vt:lpstr>Sealed Classes</vt:lpstr>
      <vt:lpstr>Sealed Methods</vt:lpstr>
      <vt:lpstr>Implementing and Using an Abstract Class</vt:lpstr>
      <vt:lpstr>Contd…</vt:lpstr>
      <vt:lpstr>Contd…</vt:lpstr>
      <vt:lpstr>Contd…</vt:lpstr>
      <vt:lpstr>Contd…</vt:lpstr>
      <vt:lpstr>Using Garbage Collection and Resource Management </vt:lpstr>
      <vt:lpstr>Contd… </vt:lpstr>
      <vt:lpstr>Contd… </vt:lpstr>
      <vt:lpstr>Contd… </vt:lpstr>
      <vt:lpstr>Contd… </vt:lpstr>
      <vt:lpstr>Contd… </vt:lpstr>
      <vt:lpstr>Contd… </vt:lpstr>
      <vt:lpstr>How Does the Garbage Collector Work?</vt:lpstr>
      <vt:lpstr>Recommendations</vt:lpstr>
      <vt:lpstr>Resource Management</vt:lpstr>
      <vt:lpstr>Contd….</vt:lpstr>
      <vt:lpstr>Exception-Safe Disposal</vt:lpstr>
      <vt:lpstr>Contd…</vt:lpstr>
      <vt:lpstr>Contd…</vt:lpstr>
      <vt:lpstr>Contd…</vt:lpstr>
      <vt:lpstr>Calling the Dispose Method from a Destructor</vt:lpstr>
      <vt:lpstr>Calling the Dispose Method from a Destructor</vt:lpstr>
      <vt:lpstr>Contd…</vt:lpstr>
      <vt:lpstr>Contd…</vt:lpstr>
      <vt:lpstr>Implementing Exception-Safe Disposal</vt:lpstr>
      <vt:lpstr>Contd…</vt:lpstr>
      <vt:lpstr>Contd…</vt:lpstr>
      <vt:lpstr>Contd…</vt:lpstr>
      <vt:lpstr>Implement the IDisposable interface</vt:lpstr>
      <vt:lpstr>Contd…</vt:lpstr>
      <vt:lpstr>Contd…</vt:lpstr>
      <vt:lpstr>Prevent an object from being disposed of more than once</vt:lpstr>
      <vt:lpstr>Contd…..</vt:lpstr>
      <vt:lpstr>Contd…..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dc:title>
  <dc:creator>Pavan</dc:creator>
  <cp:lastModifiedBy>PC</cp:lastModifiedBy>
  <cp:revision>216</cp:revision>
  <dcterms:created xsi:type="dcterms:W3CDTF">2017-10-02T14:50:50Z</dcterms:created>
  <dcterms:modified xsi:type="dcterms:W3CDTF">2018-05-19T07:38:15Z</dcterms:modified>
</cp:coreProperties>
</file>