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8" r:id="rId35"/>
    <p:sldId id="289" r:id="rId36"/>
    <p:sldId id="290" r:id="rId37"/>
    <p:sldId id="291" r:id="rId38"/>
    <p:sldId id="294" r:id="rId39"/>
    <p:sldId id="295" r:id="rId40"/>
    <p:sldId id="296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0565-7828-4B6D-B8A5-6F90FDFF0AAE}" type="datetimeFigureOut">
              <a:rPr lang="en-US" smtClean="0"/>
              <a:pPr/>
              <a:t>29/9/2018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50BE-D279-4B1A-8B4C-D56E03D34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Built-In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@</a:t>
            </a:r>
            <a:r>
              <a:rPr lang="en-US" b="1" dirty="0" smtClean="0"/>
              <a:t>Retention: </a:t>
            </a:r>
            <a:r>
              <a:rPr lang="en-US" dirty="0" smtClean="0"/>
              <a:t>It </a:t>
            </a:r>
            <a:r>
              <a:rPr lang="en-US" dirty="0"/>
              <a:t>is designed to be used only as an annotation to another annotation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@Documented </a:t>
            </a:r>
            <a:r>
              <a:rPr lang="en-US" dirty="0"/>
              <a:t>annotation is a marker interface that tells a tool that an annotation is </a:t>
            </a:r>
            <a:r>
              <a:rPr lang="en-US" dirty="0" smtClean="0"/>
              <a:t>to be </a:t>
            </a:r>
            <a:r>
              <a:rPr lang="en-US" dirty="0"/>
              <a:t>documented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@</a:t>
            </a:r>
            <a:r>
              <a:rPr lang="en-US" b="1" dirty="0"/>
              <a:t>Target </a:t>
            </a:r>
            <a:r>
              <a:rPr lang="en-US" dirty="0"/>
              <a:t>annotation specifies the types of declarations to which an annotation can </a:t>
            </a:r>
            <a:r>
              <a:rPr lang="en-US" dirty="0" smtClean="0"/>
              <a:t>be applied.</a:t>
            </a:r>
          </a:p>
          <a:p>
            <a:pPr algn="just"/>
            <a:r>
              <a:rPr lang="en-US" b="1" dirty="0"/>
              <a:t>@Target </a:t>
            </a:r>
            <a:r>
              <a:rPr lang="en-US" b="1" dirty="0" smtClean="0"/>
              <a:t>takes </a:t>
            </a:r>
            <a:r>
              <a:rPr lang="en-US" dirty="0"/>
              <a:t>one argument, which must be a constant from the </a:t>
            </a:r>
            <a:r>
              <a:rPr lang="en-US" b="1" dirty="0" err="1"/>
              <a:t>ElementType</a:t>
            </a:r>
            <a:r>
              <a:rPr lang="en-US" b="1" dirty="0"/>
              <a:t> enumeration.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5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The Set interface defines a set. It extends Collection and declares the behavior of a </a:t>
            </a:r>
            <a:r>
              <a:rPr lang="en-US" dirty="0" smtClean="0"/>
              <a:t>collection that </a:t>
            </a:r>
            <a:r>
              <a:rPr lang="en-US" dirty="0"/>
              <a:t>does not allow duplicate elements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add( ) method returns false if an </a:t>
            </a:r>
            <a:r>
              <a:rPr lang="en-US" dirty="0" smtClean="0"/>
              <a:t>attempt </a:t>
            </a:r>
            <a:r>
              <a:rPr lang="en-US" dirty="0"/>
              <a:t>is made to add duplicate elements to a set</a:t>
            </a:r>
            <a:r>
              <a:rPr lang="en-US" dirty="0" smtClean="0"/>
              <a:t>.</a:t>
            </a:r>
          </a:p>
          <a:p>
            <a:r>
              <a:rPr lang="en-US" dirty="0"/>
              <a:t>It does not define any additional methods of </a:t>
            </a:r>
            <a:r>
              <a:rPr lang="en-US" dirty="0" smtClean="0"/>
              <a:t>its own.</a:t>
            </a:r>
          </a:p>
          <a:p>
            <a:r>
              <a:rPr lang="en-US" dirty="0"/>
              <a:t>Set is a generic interface that has this </a:t>
            </a:r>
            <a:r>
              <a:rPr lang="en-US" dirty="0" smtClean="0"/>
              <a:t>declaration</a:t>
            </a:r>
            <a:r>
              <a:rPr lang="en-US" b="1" dirty="0" smtClean="0"/>
              <a:t>: interface </a:t>
            </a:r>
            <a:r>
              <a:rPr lang="en-US" b="1" dirty="0"/>
              <a:t>Set&lt;E&gt;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SortedSet</a:t>
            </a:r>
            <a:r>
              <a:rPr lang="en-US" b="1" dirty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 err="1"/>
              <a:t>SortedSet</a:t>
            </a:r>
            <a:r>
              <a:rPr lang="en-US" b="1" dirty="0"/>
              <a:t> </a:t>
            </a:r>
            <a:r>
              <a:rPr lang="en-US" dirty="0"/>
              <a:t>interface extends Set and declares the behavior of a set sorted in </a:t>
            </a:r>
            <a:r>
              <a:rPr lang="en-US" dirty="0" smtClean="0"/>
              <a:t>ascending order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SortedSet</a:t>
            </a:r>
            <a:r>
              <a:rPr lang="en-US" dirty="0" smtClean="0"/>
              <a:t> </a:t>
            </a:r>
            <a:r>
              <a:rPr lang="en-US" dirty="0"/>
              <a:t>is a generic interface that has this </a:t>
            </a:r>
            <a:r>
              <a:rPr lang="en-US" dirty="0" smtClean="0"/>
              <a:t>declaration</a:t>
            </a:r>
            <a:r>
              <a:rPr lang="en-US" b="1" dirty="0" smtClean="0"/>
              <a:t>: interface </a:t>
            </a:r>
            <a:r>
              <a:rPr lang="en-US" b="1" dirty="0" err="1"/>
              <a:t>SortedSet</a:t>
            </a:r>
            <a:r>
              <a:rPr lang="en-US" b="1" dirty="0"/>
              <a:t>&lt;E</a:t>
            </a:r>
            <a:r>
              <a:rPr lang="en-US" b="1" dirty="0" smtClean="0"/>
              <a:t>&gt;</a:t>
            </a:r>
          </a:p>
          <a:p>
            <a:pPr algn="just"/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NavigableSet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extends </a:t>
            </a:r>
            <a:r>
              <a:rPr lang="en-US" b="1" dirty="0" err="1" smtClean="0"/>
              <a:t>SortedSet</a:t>
            </a:r>
            <a:r>
              <a:rPr lang="en-US" b="1" dirty="0" smtClean="0"/>
              <a:t> and declares the </a:t>
            </a:r>
            <a:r>
              <a:rPr lang="en-US" dirty="0" smtClean="0"/>
              <a:t>behavior of a collection that supports the retrieval of elements based on the closest match to a given value or values.</a:t>
            </a:r>
          </a:p>
          <a:p>
            <a:r>
              <a:rPr lang="en-US" dirty="0" err="1" smtClean="0"/>
              <a:t>NavigableSet</a:t>
            </a:r>
            <a:r>
              <a:rPr lang="en-US" dirty="0" smtClean="0"/>
              <a:t> is a generic interface that has this declaration: </a:t>
            </a:r>
            <a:r>
              <a:rPr lang="en-US" b="1" dirty="0" smtClean="0"/>
              <a:t>interface </a:t>
            </a:r>
            <a:r>
              <a:rPr lang="en-US" b="1" dirty="0" err="1" smtClean="0"/>
              <a:t>NavigableSet</a:t>
            </a:r>
            <a:r>
              <a:rPr lang="en-US" b="1" dirty="0" smtClean="0"/>
              <a:t>&lt;E&gt;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90" y="381000"/>
            <a:ext cx="90517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42" y="1066800"/>
            <a:ext cx="875761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Queue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The Queue interface extends Collection and declares the behavior of a queue, which is often a first-in, first-out list.</a:t>
            </a:r>
          </a:p>
          <a:p>
            <a:r>
              <a:rPr lang="en-US" dirty="0" smtClean="0"/>
              <a:t>Queue is a generic interface that has this declaration: </a:t>
            </a:r>
            <a:r>
              <a:rPr lang="en-US" b="1" dirty="0" smtClean="0"/>
              <a:t>interface Queue&lt;E&gt;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8551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Deque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It extends Queue and declares the behavior of a double-ended queue.</a:t>
            </a:r>
          </a:p>
          <a:p>
            <a:pPr algn="just"/>
            <a:r>
              <a:rPr lang="en-US" dirty="0" smtClean="0"/>
              <a:t> Double-ended queues can function as standard, first-in, first-out queues or as last-in, first-out stacks.</a:t>
            </a:r>
          </a:p>
          <a:p>
            <a:r>
              <a:rPr lang="en-US" dirty="0" err="1" smtClean="0"/>
              <a:t>Deque</a:t>
            </a:r>
            <a:r>
              <a:rPr lang="en-US" dirty="0" smtClean="0"/>
              <a:t> is a generic interface that has this declaration: </a:t>
            </a:r>
            <a:r>
              <a:rPr lang="en-US" b="1" dirty="0" smtClean="0"/>
              <a:t>interface </a:t>
            </a:r>
            <a:r>
              <a:rPr lang="en-US" b="1" dirty="0" err="1" smtClean="0"/>
              <a:t>Deque</a:t>
            </a:r>
            <a:r>
              <a:rPr lang="en-US" b="1" dirty="0" smtClean="0"/>
              <a:t>&lt;E&gt;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99763" cy="562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r>
              <a:rPr lang="en-US" dirty="0"/>
              <a:t>@Target( { </a:t>
            </a:r>
            <a:r>
              <a:rPr lang="en-US" dirty="0" err="1"/>
              <a:t>ElementType.FIELD</a:t>
            </a:r>
            <a:r>
              <a:rPr lang="en-US" dirty="0"/>
              <a:t>, </a:t>
            </a:r>
            <a:r>
              <a:rPr lang="en-US" dirty="0" err="1"/>
              <a:t>ElementType.LOCAL_VARIABLE</a:t>
            </a:r>
            <a:r>
              <a:rPr lang="en-US" dirty="0"/>
              <a:t> } </a:t>
            </a:r>
            <a:r>
              <a:rPr lang="en-US" dirty="0" smtClean="0"/>
              <a:t>)</a:t>
            </a:r>
          </a:p>
          <a:p>
            <a:r>
              <a:rPr lang="en-US" dirty="0"/>
              <a:t>specify that </a:t>
            </a:r>
            <a:r>
              <a:rPr lang="en-US" dirty="0" smtClean="0"/>
              <a:t>an annotation </a:t>
            </a:r>
            <a:r>
              <a:rPr lang="en-US" dirty="0"/>
              <a:t>applies only to fields and local variables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2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2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Collection Classes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ArrayList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ArrayList</a:t>
            </a:r>
            <a:r>
              <a:rPr lang="en-US" b="1" dirty="0" smtClean="0"/>
              <a:t> </a:t>
            </a:r>
            <a:r>
              <a:rPr lang="en-US" dirty="0" smtClean="0"/>
              <a:t>class extends </a:t>
            </a:r>
            <a:r>
              <a:rPr lang="en-US" dirty="0" err="1" smtClean="0"/>
              <a:t>AbstractList</a:t>
            </a:r>
            <a:r>
              <a:rPr lang="en-US" dirty="0" smtClean="0"/>
              <a:t> and implements the List interface. </a:t>
            </a:r>
            <a:endParaRPr lang="en-US" b="1" dirty="0" smtClean="0"/>
          </a:p>
          <a:p>
            <a:r>
              <a:rPr lang="en-US" b="1" dirty="0" err="1" smtClean="0"/>
              <a:t>ArrayList</a:t>
            </a:r>
            <a:r>
              <a:rPr lang="en-US" b="1" dirty="0" smtClean="0"/>
              <a:t> is a </a:t>
            </a:r>
            <a:r>
              <a:rPr lang="en-US" dirty="0" smtClean="0"/>
              <a:t>Generic class that has this </a:t>
            </a:r>
            <a:r>
              <a:rPr lang="en-US" dirty="0" err="1" smtClean="0"/>
              <a:t>declaration:</a:t>
            </a:r>
            <a:r>
              <a:rPr lang="en-US" b="1" dirty="0" err="1" smtClean="0"/>
              <a:t>class</a:t>
            </a:r>
            <a:r>
              <a:rPr lang="en-US" b="1" dirty="0" smtClean="0"/>
              <a:t> </a:t>
            </a:r>
            <a:r>
              <a:rPr lang="en-US" b="1" dirty="0" err="1" smtClean="0"/>
              <a:t>ArrayList</a:t>
            </a:r>
            <a:r>
              <a:rPr lang="en-US" b="1" dirty="0" smtClean="0"/>
              <a:t>&lt;E&gt;</a:t>
            </a:r>
          </a:p>
          <a:p>
            <a:r>
              <a:rPr lang="en-US" dirty="0" err="1" smtClean="0"/>
              <a:t>ArrayList</a:t>
            </a:r>
            <a:r>
              <a:rPr lang="en-US" dirty="0" smtClean="0"/>
              <a:t> supports dynamic arrays that can grow as needed.</a:t>
            </a:r>
          </a:p>
          <a:p>
            <a:r>
              <a:rPr lang="en-US" dirty="0" err="1" smtClean="0"/>
              <a:t>ArrayList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ArrayList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ArrayList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"/>
            <a:ext cx="7239000" cy="59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5753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99854" cy="19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Obtaining an Array from an </a:t>
            </a:r>
            <a:r>
              <a:rPr lang="en-US" b="1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When working with </a:t>
            </a:r>
            <a:r>
              <a:rPr lang="en-US" dirty="0" err="1" smtClean="0"/>
              <a:t>ArrayList</a:t>
            </a:r>
            <a:r>
              <a:rPr lang="en-US" dirty="0" smtClean="0"/>
              <a:t>, you will sometimes want to obtain an actual array that contains</a:t>
            </a:r>
            <a:r>
              <a:rPr lang="en-US" b="1" dirty="0" smtClean="0"/>
              <a:t> </a:t>
            </a:r>
            <a:r>
              <a:rPr lang="en-US" dirty="0" smtClean="0"/>
              <a:t>the contents of the list.</a:t>
            </a:r>
          </a:p>
          <a:p>
            <a:pPr algn="just"/>
            <a:r>
              <a:rPr lang="en-US" dirty="0" smtClean="0"/>
              <a:t>Several reasons exist why you might want to convert a collection into an array,</a:t>
            </a:r>
          </a:p>
          <a:p>
            <a:pPr lvl="1" algn="just"/>
            <a:r>
              <a:rPr lang="en-US" dirty="0" smtClean="0"/>
              <a:t>To obtain faster processing times for certain operations</a:t>
            </a:r>
          </a:p>
          <a:p>
            <a:pPr lvl="1" algn="just"/>
            <a:r>
              <a:rPr lang="en-US" dirty="0" smtClean="0"/>
              <a:t>To pass an array to a method that is not overloaded to accept a collection</a:t>
            </a:r>
          </a:p>
          <a:p>
            <a:pPr lvl="1" algn="just"/>
            <a:r>
              <a:rPr lang="en-US" dirty="0" smtClean="0"/>
              <a:t>To integrate collection-based code with legacy code that does not understand collections</a:t>
            </a:r>
          </a:p>
          <a:p>
            <a:r>
              <a:rPr lang="en-US" dirty="0" smtClean="0"/>
              <a:t>Object[ ] </a:t>
            </a:r>
            <a:r>
              <a:rPr lang="en-US" dirty="0" err="1" smtClean="0"/>
              <a:t>toArray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&lt;T&gt; T[ ] </a:t>
            </a:r>
            <a:r>
              <a:rPr lang="en-US" dirty="0" err="1" smtClean="0"/>
              <a:t>toArray</a:t>
            </a:r>
            <a:r>
              <a:rPr lang="en-US" dirty="0" smtClean="0"/>
              <a:t>(T </a:t>
            </a:r>
            <a:r>
              <a:rPr lang="en-US" i="1" dirty="0" smtClean="0"/>
              <a:t>array[ ])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1675"/>
          <a:stretch>
            <a:fillRect/>
          </a:stretch>
        </p:blipFill>
        <p:spPr bwMode="auto">
          <a:xfrm>
            <a:off x="914400" y="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096000"/>
            <a:ext cx="3352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LinkedList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LinkedList</a:t>
            </a:r>
            <a:r>
              <a:rPr lang="en-US" b="1" dirty="0" smtClean="0"/>
              <a:t> </a:t>
            </a:r>
            <a:r>
              <a:rPr lang="en-US" dirty="0" smtClean="0"/>
              <a:t>class extends </a:t>
            </a:r>
            <a:r>
              <a:rPr lang="en-US" dirty="0" err="1" smtClean="0"/>
              <a:t>AbstractSequentialList</a:t>
            </a:r>
            <a:r>
              <a:rPr lang="en-US" dirty="0" smtClean="0"/>
              <a:t> and implements the List, </a:t>
            </a:r>
            <a:r>
              <a:rPr lang="en-US" dirty="0" err="1" smtClean="0"/>
              <a:t>Deque</a:t>
            </a:r>
            <a:r>
              <a:rPr lang="en-US" dirty="0" smtClean="0"/>
              <a:t>, and Queue interfaces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LinkedList</a:t>
            </a:r>
            <a:r>
              <a:rPr lang="en-US" dirty="0" smtClean="0"/>
              <a:t> is a generic class that has this declaration: </a:t>
            </a:r>
            <a:r>
              <a:rPr lang="en-US" b="1" dirty="0" smtClean="0"/>
              <a:t>class </a:t>
            </a:r>
            <a:r>
              <a:rPr lang="en-US" b="1" dirty="0" err="1" smtClean="0"/>
              <a:t>LinkedList</a:t>
            </a:r>
            <a:r>
              <a:rPr lang="en-US" b="1" dirty="0" smtClean="0"/>
              <a:t>&lt;E&gt;</a:t>
            </a:r>
          </a:p>
          <a:p>
            <a:r>
              <a:rPr lang="en-US" dirty="0" err="1" smtClean="0"/>
              <a:t>LinkedList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LinkedList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5785"/>
            <a:ext cx="7619999" cy="67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4130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8247657" cy="35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dirty="0"/>
              <a:t>@</a:t>
            </a:r>
            <a:r>
              <a:rPr lang="en-US" b="1" dirty="0" smtClean="0"/>
              <a:t>Inherited </a:t>
            </a:r>
            <a:r>
              <a:rPr lang="en-US" dirty="0" smtClean="0"/>
              <a:t>causes </a:t>
            </a:r>
            <a:r>
              <a:rPr lang="en-US" dirty="0"/>
              <a:t>the annotation for a </a:t>
            </a:r>
            <a:r>
              <a:rPr lang="en-US" dirty="0" err="1"/>
              <a:t>superclass</a:t>
            </a:r>
            <a:r>
              <a:rPr lang="en-US" dirty="0"/>
              <a:t> to be inherited by a subclass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@Override </a:t>
            </a:r>
            <a:r>
              <a:rPr lang="en-US" dirty="0"/>
              <a:t>is a marker annotation that can be used only on methods. A method </a:t>
            </a:r>
            <a:r>
              <a:rPr lang="en-US" dirty="0" smtClean="0"/>
              <a:t>annotated with </a:t>
            </a:r>
            <a:r>
              <a:rPr lang="en-US" dirty="0"/>
              <a:t>@Override must override a method from a </a:t>
            </a:r>
            <a:r>
              <a:rPr lang="en-US" dirty="0" err="1"/>
              <a:t>superclass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@</a:t>
            </a:r>
            <a:r>
              <a:rPr lang="en-US" b="1" dirty="0" err="1"/>
              <a:t>SuppressWarnings</a:t>
            </a:r>
            <a:r>
              <a:rPr lang="en-US" b="1" dirty="0"/>
              <a:t> </a:t>
            </a:r>
            <a:r>
              <a:rPr lang="en-US" dirty="0"/>
              <a:t>specifies that one or more warnings that might be issued by the </a:t>
            </a:r>
            <a:r>
              <a:rPr lang="en-US" dirty="0" smtClean="0"/>
              <a:t>compiler are </a:t>
            </a:r>
            <a:r>
              <a:rPr lang="en-US" dirty="0"/>
              <a:t>to be suppressed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HashSet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HashSet</a:t>
            </a:r>
            <a:r>
              <a:rPr lang="en-US" dirty="0" smtClean="0"/>
              <a:t> extends </a:t>
            </a:r>
            <a:r>
              <a:rPr lang="en-US" dirty="0" err="1" smtClean="0"/>
              <a:t>AbstractSet</a:t>
            </a:r>
            <a:r>
              <a:rPr lang="en-US" dirty="0" smtClean="0"/>
              <a:t> and implements the Set interface. </a:t>
            </a:r>
          </a:p>
          <a:p>
            <a:pPr algn="just"/>
            <a:r>
              <a:rPr lang="en-US" dirty="0" smtClean="0"/>
              <a:t>It creates a collection that uses a hash table for storage.</a:t>
            </a:r>
          </a:p>
          <a:p>
            <a:pPr algn="just"/>
            <a:r>
              <a:rPr lang="en-US" dirty="0" smtClean="0"/>
              <a:t>class </a:t>
            </a:r>
            <a:r>
              <a:rPr lang="en-US" dirty="0" err="1" smtClean="0"/>
              <a:t>HashSet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HashSet</a:t>
            </a:r>
            <a:r>
              <a:rPr lang="en-US" dirty="0" smtClean="0"/>
              <a:t>( ) </a:t>
            </a:r>
            <a:r>
              <a:rPr lang="en-US" dirty="0" smtClean="0">
                <a:sym typeface="Wingdings" pitchFamily="2" charset="2"/>
              </a:rPr>
              <a:t>16</a:t>
            </a:r>
            <a:endParaRPr lang="en-US" dirty="0" smtClean="0"/>
          </a:p>
          <a:p>
            <a:r>
              <a:rPr lang="en-US" dirty="0" err="1" smtClean="0"/>
              <a:t>HashSet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HashSet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capacity)</a:t>
            </a:r>
          </a:p>
          <a:p>
            <a:r>
              <a:rPr lang="en-US" dirty="0" err="1" smtClean="0"/>
              <a:t>HashSet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capacity, float </a:t>
            </a:r>
            <a:r>
              <a:rPr lang="en-US" i="1" dirty="0" err="1" smtClean="0"/>
              <a:t>fillRatio</a:t>
            </a:r>
            <a:r>
              <a:rPr lang="en-US" i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13741"/>
            <a:ext cx="7696199" cy="66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LinkedHashSet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LinkedHashSet</a:t>
            </a:r>
            <a:r>
              <a:rPr lang="en-US" b="1" dirty="0" smtClean="0"/>
              <a:t> </a:t>
            </a:r>
            <a:r>
              <a:rPr lang="en-US" dirty="0" smtClean="0"/>
              <a:t>class extends </a:t>
            </a:r>
            <a:r>
              <a:rPr lang="en-US" dirty="0" err="1" smtClean="0"/>
              <a:t>HashSet</a:t>
            </a:r>
            <a:r>
              <a:rPr lang="en-US" dirty="0" smtClean="0"/>
              <a:t> and adds no members of its own.</a:t>
            </a:r>
          </a:p>
          <a:p>
            <a:pPr algn="just"/>
            <a:r>
              <a:rPr lang="en-US" b="1" dirty="0" err="1" smtClean="0"/>
              <a:t>LinkedHashSet</a:t>
            </a:r>
            <a:r>
              <a:rPr lang="en-US" b="1" dirty="0" smtClean="0"/>
              <a:t> </a:t>
            </a:r>
            <a:r>
              <a:rPr lang="en-US" dirty="0" smtClean="0"/>
              <a:t>maintains a linked list of the entries in the set, in the order in which they were inserted.</a:t>
            </a:r>
          </a:p>
          <a:p>
            <a:r>
              <a:rPr lang="en-US" dirty="0" smtClean="0"/>
              <a:t>The output will be </a:t>
            </a:r>
            <a:r>
              <a:rPr lang="pt-BR" dirty="0" smtClean="0"/>
              <a:t>[B, A, D, E, C, F]</a:t>
            </a:r>
          </a:p>
          <a:p>
            <a:r>
              <a:rPr lang="en-US" dirty="0" smtClean="0"/>
              <a:t>which is the order in which the elements were inserted.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TreeSet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TreeSet</a:t>
            </a:r>
            <a:r>
              <a:rPr lang="en-US" dirty="0" smtClean="0"/>
              <a:t> extends </a:t>
            </a:r>
            <a:r>
              <a:rPr lang="en-US" dirty="0" err="1" smtClean="0"/>
              <a:t>AbstractSet</a:t>
            </a:r>
            <a:r>
              <a:rPr lang="en-US" dirty="0" smtClean="0"/>
              <a:t> and implements the </a:t>
            </a:r>
            <a:r>
              <a:rPr lang="en-US" dirty="0" err="1" smtClean="0"/>
              <a:t>NavigableSet</a:t>
            </a:r>
            <a:r>
              <a:rPr lang="en-US" dirty="0" smtClean="0"/>
              <a:t> interface.</a:t>
            </a:r>
          </a:p>
          <a:p>
            <a:r>
              <a:rPr lang="en-US" dirty="0" smtClean="0"/>
              <a:t>It creates a collection that uses a tree for storage.</a:t>
            </a:r>
          </a:p>
          <a:p>
            <a:pPr algn="just"/>
            <a:r>
              <a:rPr lang="en-US" dirty="0" smtClean="0"/>
              <a:t>Objects are stored in sorted, ascending order. Access and retrieval times are quite fast, which makes </a:t>
            </a:r>
            <a:r>
              <a:rPr lang="en-US" b="1" dirty="0" err="1" smtClean="0"/>
              <a:t>TreeSet</a:t>
            </a:r>
            <a:r>
              <a:rPr lang="en-US" b="1" dirty="0" smtClean="0"/>
              <a:t> an excellent choice when storing large </a:t>
            </a:r>
            <a:r>
              <a:rPr lang="en-US" dirty="0" smtClean="0"/>
              <a:t>amounts of sorted information that must be found quickly.</a:t>
            </a:r>
          </a:p>
          <a:p>
            <a:r>
              <a:rPr lang="en-US" dirty="0" smtClean="0"/>
              <a:t>class </a:t>
            </a:r>
            <a:r>
              <a:rPr lang="en-US" dirty="0" err="1" smtClean="0"/>
              <a:t>TreeSet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TreeSet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TreeSet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TreeSet</a:t>
            </a:r>
            <a:r>
              <a:rPr lang="en-US" dirty="0" smtClean="0"/>
              <a:t>(Comparator&lt;? super E&gt; </a:t>
            </a:r>
            <a:r>
              <a:rPr lang="en-US" i="1" dirty="0" smtClean="0"/>
              <a:t>comp)</a:t>
            </a:r>
          </a:p>
          <a:p>
            <a:r>
              <a:rPr lang="en-US" dirty="0" err="1" smtClean="0"/>
              <a:t>TreeSet</a:t>
            </a:r>
            <a:r>
              <a:rPr lang="en-US" dirty="0" smtClean="0"/>
              <a:t>(</a:t>
            </a:r>
            <a:r>
              <a:rPr lang="en-US" dirty="0" err="1" smtClean="0"/>
              <a:t>SortedSet</a:t>
            </a:r>
            <a:r>
              <a:rPr lang="en-US" dirty="0" smtClean="0"/>
              <a:t>&lt;E&gt; </a:t>
            </a:r>
            <a:r>
              <a:rPr lang="en-US" i="1" dirty="0" err="1" smtClean="0"/>
              <a:t>ss</a:t>
            </a:r>
            <a:r>
              <a:rPr lang="en-US" i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"/>
            <a:ext cx="7924800" cy="63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PriorityQueue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PriorityQueue</a:t>
            </a:r>
            <a:r>
              <a:rPr lang="en-US" dirty="0" smtClean="0"/>
              <a:t> extends </a:t>
            </a:r>
            <a:r>
              <a:rPr lang="en-US" dirty="0" err="1" smtClean="0"/>
              <a:t>AbstractQueue</a:t>
            </a:r>
            <a:r>
              <a:rPr lang="en-US" dirty="0" smtClean="0"/>
              <a:t> and implements the Queue interface.</a:t>
            </a:r>
          </a:p>
          <a:p>
            <a:pPr algn="just"/>
            <a:r>
              <a:rPr lang="en-US" dirty="0" smtClean="0"/>
              <a:t>class </a:t>
            </a:r>
            <a:r>
              <a:rPr lang="en-US" dirty="0" err="1" smtClean="0"/>
              <a:t>PriorityQueue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capacity, Comparator&lt;? super E&gt; comp)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PriorityQueue</a:t>
            </a:r>
            <a:r>
              <a:rPr lang="en-US" dirty="0" smtClean="0"/>
              <a:t>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SortedSet</a:t>
            </a:r>
            <a:r>
              <a:rPr lang="en-US" dirty="0" smtClean="0"/>
              <a:t>&lt;? extends E&gt; </a:t>
            </a:r>
            <a:r>
              <a:rPr lang="en-US" i="1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ArrayDeque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Java SE 6 added the </a:t>
            </a:r>
            <a:r>
              <a:rPr lang="en-US" dirty="0" err="1" smtClean="0"/>
              <a:t>ArrayDeque</a:t>
            </a:r>
            <a:r>
              <a:rPr lang="en-US" dirty="0" smtClean="0"/>
              <a:t> class, which extends </a:t>
            </a:r>
            <a:r>
              <a:rPr lang="en-US" dirty="0" err="1" smtClean="0"/>
              <a:t>AbstractCollection</a:t>
            </a:r>
            <a:r>
              <a:rPr lang="en-US" dirty="0" smtClean="0"/>
              <a:t> and implements the </a:t>
            </a:r>
            <a:r>
              <a:rPr lang="en-US" dirty="0" err="1" smtClean="0"/>
              <a:t>Deque</a:t>
            </a:r>
            <a:r>
              <a:rPr lang="en-US" dirty="0" smtClean="0"/>
              <a:t> interface. </a:t>
            </a:r>
          </a:p>
          <a:p>
            <a:pPr algn="just"/>
            <a:r>
              <a:rPr lang="en-US" dirty="0" smtClean="0"/>
              <a:t>It adds no methods of its own.</a:t>
            </a:r>
          </a:p>
          <a:p>
            <a:pPr algn="just"/>
            <a:r>
              <a:rPr lang="en-US" dirty="0" err="1" smtClean="0"/>
              <a:t>ArrayDeque</a:t>
            </a:r>
            <a:r>
              <a:rPr lang="en-US" dirty="0" smtClean="0"/>
              <a:t> creates a dynamic array and has no capacity restrictions.</a:t>
            </a:r>
          </a:p>
          <a:p>
            <a:pPr algn="just"/>
            <a:r>
              <a:rPr lang="en-US" dirty="0" smtClean="0"/>
              <a:t>class </a:t>
            </a:r>
            <a:r>
              <a:rPr lang="en-US" dirty="0" err="1" smtClean="0"/>
              <a:t>ArrayDeque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ArrayDeque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ArrayDeque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size)</a:t>
            </a:r>
          </a:p>
          <a:p>
            <a:r>
              <a:rPr lang="en-US" dirty="0" err="1" smtClean="0"/>
              <a:t>ArrayDeque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"/>
            <a:ext cx="7239000" cy="68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PriorityQueue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PriorityQueue</a:t>
            </a:r>
            <a:r>
              <a:rPr lang="en-US" dirty="0" smtClean="0"/>
              <a:t> extends </a:t>
            </a:r>
            <a:r>
              <a:rPr lang="en-US" dirty="0" err="1" smtClean="0"/>
              <a:t>AbstractQueue</a:t>
            </a:r>
            <a:r>
              <a:rPr lang="en-US" dirty="0" smtClean="0"/>
              <a:t> and implements the Queue interface.</a:t>
            </a:r>
          </a:p>
          <a:p>
            <a:pPr algn="just"/>
            <a:r>
              <a:rPr lang="en-US" dirty="0" smtClean="0"/>
              <a:t>class </a:t>
            </a:r>
            <a:r>
              <a:rPr lang="en-US" dirty="0" err="1" smtClean="0"/>
              <a:t>PriorityQueue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 )  </a:t>
            </a:r>
            <a:r>
              <a:rPr lang="en-US" dirty="0" smtClean="0">
                <a:sym typeface="Wingdings" pitchFamily="2" charset="2"/>
              </a:rPr>
              <a:t>11</a:t>
            </a:r>
            <a:endParaRPr lang="en-US" dirty="0" smtClean="0"/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capacity, Comparator&lt;? super E&gt; comp)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PriorityQueue</a:t>
            </a:r>
            <a:r>
              <a:rPr lang="en-US" dirty="0" smtClean="0"/>
              <a:t>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PriorityQueue</a:t>
            </a:r>
            <a:r>
              <a:rPr lang="en-US" dirty="0" smtClean="0"/>
              <a:t>(</a:t>
            </a:r>
            <a:r>
              <a:rPr lang="en-US" dirty="0" err="1" smtClean="0"/>
              <a:t>SortedSet</a:t>
            </a:r>
            <a:r>
              <a:rPr lang="en-US" dirty="0" smtClean="0"/>
              <a:t>&lt;? extends E&gt; </a:t>
            </a:r>
            <a:r>
              <a:rPr lang="en-US" i="1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ArrayDeque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ArrayDeque</a:t>
            </a:r>
            <a:r>
              <a:rPr lang="en-US" dirty="0" smtClean="0"/>
              <a:t> class, which extends </a:t>
            </a:r>
            <a:r>
              <a:rPr lang="en-US" dirty="0" err="1" smtClean="0"/>
              <a:t>AbstractCollection</a:t>
            </a:r>
            <a:r>
              <a:rPr lang="en-US" dirty="0" smtClean="0"/>
              <a:t> and implements the </a:t>
            </a:r>
            <a:r>
              <a:rPr lang="en-US" dirty="0" err="1" smtClean="0"/>
              <a:t>Deque</a:t>
            </a:r>
            <a:r>
              <a:rPr lang="en-US" dirty="0" smtClean="0"/>
              <a:t> interface.</a:t>
            </a:r>
          </a:p>
          <a:p>
            <a:r>
              <a:rPr lang="en-US" b="1" dirty="0" err="1" smtClean="0"/>
              <a:t>ArrayDeque</a:t>
            </a:r>
            <a:r>
              <a:rPr lang="en-US" b="1" dirty="0" smtClean="0"/>
              <a:t> creates a dynamic array </a:t>
            </a:r>
            <a:r>
              <a:rPr lang="en-US" dirty="0" smtClean="0"/>
              <a:t>and has no capacity restrictions.</a:t>
            </a:r>
          </a:p>
          <a:p>
            <a:r>
              <a:rPr lang="en-US" dirty="0" smtClean="0"/>
              <a:t>class </a:t>
            </a:r>
            <a:r>
              <a:rPr lang="en-US" dirty="0" err="1" smtClean="0"/>
              <a:t>ArrayDeque</a:t>
            </a:r>
            <a:r>
              <a:rPr lang="en-US" dirty="0" smtClean="0"/>
              <a:t>&lt;E&gt;</a:t>
            </a:r>
          </a:p>
          <a:p>
            <a:r>
              <a:rPr lang="en-US" dirty="0" err="1" smtClean="0"/>
              <a:t>ArrayDeque</a:t>
            </a:r>
            <a:r>
              <a:rPr lang="en-US" dirty="0" smtClean="0"/>
              <a:t>( ) </a:t>
            </a:r>
            <a:r>
              <a:rPr lang="en-US" dirty="0" smtClean="0">
                <a:sym typeface="Wingdings" pitchFamily="2" charset="2"/>
              </a:rPr>
              <a:t>16</a:t>
            </a:r>
            <a:endParaRPr lang="en-US" dirty="0" smtClean="0"/>
          </a:p>
          <a:p>
            <a:r>
              <a:rPr lang="en-US" dirty="0" err="1" smtClean="0"/>
              <a:t>ArrayDeque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size)</a:t>
            </a:r>
          </a:p>
          <a:p>
            <a:r>
              <a:rPr lang="en-US" dirty="0" err="1" smtClean="0"/>
              <a:t>ArrayDeque</a:t>
            </a:r>
            <a:r>
              <a:rPr lang="en-US" dirty="0" smtClean="0"/>
              <a:t>(Collection&lt;? extends E&gt; </a:t>
            </a:r>
            <a:r>
              <a:rPr lang="en-US" i="1" dirty="0" smtClean="0"/>
              <a:t>c)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Collections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Collections Framework is a sophisticated hierarchy of interfaces and </a:t>
            </a:r>
            <a:r>
              <a:rPr lang="en-US" dirty="0" smtClean="0"/>
              <a:t>classes that </a:t>
            </a:r>
            <a:r>
              <a:rPr lang="en-US" dirty="0"/>
              <a:t>provide state-of-the-art technology for managing groups of objects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implementations for the fundamental collections (dynamic arrays</a:t>
            </a:r>
            <a:r>
              <a:rPr lang="en-US" dirty="0" smtClean="0"/>
              <a:t>,  linked </a:t>
            </a:r>
            <a:r>
              <a:rPr lang="en-US" dirty="0"/>
              <a:t>lists, trees, and hash tables) are highly efficient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framework </a:t>
            </a:r>
            <a:r>
              <a:rPr lang="en-US" dirty="0" smtClean="0"/>
              <a:t>allows </a:t>
            </a:r>
            <a:r>
              <a:rPr lang="en-US" dirty="0"/>
              <a:t>different types </a:t>
            </a:r>
            <a:r>
              <a:rPr lang="en-US" dirty="0" smtClean="0"/>
              <a:t>of collections</a:t>
            </a:r>
          </a:p>
          <a:p>
            <a:r>
              <a:rPr lang="en-US" dirty="0" smtClean="0"/>
              <a:t>Extending </a:t>
            </a:r>
            <a:r>
              <a:rPr lang="en-US" dirty="0"/>
              <a:t>and/or adapting a collection </a:t>
            </a:r>
            <a:r>
              <a:rPr lang="en-US" dirty="0" smtClean="0"/>
              <a:t>is easy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543800" cy="67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Accessing a Collection via an </a:t>
            </a:r>
            <a:r>
              <a:rPr lang="en-US" b="1" dirty="0" err="1" smtClean="0"/>
              <a:t>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/>
            <a:r>
              <a:rPr lang="en-US" b="1" dirty="0" err="1" smtClean="0"/>
              <a:t>Iterator</a:t>
            </a:r>
            <a:r>
              <a:rPr lang="en-US" b="1" dirty="0" smtClean="0"/>
              <a:t> </a:t>
            </a:r>
            <a:r>
              <a:rPr lang="en-US" dirty="0" smtClean="0"/>
              <a:t>enables you to cycle through a collection, obtaining or removing elements.</a:t>
            </a:r>
          </a:p>
          <a:p>
            <a:pPr algn="just"/>
            <a:r>
              <a:rPr lang="en-US" b="1" dirty="0" err="1" smtClean="0"/>
              <a:t>ListIterator</a:t>
            </a:r>
            <a:r>
              <a:rPr lang="en-US" b="1" dirty="0" smtClean="0"/>
              <a:t> extends </a:t>
            </a:r>
            <a:r>
              <a:rPr lang="en-US" b="1" dirty="0" err="1" smtClean="0"/>
              <a:t>Iterator</a:t>
            </a:r>
            <a:r>
              <a:rPr lang="en-US" b="1" dirty="0" smtClean="0"/>
              <a:t> </a:t>
            </a:r>
            <a:r>
              <a:rPr lang="en-US" dirty="0" smtClean="0"/>
              <a:t>to allow bidirectional traversal of a list, and the modification of elements.</a:t>
            </a:r>
          </a:p>
          <a:p>
            <a:r>
              <a:rPr lang="en-US" dirty="0" smtClean="0"/>
              <a:t>interface </a:t>
            </a:r>
            <a:r>
              <a:rPr lang="en-US" dirty="0" err="1" smtClean="0"/>
              <a:t>Iterator</a:t>
            </a:r>
            <a:r>
              <a:rPr lang="en-US" dirty="0" smtClean="0"/>
              <a:t>&lt;E&gt;</a:t>
            </a:r>
          </a:p>
          <a:p>
            <a:r>
              <a:rPr lang="en-US" dirty="0" smtClean="0"/>
              <a:t>interface </a:t>
            </a:r>
            <a:r>
              <a:rPr lang="en-US" dirty="0" err="1" smtClean="0"/>
              <a:t>ListIterator</a:t>
            </a:r>
            <a:r>
              <a:rPr lang="en-US" dirty="0" smtClean="0"/>
              <a:t>&lt;E&gt;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12" y="4648200"/>
            <a:ext cx="8791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7600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an </a:t>
            </a:r>
            <a:r>
              <a:rPr lang="en-US" dirty="0" err="1" smtClean="0"/>
              <a:t>iterator</a:t>
            </a:r>
            <a:r>
              <a:rPr lang="en-US" dirty="0" smtClean="0"/>
              <a:t> to the start of the collection by calling the collection’s </a:t>
            </a:r>
            <a:r>
              <a:rPr lang="en-US" b="1" dirty="0" err="1" smtClean="0"/>
              <a:t>iterator</a:t>
            </a:r>
            <a:r>
              <a:rPr lang="en-US" b="1" dirty="0" smtClean="0"/>
              <a:t>( ) </a:t>
            </a:r>
            <a:r>
              <a:rPr lang="en-US" dirty="0" smtClean="0"/>
              <a:t>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up a loop that makes a call to </a:t>
            </a:r>
            <a:r>
              <a:rPr lang="en-US" b="1" dirty="0" err="1" smtClean="0"/>
              <a:t>hasNext</a:t>
            </a:r>
            <a:r>
              <a:rPr lang="en-US" b="1" dirty="0" smtClean="0"/>
              <a:t>( ).  Have the loop iterate as long as </a:t>
            </a:r>
            <a:r>
              <a:rPr lang="en-US" b="1" dirty="0" err="1" smtClean="0"/>
              <a:t>hasNext</a:t>
            </a:r>
            <a:r>
              <a:rPr lang="en-US" b="1" dirty="0" smtClean="0"/>
              <a:t>( ) </a:t>
            </a:r>
            <a:r>
              <a:rPr lang="en-US" dirty="0" smtClean="0"/>
              <a:t>returns </a:t>
            </a:r>
            <a:r>
              <a:rPr lang="en-US" b="1" dirty="0" smtClean="0"/>
              <a:t>true.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Within the loop, obtain each element by calling </a:t>
            </a:r>
            <a:r>
              <a:rPr lang="en-US" b="1" dirty="0" smtClean="0"/>
              <a:t>next( ).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4332"/>
            <a:ext cx="6248399" cy="686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780"/>
            <a:ext cx="7619999" cy="56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For-Each Alternative to </a:t>
            </a:r>
            <a:r>
              <a:rPr lang="en-US" b="1" dirty="0" err="1" smtClean="0"/>
              <a:t>Iterators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838200"/>
            <a:ext cx="87630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685800"/>
            <a:ext cx="89154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Storing User-Defined Classes in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/>
            <a:r>
              <a:rPr lang="en-US" dirty="0" smtClean="0"/>
              <a:t>the foregoing examples have stored built-in objects, such as </a:t>
            </a:r>
            <a:r>
              <a:rPr lang="en-US" b="1" dirty="0" smtClean="0"/>
              <a:t>String </a:t>
            </a:r>
            <a:r>
              <a:rPr lang="en-US" dirty="0" smtClean="0"/>
              <a:t>or </a:t>
            </a:r>
            <a:r>
              <a:rPr lang="en-US" b="1" dirty="0" smtClean="0"/>
              <a:t>Integer, in a collection.</a:t>
            </a:r>
          </a:p>
          <a:p>
            <a:r>
              <a:rPr lang="en-US" dirty="0" smtClean="0"/>
              <a:t>The power of collections is that they can store any type of object, including objects of classes that you create.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462552" cy="63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Collection Interfaces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7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5232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730752"/>
            <a:ext cx="4343400" cy="3127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with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</a:t>
            </a:r>
            <a:r>
              <a:rPr lang="en-US" b="1" i="1" dirty="0" smtClean="0"/>
              <a:t>map</a:t>
            </a:r>
            <a:r>
              <a:rPr lang="en-US" i="1" dirty="0" smtClean="0"/>
              <a:t> is an object that stores associations between keys and values, or </a:t>
            </a:r>
            <a:r>
              <a:rPr lang="en-US" b="1" i="1" dirty="0" smtClean="0"/>
              <a:t>key/value pairs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Given a key, you can find its value.</a:t>
            </a:r>
          </a:p>
          <a:p>
            <a:r>
              <a:rPr lang="en-US" dirty="0" smtClean="0"/>
              <a:t>Both keys and values are objects.</a:t>
            </a:r>
          </a:p>
          <a:p>
            <a:r>
              <a:rPr lang="en-US" dirty="0" smtClean="0"/>
              <a:t>The keys must be unique, but the values may be duplicated.</a:t>
            </a:r>
          </a:p>
          <a:p>
            <a:r>
              <a:rPr lang="en-US" dirty="0" smtClean="0"/>
              <a:t>they don’t implement the </a:t>
            </a:r>
            <a:r>
              <a:rPr lang="en-US" b="1" dirty="0" err="1" smtClean="0"/>
              <a:t>Iterable</a:t>
            </a:r>
            <a:r>
              <a:rPr lang="en-US" b="1" dirty="0" smtClean="0"/>
              <a:t> interface.</a:t>
            </a:r>
          </a:p>
          <a:p>
            <a:pPr algn="just"/>
            <a:r>
              <a:rPr lang="en-US" dirty="0" smtClean="0"/>
              <a:t>But, you can obtain a </a:t>
            </a:r>
            <a:r>
              <a:rPr lang="en-US" b="1" dirty="0" smtClean="0"/>
              <a:t>collection-view</a:t>
            </a:r>
            <a:r>
              <a:rPr lang="en-US" dirty="0" smtClean="0"/>
              <a:t> of a map, which does allow the use of either the for loop or an </a:t>
            </a:r>
            <a:r>
              <a:rPr lang="en-US" dirty="0" err="1" smtClean="0"/>
              <a:t>iterator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Map Interfaces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Map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364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Map interface maps unique keys to values.</a:t>
            </a:r>
          </a:p>
          <a:p>
            <a:pPr algn="just"/>
            <a:r>
              <a:rPr lang="en-US" dirty="0" smtClean="0"/>
              <a:t>Given a key and a value, you can store the value in a </a:t>
            </a:r>
            <a:r>
              <a:rPr lang="en-US" b="1" dirty="0" smtClean="0"/>
              <a:t>Map object. </a:t>
            </a:r>
            <a:r>
              <a:rPr lang="en-US" dirty="0" smtClean="0"/>
              <a:t>After</a:t>
            </a:r>
            <a:r>
              <a:rPr lang="en-US" b="1" dirty="0" smtClean="0"/>
              <a:t> </a:t>
            </a:r>
            <a:r>
              <a:rPr lang="en-US" dirty="0" smtClean="0"/>
              <a:t>the value is stored, you can retrieve it by using its key.</a:t>
            </a:r>
          </a:p>
          <a:p>
            <a:pPr algn="just"/>
            <a:r>
              <a:rPr lang="en-US" dirty="0" smtClean="0"/>
              <a:t>interface Map&lt;K, V&gt; </a:t>
            </a:r>
          </a:p>
          <a:p>
            <a:pPr algn="just"/>
            <a:r>
              <a:rPr lang="en-US" dirty="0" smtClean="0"/>
              <a:t>Here, K specifies the type of keys, and V specifies the type of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848600" cy="66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SortedMap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SortedMap</a:t>
            </a:r>
            <a:r>
              <a:rPr lang="en-US" b="1" dirty="0" smtClean="0"/>
              <a:t> interface extends Map, </a:t>
            </a:r>
            <a:r>
              <a:rPr lang="en-US" dirty="0" smtClean="0"/>
              <a:t>It ensures that the entries are maintained in ascending order based on the keys.</a:t>
            </a:r>
            <a:endParaRPr lang="en-US" b="1" dirty="0" smtClean="0"/>
          </a:p>
          <a:p>
            <a:r>
              <a:rPr lang="en-US" dirty="0" smtClean="0"/>
              <a:t>interface </a:t>
            </a:r>
            <a:r>
              <a:rPr lang="en-US" dirty="0" err="1" smtClean="0"/>
              <a:t>SortedMap</a:t>
            </a:r>
            <a:r>
              <a:rPr lang="en-US" dirty="0" smtClean="0"/>
              <a:t>&lt;K, V&gt;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875197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NavigableMap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/>
            <a:r>
              <a:rPr lang="en-US" dirty="0" smtClean="0"/>
              <a:t>It extends </a:t>
            </a:r>
            <a:r>
              <a:rPr lang="en-US" b="1" dirty="0" err="1" smtClean="0"/>
              <a:t>SortedMap</a:t>
            </a:r>
            <a:r>
              <a:rPr lang="en-US" b="1" dirty="0" smtClean="0"/>
              <a:t> and declares </a:t>
            </a:r>
            <a:r>
              <a:rPr lang="en-US" dirty="0" smtClean="0"/>
              <a:t>the behavior of a map that supports the retrieval of entries based on the closest match to a given key or keys.</a:t>
            </a:r>
          </a:p>
          <a:p>
            <a:pPr algn="just"/>
            <a:r>
              <a:rPr lang="en-US" dirty="0" smtClean="0"/>
              <a:t>interface </a:t>
            </a:r>
            <a:r>
              <a:rPr lang="en-US" dirty="0" err="1" smtClean="0"/>
              <a:t>NavigableMap</a:t>
            </a:r>
            <a:r>
              <a:rPr lang="en-US" dirty="0" smtClean="0"/>
              <a:t>&lt;K,V&gt;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Map.Entry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Map.Entry</a:t>
            </a:r>
            <a:r>
              <a:rPr lang="en-US" b="1" dirty="0" smtClean="0"/>
              <a:t> </a:t>
            </a:r>
            <a:r>
              <a:rPr lang="en-US" dirty="0" smtClean="0"/>
              <a:t>interface enables you to work with a map entry.</a:t>
            </a:r>
          </a:p>
          <a:p>
            <a:pPr algn="just"/>
            <a:r>
              <a:rPr lang="en-US" dirty="0" smtClean="0"/>
              <a:t>interface </a:t>
            </a:r>
            <a:r>
              <a:rPr lang="en-US" dirty="0" err="1" smtClean="0"/>
              <a:t>Map.Entry</a:t>
            </a:r>
            <a:r>
              <a:rPr lang="en-US" dirty="0" smtClean="0"/>
              <a:t>&lt;K, V&gt;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87720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Map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dirty="0" smtClean="0"/>
              <a:t>Several classes provide implementations of the map interfaces.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853689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Collection is a </a:t>
            </a:r>
            <a:r>
              <a:rPr lang="en-US" b="1" dirty="0" smtClean="0"/>
              <a:t>generic </a:t>
            </a:r>
            <a:r>
              <a:rPr lang="en-US" dirty="0" smtClean="0"/>
              <a:t>interface </a:t>
            </a:r>
            <a:r>
              <a:rPr lang="en-US" dirty="0"/>
              <a:t>that has this </a:t>
            </a:r>
            <a:r>
              <a:rPr lang="en-US" dirty="0" smtClean="0"/>
              <a:t>declaration: </a:t>
            </a:r>
            <a:r>
              <a:rPr lang="en-US" b="1" dirty="0" smtClean="0"/>
              <a:t>interface </a:t>
            </a:r>
            <a:r>
              <a:rPr lang="en-US" b="1" dirty="0"/>
              <a:t>Collection&lt;E</a:t>
            </a:r>
            <a:r>
              <a:rPr lang="en-US" b="1" dirty="0" smtClean="0"/>
              <a:t>&gt;</a:t>
            </a:r>
          </a:p>
          <a:p>
            <a:pPr algn="just"/>
            <a:r>
              <a:rPr lang="en-US" dirty="0"/>
              <a:t>Collection extends </a:t>
            </a:r>
            <a:r>
              <a:rPr lang="en-US" dirty="0" smtClean="0"/>
              <a:t>the </a:t>
            </a:r>
            <a:r>
              <a:rPr lang="en-US" b="1" dirty="0" err="1" smtClean="0"/>
              <a:t>Iterable</a:t>
            </a:r>
            <a:r>
              <a:rPr lang="en-US" dirty="0" smtClean="0"/>
              <a:t> </a:t>
            </a:r>
            <a:r>
              <a:rPr lang="en-US" dirty="0"/>
              <a:t>interface. This means that all collections can be cycled </a:t>
            </a:r>
            <a:r>
              <a:rPr lang="en-US" dirty="0" smtClean="0"/>
              <a:t>through </a:t>
            </a:r>
            <a:r>
              <a:rPr lang="en-US" dirty="0"/>
              <a:t>by use of the </a:t>
            </a:r>
            <a:r>
              <a:rPr lang="en-US" dirty="0" smtClean="0"/>
              <a:t>for-each style </a:t>
            </a:r>
            <a:r>
              <a:rPr lang="en-US" dirty="0"/>
              <a:t>for loop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HashMap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HashMap</a:t>
            </a:r>
            <a:r>
              <a:rPr lang="en-US" b="1" dirty="0" smtClean="0"/>
              <a:t> class </a:t>
            </a:r>
            <a:r>
              <a:rPr lang="en-US" dirty="0" smtClean="0"/>
              <a:t>extends </a:t>
            </a:r>
            <a:r>
              <a:rPr lang="en-US" dirty="0" err="1" smtClean="0"/>
              <a:t>AbstractMap</a:t>
            </a:r>
            <a:r>
              <a:rPr lang="en-US" dirty="0" smtClean="0"/>
              <a:t> and implements the Map interface.</a:t>
            </a:r>
          </a:p>
          <a:p>
            <a:r>
              <a:rPr lang="en-US" dirty="0" smtClean="0"/>
              <a:t>It uses a hash table to store the map.</a:t>
            </a:r>
          </a:p>
          <a:p>
            <a:r>
              <a:rPr lang="en-US" dirty="0" smtClean="0"/>
              <a:t>class </a:t>
            </a:r>
            <a:r>
              <a:rPr lang="en-US" dirty="0" err="1" smtClean="0"/>
              <a:t>HashMap</a:t>
            </a:r>
            <a:r>
              <a:rPr lang="en-US" dirty="0" smtClean="0"/>
              <a:t>&lt;K, V&gt;</a:t>
            </a:r>
          </a:p>
          <a:p>
            <a:r>
              <a:rPr lang="en-US" dirty="0" err="1" smtClean="0"/>
              <a:t>HashMap</a:t>
            </a:r>
            <a:r>
              <a:rPr lang="en-US" dirty="0" smtClean="0"/>
              <a:t>( ) </a:t>
            </a:r>
            <a:r>
              <a:rPr lang="en-US" dirty="0" smtClean="0">
                <a:sym typeface="Wingdings" pitchFamily="2" charset="2"/>
              </a:rPr>
              <a:t>16</a:t>
            </a:r>
            <a:endParaRPr lang="en-US" dirty="0" smtClean="0"/>
          </a:p>
          <a:p>
            <a:r>
              <a:rPr lang="en-US" dirty="0" err="1" smtClean="0"/>
              <a:t>HashMap</a:t>
            </a:r>
            <a:r>
              <a:rPr lang="en-US" dirty="0" smtClean="0"/>
              <a:t>(Map&lt;? extends K, ? extends V&gt; </a:t>
            </a:r>
            <a:r>
              <a:rPr lang="en-US" i="1" dirty="0" smtClean="0"/>
              <a:t>m)</a:t>
            </a:r>
          </a:p>
          <a:p>
            <a:r>
              <a:rPr lang="en-US" dirty="0" err="1" smtClean="0"/>
              <a:t>HashMap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capacity)</a:t>
            </a:r>
          </a:p>
          <a:p>
            <a:r>
              <a:rPr lang="en-US" dirty="0" err="1" smtClean="0"/>
              <a:t>HashMap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capacity, float </a:t>
            </a:r>
            <a:r>
              <a:rPr lang="en-US" i="1" dirty="0" err="1" smtClean="0"/>
              <a:t>fillRatio</a:t>
            </a:r>
            <a:r>
              <a:rPr lang="en-US" i="1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54" y="457200"/>
            <a:ext cx="8010146" cy="56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04" y="609601"/>
            <a:ext cx="7755796" cy="523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TreeMap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err="1" smtClean="0"/>
              <a:t>TreeMap</a:t>
            </a:r>
            <a:r>
              <a:rPr lang="en-US" b="1" dirty="0" smtClean="0"/>
              <a:t> class </a:t>
            </a:r>
            <a:r>
              <a:rPr lang="en-US" dirty="0" smtClean="0"/>
              <a:t>extends </a:t>
            </a:r>
            <a:r>
              <a:rPr lang="en-US" dirty="0" err="1" smtClean="0"/>
              <a:t>AbstractMap</a:t>
            </a:r>
            <a:r>
              <a:rPr lang="en-US" dirty="0" smtClean="0"/>
              <a:t> and implements the </a:t>
            </a:r>
            <a:r>
              <a:rPr lang="en-US" dirty="0" err="1" smtClean="0"/>
              <a:t>NavigableMap</a:t>
            </a:r>
            <a:r>
              <a:rPr lang="en-US" dirty="0" smtClean="0"/>
              <a:t> interface.</a:t>
            </a:r>
          </a:p>
          <a:p>
            <a:pPr algn="just"/>
            <a:r>
              <a:rPr lang="en-US" dirty="0" smtClean="0"/>
              <a:t>It creates maps stored in a tree structure.</a:t>
            </a:r>
          </a:p>
          <a:p>
            <a:pPr algn="just"/>
            <a:r>
              <a:rPr lang="en-US" dirty="0" err="1" smtClean="0"/>
              <a:t>TreeMap</a:t>
            </a:r>
            <a:r>
              <a:rPr lang="en-US" dirty="0" smtClean="0"/>
              <a:t> provides an efficient means of storing key/value pairs in sorted order and allows rapid retrieval.</a:t>
            </a:r>
          </a:p>
          <a:p>
            <a:pPr algn="just"/>
            <a:r>
              <a:rPr lang="en-US" dirty="0" smtClean="0"/>
              <a:t>a tree map guarantees that its elements will be sorted in ascending key order.</a:t>
            </a:r>
          </a:p>
          <a:p>
            <a:pPr algn="just"/>
            <a:r>
              <a:rPr lang="en-US" dirty="0" smtClean="0"/>
              <a:t>class </a:t>
            </a:r>
            <a:r>
              <a:rPr lang="en-US" dirty="0" err="1" smtClean="0"/>
              <a:t>TreeMap</a:t>
            </a:r>
            <a:r>
              <a:rPr lang="en-US" dirty="0" smtClean="0"/>
              <a:t>&lt;K, V&gt;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TreeMap</a:t>
            </a:r>
            <a:r>
              <a:rPr lang="en-US" dirty="0" smtClean="0"/>
              <a:t>( )</a:t>
            </a:r>
          </a:p>
          <a:p>
            <a:r>
              <a:rPr lang="en-US" dirty="0" err="1" smtClean="0"/>
              <a:t>TreeMap</a:t>
            </a:r>
            <a:r>
              <a:rPr lang="en-US" dirty="0" smtClean="0"/>
              <a:t>(Comparator&lt;? super K&gt; </a:t>
            </a:r>
            <a:r>
              <a:rPr lang="en-US" i="1" dirty="0" smtClean="0"/>
              <a:t>comp)</a:t>
            </a:r>
          </a:p>
          <a:p>
            <a:r>
              <a:rPr lang="en-US" dirty="0" err="1" smtClean="0"/>
              <a:t>TreeMap</a:t>
            </a:r>
            <a:r>
              <a:rPr lang="en-US" dirty="0" smtClean="0"/>
              <a:t>(Map&lt;? extends K, ? extends V&gt; </a:t>
            </a:r>
            <a:r>
              <a:rPr lang="en-US" i="1" dirty="0" smtClean="0"/>
              <a:t>m)</a:t>
            </a:r>
          </a:p>
          <a:p>
            <a:r>
              <a:rPr lang="en-US" dirty="0" err="1" smtClean="0"/>
              <a:t>TreeMap</a:t>
            </a:r>
            <a:r>
              <a:rPr lang="en-US" dirty="0" smtClean="0"/>
              <a:t>(</a:t>
            </a:r>
            <a:r>
              <a:rPr lang="en-US" dirty="0" err="1" smtClean="0"/>
              <a:t>SortedMap</a:t>
            </a:r>
            <a:r>
              <a:rPr lang="en-US" dirty="0" smtClean="0"/>
              <a:t>&lt;K, ? extends V&gt; </a:t>
            </a:r>
            <a:r>
              <a:rPr lang="en-US" i="1" dirty="0" err="1" smtClean="0"/>
              <a:t>sm</a:t>
            </a:r>
            <a:r>
              <a:rPr lang="en-US" i="1" dirty="0" smtClean="0"/>
              <a:t>)</a:t>
            </a:r>
          </a:p>
          <a:p>
            <a:pPr algn="just"/>
            <a:r>
              <a:rPr lang="en-US" dirty="0" err="1" smtClean="0"/>
              <a:t>TreeMap</a:t>
            </a:r>
            <a:r>
              <a:rPr lang="en-US" dirty="0" smtClean="0"/>
              <a:t> has no methods beyond those specified by the </a:t>
            </a:r>
            <a:r>
              <a:rPr lang="en-US" dirty="0" err="1" smtClean="0"/>
              <a:t>NavigableMap</a:t>
            </a:r>
            <a:r>
              <a:rPr lang="en-US" dirty="0" smtClean="0"/>
              <a:t> interface and the </a:t>
            </a:r>
            <a:r>
              <a:rPr lang="en-US" dirty="0" err="1" smtClean="0"/>
              <a:t>AbstractMap</a:t>
            </a:r>
            <a:r>
              <a:rPr lang="en-US" dirty="0" smtClean="0"/>
              <a:t> class.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6673"/>
            <a:ext cx="8458199" cy="63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591047" cy="545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LinkedHashMap</a:t>
            </a:r>
            <a:r>
              <a:rPr lang="en-US" b="1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LinkedHashMap</a:t>
            </a:r>
            <a:r>
              <a:rPr lang="en-US" dirty="0" smtClean="0"/>
              <a:t> extends </a:t>
            </a:r>
            <a:r>
              <a:rPr lang="en-US" dirty="0" err="1" smtClean="0"/>
              <a:t>HashMap</a:t>
            </a:r>
            <a:endParaRPr lang="en-US" dirty="0" smtClean="0"/>
          </a:p>
          <a:p>
            <a:r>
              <a:rPr lang="en-US" dirty="0" smtClean="0"/>
              <a:t>It maintains a linked list of the entries in the map, in the order in which they were inserted.</a:t>
            </a:r>
          </a:p>
          <a:p>
            <a:r>
              <a:rPr lang="en-US" dirty="0" smtClean="0"/>
              <a:t>Class </a:t>
            </a:r>
            <a:r>
              <a:rPr lang="en-US" dirty="0" err="1" smtClean="0"/>
              <a:t>LinkedHashMap</a:t>
            </a:r>
            <a:r>
              <a:rPr lang="en-US" dirty="0" smtClean="0"/>
              <a:t>&lt;K,V&gt;</a:t>
            </a:r>
          </a:p>
          <a:p>
            <a:r>
              <a:rPr lang="en-US" dirty="0" err="1" smtClean="0"/>
              <a:t>LinkedHashMap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16</a:t>
            </a:r>
            <a:endParaRPr lang="en-US" dirty="0" smtClean="0"/>
          </a:p>
          <a:p>
            <a:r>
              <a:rPr lang="en-US" dirty="0" err="1" smtClean="0"/>
              <a:t>LinkedHashMap</a:t>
            </a:r>
            <a:r>
              <a:rPr lang="en-US" dirty="0" smtClean="0"/>
              <a:t>(Map&lt;? Extends K,? Extends V&gt;m);</a:t>
            </a:r>
          </a:p>
          <a:p>
            <a:r>
              <a:rPr lang="en-US" dirty="0" err="1" smtClean="0"/>
              <a:t>LinkedHashMap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capacity)</a:t>
            </a:r>
          </a:p>
          <a:p>
            <a:r>
              <a:rPr lang="en-US" dirty="0" err="1" smtClean="0"/>
              <a:t>LinkedHashMap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capacity, float </a:t>
            </a:r>
            <a:r>
              <a:rPr lang="en-US" dirty="0" err="1" smtClean="0"/>
              <a:t>fillratio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LinkedHashMap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capacity, float </a:t>
            </a:r>
            <a:r>
              <a:rPr lang="en-US" dirty="0" err="1" smtClean="0"/>
              <a:t>fillratio</a:t>
            </a:r>
            <a:r>
              <a:rPr lang="en-US" dirty="0" smtClean="0"/>
              <a:t>, </a:t>
            </a:r>
            <a:r>
              <a:rPr lang="en-US" dirty="0" err="1" smtClean="0"/>
              <a:t>boolen</a:t>
            </a:r>
            <a:r>
              <a:rPr lang="en-US" dirty="0" smtClean="0"/>
              <a:t> order)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Both </a:t>
            </a:r>
            <a:r>
              <a:rPr lang="en-US" b="1" dirty="0" err="1" smtClean="0"/>
              <a:t>TreeSet</a:t>
            </a:r>
            <a:r>
              <a:rPr lang="en-US" b="1" dirty="0" smtClean="0"/>
              <a:t> and </a:t>
            </a:r>
            <a:r>
              <a:rPr lang="en-US" b="1" dirty="0" err="1" smtClean="0"/>
              <a:t>TreeMap</a:t>
            </a:r>
            <a:r>
              <a:rPr lang="en-US" dirty="0" smtClean="0"/>
              <a:t> store elements in sorted order. However, it is the comparator that defines precisely what “sorted order” means.</a:t>
            </a:r>
          </a:p>
          <a:p>
            <a:pPr algn="just"/>
            <a:r>
              <a:rPr lang="en-US" dirty="0" smtClean="0"/>
              <a:t>By default, these classes store their elements by using what Java refers to as “natural ordering”</a:t>
            </a:r>
          </a:p>
          <a:p>
            <a:pPr algn="just"/>
            <a:r>
              <a:rPr lang="en-US" dirty="0" smtClean="0"/>
              <a:t>If you want to order elements a different way, then specify a Comparator when you  Construct the set or map.</a:t>
            </a:r>
          </a:p>
          <a:p>
            <a:pPr algn="just"/>
            <a:r>
              <a:rPr lang="en-US" dirty="0" smtClean="0"/>
              <a:t>interface Comparator&lt;T&gt;</a:t>
            </a:r>
          </a:p>
          <a:p>
            <a:pPr algn="just"/>
            <a:r>
              <a:rPr lang="en-US" dirty="0" smtClean="0"/>
              <a:t>Here, T specifies the type of objects being compared.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Comparator interface defines 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fr-FR" dirty="0" err="1" smtClean="0"/>
              <a:t>int</a:t>
            </a:r>
            <a:r>
              <a:rPr lang="fr-FR" dirty="0" smtClean="0"/>
              <a:t> compare(T </a:t>
            </a:r>
            <a:r>
              <a:rPr lang="fr-FR" i="1" dirty="0" smtClean="0"/>
              <a:t>obj1, T obj2)</a:t>
            </a:r>
          </a:p>
          <a:p>
            <a:r>
              <a:rPr lang="en-US" dirty="0" err="1" smtClean="0"/>
              <a:t>boolean</a:t>
            </a:r>
            <a:r>
              <a:rPr lang="en-US" dirty="0" smtClean="0"/>
              <a:t> equals(Object </a:t>
            </a:r>
            <a:r>
              <a:rPr lang="en-US" i="1" dirty="0" err="1" smtClean="0"/>
              <a:t>obj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66" y="533399"/>
            <a:ext cx="8240834" cy="55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7010400" cy="30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709760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Collection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Collections Framework defines several algorithms that can be applied to collections and maps.</a:t>
            </a:r>
          </a:p>
          <a:p>
            <a:pPr algn="just"/>
            <a:r>
              <a:rPr lang="en-US" dirty="0" smtClean="0"/>
              <a:t>These algorithms are defined as static methods within the </a:t>
            </a:r>
            <a:r>
              <a:rPr lang="en-US" b="1" dirty="0" smtClean="0"/>
              <a:t>Collections class.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57" y="381000"/>
            <a:ext cx="7555043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1"/>
            <a:ext cx="5181599" cy="26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136" y="2819400"/>
            <a:ext cx="8100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Arrays class </a:t>
            </a:r>
            <a:r>
              <a:rPr lang="en-US" dirty="0" smtClean="0"/>
              <a:t>provides various methods that are useful when working with arrays.</a:t>
            </a:r>
          </a:p>
          <a:p>
            <a:pPr algn="just"/>
            <a:r>
              <a:rPr lang="en-US" dirty="0" smtClean="0"/>
              <a:t>static &lt;T&gt; List </a:t>
            </a:r>
            <a:r>
              <a:rPr lang="en-US" dirty="0" err="1" smtClean="0"/>
              <a:t>asList</a:t>
            </a:r>
            <a:r>
              <a:rPr lang="en-US" dirty="0" smtClean="0"/>
              <a:t>(T ... </a:t>
            </a:r>
            <a:r>
              <a:rPr lang="en-US" i="1" dirty="0" smtClean="0"/>
              <a:t>array): </a:t>
            </a:r>
            <a:r>
              <a:rPr lang="en-US" dirty="0" smtClean="0"/>
              <a:t>The </a:t>
            </a:r>
            <a:r>
              <a:rPr lang="en-US" dirty="0" err="1" smtClean="0"/>
              <a:t>asList</a:t>
            </a:r>
            <a:r>
              <a:rPr lang="en-US" dirty="0" smtClean="0"/>
              <a:t>( ) method returns a List that is backed by a specified array.</a:t>
            </a:r>
          </a:p>
          <a:p>
            <a:pPr algn="just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60" y="3657600"/>
            <a:ext cx="875785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18230"/>
          <a:stretch>
            <a:fillRect/>
          </a:stretch>
        </p:blipFill>
        <p:spPr bwMode="auto">
          <a:xfrm>
            <a:off x="533400" y="228600"/>
            <a:ext cx="571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777697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71455"/>
            <a:ext cx="7010400" cy="31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6477000" cy="27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6172200" cy="32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73588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1214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272329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5715000" cy="645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5972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02"/>
            <a:ext cx="8610600" cy="63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The Legacy Classes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Dictionary</a:t>
            </a:r>
          </a:p>
          <a:p>
            <a:r>
              <a:rPr lang="en-US" dirty="0" err="1" smtClean="0"/>
              <a:t>Hashtable</a:t>
            </a:r>
            <a:endParaRPr lang="en-US" dirty="0" smtClean="0"/>
          </a:p>
          <a:p>
            <a:r>
              <a:rPr lang="en-US" dirty="0" smtClean="0"/>
              <a:t>Properties</a:t>
            </a:r>
          </a:p>
          <a:p>
            <a:r>
              <a:rPr lang="en-US" dirty="0" smtClean="0"/>
              <a:t>Stack</a:t>
            </a:r>
          </a:p>
          <a:p>
            <a:r>
              <a:rPr lang="en-US" dirty="0" smtClean="0"/>
              <a:t>Vector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Vector implements a dynamic array</a:t>
            </a:r>
          </a:p>
          <a:p>
            <a:r>
              <a:rPr lang="en-US" dirty="0" smtClean="0"/>
              <a:t>class Vector&lt;E&gt;</a:t>
            </a:r>
          </a:p>
          <a:p>
            <a:r>
              <a:rPr lang="en-US" dirty="0" smtClean="0"/>
              <a:t>Vector( ) </a:t>
            </a:r>
            <a:r>
              <a:rPr lang="en-US" dirty="0" smtClean="0">
                <a:sym typeface="Wingdings" pitchFamily="2" charset="2"/>
              </a:rPr>
              <a:t>10</a:t>
            </a:r>
            <a:endParaRPr lang="en-US" dirty="0" smtClean="0"/>
          </a:p>
          <a:p>
            <a:r>
              <a:rPr lang="en-US" dirty="0" smtClean="0"/>
              <a:t>Vector(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size)</a:t>
            </a:r>
          </a:p>
          <a:p>
            <a:r>
              <a:rPr lang="en-US" dirty="0" smtClean="0"/>
              <a:t>Vector(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i="1" dirty="0" smtClean="0"/>
              <a:t>size, </a:t>
            </a:r>
            <a:r>
              <a:rPr lang="en-US" i="1" dirty="0" err="1" smtClean="0"/>
              <a:t>int</a:t>
            </a:r>
            <a:r>
              <a:rPr lang="en-US" i="1" dirty="0" smtClean="0"/>
              <a:t> </a:t>
            </a:r>
            <a:r>
              <a:rPr lang="en-US" i="1" dirty="0" err="1" smtClean="0"/>
              <a:t>incr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Vector(Collection&lt;? extends E&gt; </a:t>
            </a:r>
            <a:r>
              <a:rPr lang="en-US" i="1" dirty="0" smtClean="0"/>
              <a:t>c)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capacityIncrement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elementCount</a:t>
            </a:r>
            <a:r>
              <a:rPr lang="en-US" dirty="0" smtClean="0"/>
              <a:t>;</a:t>
            </a:r>
          </a:p>
          <a:p>
            <a:r>
              <a:rPr lang="en-US" dirty="0" smtClean="0"/>
              <a:t>Object[ ] </a:t>
            </a:r>
            <a:r>
              <a:rPr lang="en-US" dirty="0" err="1" smtClean="0"/>
              <a:t>elementData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20829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6629400" cy="44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7620000" cy="63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657600"/>
            <a:ext cx="2743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Stack is a subclass of Vector that implements a standard last-in, first-out stack.</a:t>
            </a:r>
          </a:p>
          <a:p>
            <a:pPr algn="just"/>
            <a:r>
              <a:rPr lang="en-US" dirty="0" smtClean="0"/>
              <a:t>class Stack&lt;E&gt;	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7" y="3352800"/>
            <a:ext cx="91065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"/>
            <a:ext cx="7543800" cy="682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257" y="1981200"/>
            <a:ext cx="198119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Dictionary is an abstract class that represents a key/value storage repository and operates much like Map.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7617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Properties is a subclass of </a:t>
            </a:r>
            <a:r>
              <a:rPr lang="en-US" dirty="0" err="1" smtClean="0"/>
              <a:t>Hashtable</a:t>
            </a:r>
            <a:r>
              <a:rPr lang="en-US" dirty="0" smtClean="0"/>
              <a:t>. It is used to maintain lists of values in which the key is a String and the value is also a String.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List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List interface extends Collection and declares the behavior of a collection that stores </a:t>
            </a:r>
            <a:r>
              <a:rPr lang="en-US" dirty="0" smtClean="0"/>
              <a:t>a sequence </a:t>
            </a:r>
            <a:r>
              <a:rPr lang="en-US" dirty="0"/>
              <a:t>of </a:t>
            </a:r>
            <a:r>
              <a:rPr lang="en-US" dirty="0" smtClean="0"/>
              <a:t>elements.</a:t>
            </a:r>
          </a:p>
          <a:p>
            <a:pPr algn="just"/>
            <a:r>
              <a:rPr lang="en-US" dirty="0"/>
              <a:t>Elements can be inserted or accessed by their position in the list, </a:t>
            </a:r>
            <a:r>
              <a:rPr lang="en-US" dirty="0" smtClean="0"/>
              <a:t>using </a:t>
            </a:r>
            <a:r>
              <a:rPr lang="en-US" dirty="0"/>
              <a:t>a zero-based index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 list may contain duplicate elements</a:t>
            </a:r>
            <a:r>
              <a:rPr lang="en-US" dirty="0" smtClean="0"/>
              <a:t>.</a:t>
            </a:r>
          </a:p>
          <a:p>
            <a:r>
              <a:rPr lang="en-US" dirty="0"/>
              <a:t>List is a generic interface that </a:t>
            </a:r>
            <a:r>
              <a:rPr lang="en-US" dirty="0" smtClean="0"/>
              <a:t>has</a:t>
            </a:r>
            <a:r>
              <a:rPr lang="en-US" b="1" dirty="0" smtClean="0"/>
              <a:t> </a:t>
            </a:r>
            <a:r>
              <a:rPr lang="en-US" dirty="0" smtClean="0"/>
              <a:t>this declaration: </a:t>
            </a:r>
            <a:r>
              <a:rPr lang="en-US" b="1" dirty="0" smtClean="0"/>
              <a:t>interface </a:t>
            </a:r>
            <a:r>
              <a:rPr lang="en-US" b="1" dirty="0"/>
              <a:t>List&lt;E&gt;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2036</Words>
  <Application>Microsoft Office PowerPoint</Application>
  <PresentationFormat>On-screen Show (4:3)</PresentationFormat>
  <Paragraphs>220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Built-In Annotations</vt:lpstr>
      <vt:lpstr>Slide 2</vt:lpstr>
      <vt:lpstr>Slide 3</vt:lpstr>
      <vt:lpstr>The Collections Framework</vt:lpstr>
      <vt:lpstr>The Collection Interfaces</vt:lpstr>
      <vt:lpstr>Collection Interface</vt:lpstr>
      <vt:lpstr>Slide 7</vt:lpstr>
      <vt:lpstr>Slide 8</vt:lpstr>
      <vt:lpstr>The List Interface</vt:lpstr>
      <vt:lpstr>Slide 10</vt:lpstr>
      <vt:lpstr>The Set Interface</vt:lpstr>
      <vt:lpstr>The SortedSet Interface</vt:lpstr>
      <vt:lpstr>Slide 13</vt:lpstr>
      <vt:lpstr>The NavigableSet Interface</vt:lpstr>
      <vt:lpstr>Slide 15</vt:lpstr>
      <vt:lpstr>Slide 16</vt:lpstr>
      <vt:lpstr>The Queue Interface</vt:lpstr>
      <vt:lpstr>The Deque Interface</vt:lpstr>
      <vt:lpstr>Slide 19</vt:lpstr>
      <vt:lpstr>Slide 20</vt:lpstr>
      <vt:lpstr>The Collection Classes</vt:lpstr>
      <vt:lpstr>The ArrayList Class</vt:lpstr>
      <vt:lpstr>Slide 23</vt:lpstr>
      <vt:lpstr>Slide 24</vt:lpstr>
      <vt:lpstr>Obtaining an Array from an ArrayList</vt:lpstr>
      <vt:lpstr>Slide 26</vt:lpstr>
      <vt:lpstr>The LinkedList Class</vt:lpstr>
      <vt:lpstr>Slide 28</vt:lpstr>
      <vt:lpstr>Slide 29</vt:lpstr>
      <vt:lpstr>The HashSet Class</vt:lpstr>
      <vt:lpstr>Slide 31</vt:lpstr>
      <vt:lpstr>The LinkedHashSet Class</vt:lpstr>
      <vt:lpstr>The TreeSet Class</vt:lpstr>
      <vt:lpstr>Slide 34</vt:lpstr>
      <vt:lpstr>The PriorityQueue Class</vt:lpstr>
      <vt:lpstr>The ArrayDeque Class</vt:lpstr>
      <vt:lpstr>Slide 37</vt:lpstr>
      <vt:lpstr>The PriorityQueue Class</vt:lpstr>
      <vt:lpstr>The ArrayDeque Class</vt:lpstr>
      <vt:lpstr>Slide 40</vt:lpstr>
      <vt:lpstr>Accessing a Collection via an Iterator</vt:lpstr>
      <vt:lpstr>Slide 42</vt:lpstr>
      <vt:lpstr>Slide 43</vt:lpstr>
      <vt:lpstr>Slide 44</vt:lpstr>
      <vt:lpstr>Slide 45</vt:lpstr>
      <vt:lpstr>The For-Each Alternative to Iterators</vt:lpstr>
      <vt:lpstr>Slide 47</vt:lpstr>
      <vt:lpstr>Storing User-Defined Classes in Collections</vt:lpstr>
      <vt:lpstr>Slide 49</vt:lpstr>
      <vt:lpstr>Slide 50</vt:lpstr>
      <vt:lpstr>Working with Maps</vt:lpstr>
      <vt:lpstr>The Map Interfaces</vt:lpstr>
      <vt:lpstr>The Map Interface</vt:lpstr>
      <vt:lpstr>Slide 54</vt:lpstr>
      <vt:lpstr>The SortedMap Interface</vt:lpstr>
      <vt:lpstr>The NavigableMap Interface</vt:lpstr>
      <vt:lpstr>Slide 57</vt:lpstr>
      <vt:lpstr>The Map.Entry Interface</vt:lpstr>
      <vt:lpstr>The Map Classes</vt:lpstr>
      <vt:lpstr>The HashMap Class</vt:lpstr>
      <vt:lpstr>Slide 61</vt:lpstr>
      <vt:lpstr>Slide 62</vt:lpstr>
      <vt:lpstr>The TreeMap Class</vt:lpstr>
      <vt:lpstr>Slide 64</vt:lpstr>
      <vt:lpstr>Slide 65</vt:lpstr>
      <vt:lpstr>Slide 66</vt:lpstr>
      <vt:lpstr>The LinkedHashMap Class</vt:lpstr>
      <vt:lpstr>Comparators</vt:lpstr>
      <vt:lpstr>Comparator interface defines two methods</vt:lpstr>
      <vt:lpstr>Slide 70</vt:lpstr>
      <vt:lpstr>The Collection Algorithms</vt:lpstr>
      <vt:lpstr>Slide 72</vt:lpstr>
      <vt:lpstr>Slide 73</vt:lpstr>
      <vt:lpstr>Arrays</vt:lpstr>
      <vt:lpstr>Slide 75</vt:lpstr>
      <vt:lpstr>Slide 76</vt:lpstr>
      <vt:lpstr>Slide 77</vt:lpstr>
      <vt:lpstr>Slide 78</vt:lpstr>
      <vt:lpstr>Slide 79</vt:lpstr>
      <vt:lpstr>Slide 80</vt:lpstr>
      <vt:lpstr>The Legacy Classes and Interfaces</vt:lpstr>
      <vt:lpstr>Vector</vt:lpstr>
      <vt:lpstr>Slide 83</vt:lpstr>
      <vt:lpstr>Slide 84</vt:lpstr>
      <vt:lpstr>Stack</vt:lpstr>
      <vt:lpstr>Slide 86</vt:lpstr>
      <vt:lpstr>Dictionary</vt:lpstr>
      <vt:lpstr>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53</cp:revision>
  <dcterms:created xsi:type="dcterms:W3CDTF">2018-08-25T05:37:40Z</dcterms:created>
  <dcterms:modified xsi:type="dcterms:W3CDTF">2018-09-29T04:15:21Z</dcterms:modified>
</cp:coreProperties>
</file>