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14" r:id="rId2"/>
    <p:sldId id="256" r:id="rId3"/>
    <p:sldId id="278" r:id="rId4"/>
    <p:sldId id="284" r:id="rId5"/>
    <p:sldId id="279" r:id="rId6"/>
    <p:sldId id="285" r:id="rId7"/>
    <p:sldId id="280" r:id="rId8"/>
    <p:sldId id="281" r:id="rId9"/>
    <p:sldId id="286" r:id="rId10"/>
    <p:sldId id="282" r:id="rId11"/>
    <p:sldId id="283" r:id="rId12"/>
    <p:sldId id="287" r:id="rId13"/>
    <p:sldId id="288" r:id="rId14"/>
    <p:sldId id="289" r:id="rId15"/>
    <p:sldId id="294" r:id="rId16"/>
    <p:sldId id="290" r:id="rId17"/>
    <p:sldId id="291" r:id="rId18"/>
    <p:sldId id="292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4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7D1B-4E17-4E93-AC90-377CF814C698}" type="datetimeFigureOut">
              <a:rPr lang="en-US" smtClean="0"/>
              <a:pPr/>
              <a:t>15/11/2020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4535F-481F-47CD-8B38-59C51254C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535F-481F-47CD-8B38-59C51254C4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89BD-B555-4BE3-8B44-43F457D9D829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BC1-859C-41E7-8485-4E24D986134B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23F-B192-47CD-856A-3AC3104E8C9E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AD4-E48D-494C-B5DD-E77EC4146FCC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AC61-6CE1-4ADB-950C-FDF2C49DB3FF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1E91-5581-4FBA-A724-1A5D22F96A7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1B48-6B0C-4C7D-B769-814773D3EF2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F5B4-E6AA-4B04-8754-4B226F263D8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D11F-E31E-4BC2-B3C4-874F5C53518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3B67-C6F5-44B6-BD46-6EB64156114F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ED9D-E395-4F21-9142-DA56D88CB46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F93A-BE8B-430A-BC61-A137BE41040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2200" b="1" dirty="0" smtClean="0">
                <a:solidFill>
                  <a:srgbClr val="0070C0"/>
                </a:solidFill>
              </a:rPr>
              <a:t>S. J. P. N. TRUST’S</a:t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HIRASUGAR INSTITUTE OF TECHNOLOGY, NIDASOSHI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IN" sz="1800" b="1" dirty="0" smtClean="0">
                <a:solidFill>
                  <a:srgbClr val="FF0000"/>
                </a:solidFill>
              </a:rPr>
              <a:t>Accredited at 'A' Grade by NAAC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IN" sz="1800" b="1" dirty="0" smtClean="0">
                <a:solidFill>
                  <a:srgbClr val="FF0000"/>
                </a:solidFill>
              </a:rPr>
              <a:t>Programmes Accredited by NBA: CSE, ECE, EEE &amp; ME.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4800" y="1295400"/>
            <a:ext cx="845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Department of Computer Science &amp; Engineering</a:t>
            </a:r>
          </a:p>
        </p:txBody>
      </p:sp>
      <p:pic>
        <p:nvPicPr>
          <p:cNvPr id="2053" name="Picture 2" descr="Description: hit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9493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057400"/>
            <a:ext cx="8686800" cy="177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Course: </a:t>
            </a:r>
            <a:r>
              <a:rPr lang="en-US" sz="4900" dirty="0" smtClean="0">
                <a:latin typeface="+mj-lt"/>
                <a:ea typeface="+mj-ea"/>
                <a:cs typeface="+mj-cs"/>
              </a:rPr>
              <a:t>Design And Analysis of Algorithms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(18CS42)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Backtracking,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Program &amp; Bound, 0/1 Knapsack Problem, NP-Hard &amp; 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NP-Complete Problems </a:t>
            </a:r>
            <a:endParaRPr lang="en-US" sz="6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Prof. C. R. Belavi</a:t>
            </a:r>
          </a:p>
          <a:p>
            <a:pPr algn="ctr"/>
            <a:r>
              <a:rPr lang="en-US" sz="3200" dirty="0" smtClean="0"/>
              <a:t>Asst. Prof. , Dept. of Computer Science &amp; </a:t>
            </a:r>
            <a:r>
              <a:rPr lang="en-US" sz="3200" dirty="0" err="1" smtClean="0"/>
              <a:t>Engg</a:t>
            </a:r>
            <a:r>
              <a:rPr lang="en-US" sz="3200" dirty="0" smtClean="0"/>
              <a:t>.,</a:t>
            </a:r>
          </a:p>
          <a:p>
            <a:pPr algn="ctr"/>
            <a:r>
              <a:rPr lang="en-US" sz="3200" dirty="0" err="1" smtClean="0"/>
              <a:t>Hirasugar</a:t>
            </a:r>
            <a:r>
              <a:rPr lang="en-US" sz="3200" dirty="0" smtClean="0"/>
              <a:t> Institute of Technology, </a:t>
            </a:r>
            <a:r>
              <a:rPr lang="en-US" sz="3200" dirty="0" err="1" smtClean="0"/>
              <a:t>Nidasoshi</a:t>
            </a:r>
            <a:endParaRPr lang="en-US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711-AC65-4C0F-A332-E1E81D15ABB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39624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 of Subset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a subset of a given set S = {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….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} of n positive integers whose sum is equal to a given positive integer d</a:t>
            </a:r>
          </a:p>
          <a:p>
            <a:r>
              <a:rPr lang="en-US" dirty="0" smtClean="0"/>
              <a:t>For example, for S = { 1, 2, 5, 6, 8 } and d=9</a:t>
            </a:r>
          </a:p>
          <a:p>
            <a:r>
              <a:rPr lang="en-US" dirty="0" smtClean="0"/>
              <a:t>Then there are two solutions:-</a:t>
            </a:r>
          </a:p>
          <a:p>
            <a:r>
              <a:rPr lang="en-US" dirty="0" smtClean="0"/>
              <a:t>Subset1 = { 1, 2, 6 } = 9</a:t>
            </a:r>
          </a:p>
          <a:p>
            <a:r>
              <a:rPr lang="en-US" dirty="0" smtClean="0"/>
              <a:t>Subset2 = { 1, 8 } = 9</a:t>
            </a:r>
          </a:p>
          <a:p>
            <a:r>
              <a:rPr lang="en-US" dirty="0" smtClean="0"/>
              <a:t>Of course, some instances of such problem is not possible i.e. if d=23</a:t>
            </a:r>
          </a:p>
          <a:p>
            <a:r>
              <a:rPr lang="en-US" dirty="0" smtClean="0"/>
              <a:t>For convenient, all the set elements are sorted in increasing order as shown below-</a:t>
            </a:r>
          </a:p>
          <a:p>
            <a:pPr algn="ctr"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1 </a:t>
            </a:r>
            <a:r>
              <a:rPr lang="en-US" dirty="0" smtClean="0"/>
              <a:t>≤ s</a:t>
            </a:r>
            <a:r>
              <a:rPr lang="en-US" baseline="-25000" dirty="0" smtClean="0"/>
              <a:t>2 </a:t>
            </a:r>
            <a:r>
              <a:rPr lang="en-US" dirty="0" smtClean="0"/>
              <a:t>≤</a:t>
            </a:r>
            <a:r>
              <a:rPr lang="en-US" baseline="-25000" dirty="0" smtClean="0"/>
              <a:t> </a:t>
            </a:r>
            <a:r>
              <a:rPr lang="en-US" dirty="0" smtClean="0"/>
              <a:t>….. ≤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255E-B948-4D22-B4C9-F1FB97C6D00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 of subset example</a:t>
            </a:r>
            <a:br>
              <a:rPr lang="en-US" sz="2400" dirty="0" smtClean="0"/>
            </a:br>
            <a:r>
              <a:rPr lang="en-US" sz="2400" dirty="0" smtClean="0"/>
              <a:t>S = { 3, 5, 6, 7 } and d = 15</a:t>
            </a:r>
            <a:endParaRPr lang="en-US" sz="2400" dirty="0"/>
          </a:p>
        </p:txBody>
      </p:sp>
      <p:pic>
        <p:nvPicPr>
          <p:cNvPr id="6" name="Content Placeholder 5" descr="WhatsApp Image 2020-05-03 at 5.49.29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53" y="1066800"/>
            <a:ext cx="7718694" cy="5059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7E45-A74D-4B23-8A2D-972249DBEF5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9600" dirty="0" smtClean="0"/>
              <a:t>Backtracking</a:t>
            </a:r>
          </a:p>
          <a:p>
            <a:pPr algn="ctr">
              <a:buNone/>
            </a:pPr>
            <a:r>
              <a:rPr lang="en-US" sz="7700" dirty="0" smtClean="0"/>
              <a:t>Graph Coloring Problem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051-EEFE-4820-BEE5-81EA73AF3A31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Let G be a graph and m be a given positive integer</a:t>
            </a:r>
          </a:p>
          <a:p>
            <a:pPr algn="just"/>
            <a:r>
              <a:rPr lang="en-US" dirty="0" smtClean="0"/>
              <a:t>Then the nodes of graph G can be colored in such a way that no TWO adjacent nodes have the same color yet only m colors are used</a:t>
            </a:r>
          </a:p>
          <a:p>
            <a:pPr algn="just"/>
            <a:r>
              <a:rPr lang="en-US" dirty="0" smtClean="0"/>
              <a:t>This is termed the m-colorability decision problem</a:t>
            </a:r>
          </a:p>
          <a:p>
            <a:pPr algn="just"/>
            <a:r>
              <a:rPr lang="en-US" dirty="0" smtClean="0"/>
              <a:t>If d is the degree of graph, then it can be colored with d+1 colors</a:t>
            </a:r>
          </a:p>
          <a:p>
            <a:pPr algn="just"/>
            <a:r>
              <a:rPr lang="en-US" dirty="0" smtClean="0"/>
              <a:t>The m-colorability optimization problem asks for the smallest integer m for which the graph G can be colored</a:t>
            </a:r>
          </a:p>
          <a:p>
            <a:pPr algn="just"/>
            <a:r>
              <a:rPr lang="en-US" dirty="0" smtClean="0"/>
              <a:t>This integer is referred to as the chromatic number of the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E107-ED91-44B9-807D-EF456C3F6AA5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151F-4B72-4A2F-82D3-80863BB11953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above graph can be colored with </a:t>
            </a:r>
            <a:r>
              <a:rPr lang="en-US" sz="2400" smtClean="0"/>
              <a:t>three colors 1</a:t>
            </a:r>
            <a:r>
              <a:rPr lang="en-US" sz="2400" dirty="0" smtClean="0"/>
              <a:t>, 2 and 3</a:t>
            </a:r>
          </a:p>
          <a:p>
            <a:pPr algn="just"/>
            <a:r>
              <a:rPr lang="en-US" sz="2400" dirty="0" smtClean="0"/>
              <a:t>The color of each node is indicated next to it</a:t>
            </a:r>
          </a:p>
          <a:p>
            <a:pPr algn="just"/>
            <a:r>
              <a:rPr lang="en-US" sz="2400" dirty="0" smtClean="0"/>
              <a:t>Three colors are needed to color this graph and hence this graph’s chromatic number is 3</a:t>
            </a:r>
          </a:p>
          <a:p>
            <a:pPr algn="just"/>
            <a:endParaRPr lang="en-US" sz="2400" dirty="0" smtClean="0"/>
          </a:p>
        </p:txBody>
      </p:sp>
      <p:pic>
        <p:nvPicPr>
          <p:cNvPr id="1028" name="Picture 4" descr="C:\Users\Sumedh\Downloads\WhatsApp Image 2020-05-05 at 5.29.4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638800" cy="28956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Graph Coloring Algorithm</a:t>
            </a:r>
            <a:endParaRPr lang="en-US" dirty="0"/>
          </a:p>
        </p:txBody>
      </p:sp>
      <p:pic>
        <p:nvPicPr>
          <p:cNvPr id="7" name="Content Placeholder 6" descr="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572000"/>
          </a:xfrm>
        </p:spPr>
      </p:pic>
      <p:pic>
        <p:nvPicPr>
          <p:cNvPr id="8" name="Content Placeholder 7" descr="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457199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01C1-3F52-4A94-A966-D7C3FA654C21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4-node Graph &amp; all possible 3 coloring</a:t>
            </a:r>
            <a:endParaRPr lang="en-US" dirty="0"/>
          </a:p>
        </p:txBody>
      </p:sp>
      <p:pic>
        <p:nvPicPr>
          <p:cNvPr id="6" name="Content Placeholder 5" descr="WhatsApp Image 2020-05-06 at 12.47.4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381999" cy="52117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1F23-A892-4EBD-B060-C9D305A84AA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9600" dirty="0" smtClean="0"/>
              <a:t>Backtracking</a:t>
            </a:r>
          </a:p>
          <a:p>
            <a:pPr algn="ctr">
              <a:buNone/>
            </a:pPr>
            <a:r>
              <a:rPr lang="en-US" sz="8600" dirty="0" smtClean="0"/>
              <a:t>Hamiltonian Cycle</a:t>
            </a:r>
            <a:endParaRPr lang="en-US" sz="7700" dirty="0" smtClean="0"/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C884-B742-4F1F-BD01-398919A6C7A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Hamiltonian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Let G = ( V, E ) be a connected graph </a:t>
            </a:r>
            <a:r>
              <a:rPr lang="en-US" dirty="0" err="1" smtClean="0"/>
              <a:t>wirh</a:t>
            </a:r>
            <a:r>
              <a:rPr lang="en-US" dirty="0" smtClean="0"/>
              <a:t> n vertices</a:t>
            </a:r>
          </a:p>
          <a:p>
            <a:pPr algn="just"/>
            <a:r>
              <a:rPr lang="en-US" dirty="0" smtClean="0"/>
              <a:t>A Hamiltonian cycle is a round-trip path along n edges of G that visits every vertex once and returns to its starting position</a:t>
            </a:r>
          </a:p>
          <a:p>
            <a:pPr algn="just"/>
            <a:r>
              <a:rPr lang="en-US" dirty="0" smtClean="0"/>
              <a:t>In other words if a Hamiltonian cycle begins at some vertex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ϵ</a:t>
            </a:r>
            <a:r>
              <a:rPr lang="en-US" dirty="0" smtClean="0"/>
              <a:t> G and the vertices of G are visited in the order v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2</a:t>
            </a:r>
            <a:r>
              <a:rPr lang="en-US" dirty="0" smtClean="0"/>
              <a:t>,….,V</a:t>
            </a:r>
            <a:r>
              <a:rPr lang="en-US" baseline="-25000" dirty="0" smtClean="0"/>
              <a:t>n+1</a:t>
            </a:r>
            <a:r>
              <a:rPr lang="en-US" dirty="0" smtClean="0"/>
              <a:t>, then the edges (v</a:t>
            </a:r>
            <a:r>
              <a:rPr lang="en-US" baseline="-25000" dirty="0" smtClean="0"/>
              <a:t>i</a:t>
            </a:r>
            <a:r>
              <a:rPr lang="en-US" dirty="0" smtClean="0"/>
              <a:t>, v</a:t>
            </a:r>
            <a:r>
              <a:rPr lang="en-US" baseline="-25000" dirty="0" smtClean="0"/>
              <a:t>i+1</a:t>
            </a:r>
            <a:r>
              <a:rPr lang="en-US" dirty="0" smtClean="0"/>
              <a:t>) are in E, 1 ≤ </a:t>
            </a:r>
            <a:r>
              <a:rPr lang="en-US" dirty="0" err="1" smtClean="0"/>
              <a:t>i</a:t>
            </a:r>
            <a:r>
              <a:rPr lang="en-US" dirty="0" smtClean="0"/>
              <a:t> ≤ n, and the v</a:t>
            </a:r>
            <a:r>
              <a:rPr lang="en-US" baseline="-25000" dirty="0" smtClean="0"/>
              <a:t>i</a:t>
            </a:r>
            <a:r>
              <a:rPr lang="en-US" dirty="0" smtClean="0"/>
              <a:t> are distinct except for v</a:t>
            </a:r>
            <a:r>
              <a:rPr lang="en-US" baseline="-25000" dirty="0" smtClean="0"/>
              <a:t>1</a:t>
            </a:r>
            <a:r>
              <a:rPr lang="en-US" dirty="0" smtClean="0"/>
              <a:t> and v</a:t>
            </a:r>
            <a:r>
              <a:rPr lang="en-US" baseline="-25000" dirty="0" smtClean="0"/>
              <a:t>n+1</a:t>
            </a:r>
            <a:r>
              <a:rPr lang="en-US" dirty="0" smtClean="0"/>
              <a:t>, which are equal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E12F-BA85-4481-91C8-6790A61A9FB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Hamiltonian Cycle Algorithm</a:t>
            </a:r>
            <a:endParaRPr lang="en-US" dirty="0"/>
          </a:p>
        </p:txBody>
      </p:sp>
      <p:pic>
        <p:nvPicPr>
          <p:cNvPr id="7" name="Content Placeholder 6" descr="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4114799"/>
          </a:xfrm>
        </p:spPr>
      </p:pic>
      <p:pic>
        <p:nvPicPr>
          <p:cNvPr id="8" name="Content Placeholder 7" descr="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038600" cy="420036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94CF-C8F7-409A-85AF-9F1CCABDCDB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– 5</a:t>
            </a:r>
            <a:br>
              <a:rPr lang="en-US" dirty="0" smtClean="0"/>
            </a:br>
            <a:r>
              <a:rPr lang="en-US" sz="6700" dirty="0" smtClean="0"/>
              <a:t>Backtracking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010400" cy="44196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600" b="1" dirty="0" smtClean="0">
                <a:latin typeface="+mj-lt"/>
              </a:rPr>
              <a:t>General Method (T2:7.1)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3600" b="1" dirty="0" smtClean="0">
                <a:latin typeface="+mj-lt"/>
              </a:rPr>
              <a:t>n-Queens Problem </a:t>
            </a:r>
            <a:r>
              <a:rPr lang="en-US" sz="3600" b="1" dirty="0" smtClean="0"/>
              <a:t>(T1:12.1)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3600" b="1" dirty="0" smtClean="0">
                <a:latin typeface="+mj-lt"/>
              </a:rPr>
              <a:t>Sum of Subset Problem </a:t>
            </a:r>
            <a:r>
              <a:rPr lang="en-US" sz="3600" b="1" dirty="0" smtClean="0"/>
              <a:t>(T1:12.1)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3600" b="1" dirty="0" smtClean="0">
                <a:latin typeface="+mj-lt"/>
              </a:rPr>
              <a:t>Graph coloring </a:t>
            </a:r>
            <a:r>
              <a:rPr lang="en-US" sz="3600" b="1" dirty="0" smtClean="0"/>
              <a:t>(T2:7.4)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en-US" sz="3600" b="1" dirty="0" smtClean="0">
                <a:latin typeface="+mj-lt"/>
              </a:rPr>
              <a:t>Hamiltonian Cycle (T2:7.5)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F472-F289-4168-A595-BACEFE8F794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9600" dirty="0" smtClean="0"/>
              <a:t>Branch &amp; Bound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0BEE-7172-453E-9619-1D2D496F9A8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Branch-and-Bound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Branch-and-Bound is similar to backtracking, but it cut off a branch of the problem’s state-space tree as soon as we can deduce that it cannot lead to a solution</a:t>
            </a:r>
          </a:p>
          <a:p>
            <a:pPr algn="just"/>
            <a:r>
              <a:rPr lang="en-US" dirty="0" smtClean="0"/>
              <a:t>This idea is useful to find an optimization problem, one that seeks to minimize or maximize an objective function, usually subject to some constrains</a:t>
            </a:r>
          </a:p>
          <a:p>
            <a:pPr algn="just"/>
            <a:r>
              <a:rPr lang="en-US" dirty="0" smtClean="0"/>
              <a:t>A feasible solution is a point in the problem’s search space that satisfies all the problem’s constraints</a:t>
            </a:r>
          </a:p>
          <a:p>
            <a:pPr algn="just"/>
            <a:r>
              <a:rPr lang="en-US" dirty="0" smtClean="0"/>
              <a:t>While, an optimal solution is a feasible solution with the best value of the objective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38BF-031B-454C-B78B-32F8ACFDC2C0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Branch-and-Bound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Three reasons to terminate a search path at the current node in a state-space tree of a branch-and-bound algorithm-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value of the node’s bound is not better than the value of the best solution seen so far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node represents no feasible solutions because the constraints of the problem are already violated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subset of feasible solutions represented by the node consists of a single point ( and hence no further choices can be made )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B0-56CB-4A44-BF8E-9E9F86D41E00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Problem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419D-412F-41BB-8181-B740CD6D15F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/>
            <a:r>
              <a:rPr lang="en-US" sz="2800" dirty="0" smtClean="0"/>
              <a:t>Assignment problem is a problem of assigning n people to n jobs so that the total cost of the assignment is as small as possible</a:t>
            </a:r>
          </a:p>
          <a:p>
            <a:pPr algn="just"/>
            <a:r>
              <a:rPr lang="en-US" sz="2800" dirty="0" smtClean="0"/>
              <a:t>An instance of the assignment problem is specified by an n-by-n cost matrix C so that we can state the problem as follows - select one element in each row of the matrix so that no two selected elements are in the same column and their sum is the smallest possible</a:t>
            </a:r>
          </a:p>
          <a:p>
            <a:endParaRPr lang="en-US" dirty="0"/>
          </a:p>
        </p:txBody>
      </p:sp>
      <p:pic>
        <p:nvPicPr>
          <p:cNvPr id="10" name="Picture 4" descr="C:\Users\Sumedh\Downloads\WhatsApp Image 2020-05-14 at 6.01.24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876800"/>
            <a:ext cx="4419600" cy="1600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Problem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F4BF-35E3-46F8-9235-D95596ACE16B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 descr="C:\Users\Sumedh\Downloads\WhatsApp Image 2020-05-14 at 6.03.38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876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Assignment Problem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87D-6E5F-45CF-82E5-CCD8E99DAD82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C:\Users\Sumedh\Downloads\WhatsApp Image 2020-05-14 at 6.04.58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0593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100" dirty="0" smtClean="0"/>
              <a:t>Assignment Problem- Optimal(Minimum) Solution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a-&gt;2, b-&gt;1, c-&gt;3, d-&gt;4 = 2 + 6 + 1 + 4 = 13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8238-AFE6-4FF1-BF75-01CDDBB1DA3B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 descr="C:\Users\Sumedh\Downloads\WhatsApp Image 2020-05-14 at 6.06.49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458200" cy="48006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BRANCH-AND-BOUND </a:t>
            </a:r>
            <a:br>
              <a:rPr lang="en-US" dirty="0" smtClean="0"/>
            </a:br>
            <a:r>
              <a:rPr lang="en-US" dirty="0" smtClean="0"/>
              <a:t>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CCC4-5A68-44AF-8DE2-2958EF792433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/>
            <a:r>
              <a:rPr lang="en-US" sz="2800" dirty="0" smtClean="0"/>
              <a:t>Given n items of known weights 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and the values 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where </a:t>
            </a:r>
            <a:r>
              <a:rPr lang="en-US" sz="2800" dirty="0" err="1" smtClean="0"/>
              <a:t>i</a:t>
            </a:r>
            <a:r>
              <a:rPr lang="en-US" sz="2800" dirty="0" smtClean="0"/>
              <a:t> = 1, 2, 3, …, n, and a knapsack of capacity W, find the most valuable subset of the items that fit in the knapsack</a:t>
            </a:r>
          </a:p>
          <a:p>
            <a:pPr algn="just"/>
            <a:r>
              <a:rPr lang="en-US" sz="2800" dirty="0" smtClean="0"/>
              <a:t>For convenient, must arrange items in descending order by their value-to-weight ratios as shown in below example-</a:t>
            </a:r>
          </a:p>
          <a:p>
            <a:endParaRPr lang="en-US" dirty="0"/>
          </a:p>
        </p:txBody>
      </p:sp>
      <p:pic>
        <p:nvPicPr>
          <p:cNvPr id="11" name="Picture 4" descr="C:\Users\Sumedh\Downloads\WhatsApp Image 2020-05-14 at 6.10.12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648200"/>
            <a:ext cx="6096000" cy="17526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Knapsack Problem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16BC-FE7F-484B-91CD-0ECE91082875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122" name="Picture 2" descr="C:\Users\Sumedh\Downloads\WhatsApp Image 2020-05-14 at 6.23.39 P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077200" cy="536416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LC(Least Cost) Branch and Bound 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To use branch and bound technique to solve any problem we need to construct state space tree for given problem</a:t>
            </a:r>
          </a:p>
          <a:p>
            <a:pPr algn="just"/>
            <a:r>
              <a:rPr lang="en-US" sz="2400" dirty="0" smtClean="0"/>
              <a:t>As we know that 0/1 Knapsack problem is maximization problem(to get maximum profit), here we will solve it using minimization problem</a:t>
            </a:r>
          </a:p>
          <a:p>
            <a:pPr algn="just"/>
            <a:r>
              <a:rPr lang="en-US" sz="2400" dirty="0" smtClean="0"/>
              <a:t>Clearly, </a:t>
            </a:r>
            <a:r>
              <a:rPr lang="en-US" sz="2400" dirty="0" err="1" smtClean="0"/>
              <a:t>Ʃp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is maximized </a:t>
            </a:r>
            <a:r>
              <a:rPr lang="en-US" sz="2400" dirty="0" err="1" smtClean="0"/>
              <a:t>iff</a:t>
            </a:r>
            <a:r>
              <a:rPr lang="en-US" sz="2400" dirty="0" smtClean="0"/>
              <a:t> –</a:t>
            </a:r>
            <a:r>
              <a:rPr lang="en-US" sz="2400" dirty="0" err="1" smtClean="0"/>
              <a:t>Ʃp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minimized</a:t>
            </a:r>
          </a:p>
          <a:p>
            <a:pPr algn="just"/>
            <a:r>
              <a:rPr lang="en-US" sz="2400" dirty="0" smtClean="0"/>
              <a:t>This modified 0/1 knapsack problem is stated as below-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C0A5-3D26-456F-9376-5736ED7CAFD9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 descr="C:\Users\Sumedh\Downloads\WhatsApp Image 2020-05-30 at 6.30.52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4419600" cy="1828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Backtracking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9600" dirty="0" smtClean="0"/>
              <a:t>The desired solution is expressible as an n-</a:t>
            </a:r>
            <a:r>
              <a:rPr lang="en-US" sz="9600" dirty="0" err="1" smtClean="0"/>
              <a:t>tuple</a:t>
            </a:r>
            <a:r>
              <a:rPr lang="en-US" sz="9600" dirty="0" smtClean="0"/>
              <a:t> (x</a:t>
            </a:r>
            <a:r>
              <a:rPr lang="en-US" sz="9600" baseline="-25000" dirty="0" smtClean="0"/>
              <a:t>1</a:t>
            </a:r>
            <a:r>
              <a:rPr lang="en-US" sz="9600" dirty="0" smtClean="0"/>
              <a:t>,…..,x</a:t>
            </a:r>
            <a:r>
              <a:rPr lang="en-US" sz="9600" baseline="-25000" dirty="0" smtClean="0"/>
              <a:t>n</a:t>
            </a:r>
            <a:r>
              <a:rPr lang="en-US" sz="9600" dirty="0" smtClean="0"/>
              <a:t>), where the x</a:t>
            </a:r>
            <a:r>
              <a:rPr lang="en-US" sz="9600" baseline="-25000" dirty="0" smtClean="0"/>
              <a:t>i</a:t>
            </a:r>
            <a:r>
              <a:rPr lang="en-US" sz="9600" dirty="0" smtClean="0"/>
              <a:t> are chosen from some finite set Si</a:t>
            </a:r>
          </a:p>
          <a:p>
            <a:pPr algn="just"/>
            <a:r>
              <a:rPr lang="en-US" sz="9600" dirty="0" smtClean="0"/>
              <a:t>Often the problem to be solved calls for finding one vector that maximizes ( or minimizes or satisfies ) a criterion function P(x</a:t>
            </a:r>
            <a:r>
              <a:rPr lang="en-US" sz="9600" baseline="-25000" dirty="0" smtClean="0"/>
              <a:t>1</a:t>
            </a:r>
            <a:r>
              <a:rPr lang="en-US" sz="9600" dirty="0" smtClean="0"/>
              <a:t>,…..,x</a:t>
            </a:r>
            <a:r>
              <a:rPr lang="en-US" sz="9600" baseline="-25000" dirty="0" smtClean="0"/>
              <a:t>n</a:t>
            </a:r>
            <a:r>
              <a:rPr lang="en-US" sz="9600" dirty="0" smtClean="0"/>
              <a:t>)</a:t>
            </a:r>
          </a:p>
          <a:p>
            <a:pPr algn="just"/>
            <a:r>
              <a:rPr lang="en-US" sz="9600" dirty="0" smtClean="0"/>
              <a:t>Sometimes it seeks all vectors that satisfy P</a:t>
            </a:r>
          </a:p>
          <a:p>
            <a:pPr algn="just"/>
            <a:r>
              <a:rPr lang="en-US" sz="9600" dirty="0" smtClean="0"/>
              <a:t>Suppose m is the size of set S</a:t>
            </a:r>
            <a:r>
              <a:rPr lang="en-US" sz="9600" baseline="-25000" dirty="0" smtClean="0"/>
              <a:t>i</a:t>
            </a:r>
            <a:r>
              <a:rPr lang="en-US" sz="9600" dirty="0" smtClean="0"/>
              <a:t>, then there are m = m</a:t>
            </a:r>
            <a:r>
              <a:rPr lang="en-US" sz="9600" baseline="-25000" dirty="0" smtClean="0"/>
              <a:t>1</a:t>
            </a:r>
            <a:r>
              <a:rPr lang="en-US" sz="9600" dirty="0" smtClean="0"/>
              <a:t>m</a:t>
            </a:r>
            <a:r>
              <a:rPr lang="en-US" sz="9600" baseline="-25000" dirty="0" smtClean="0"/>
              <a:t>2</a:t>
            </a:r>
            <a:r>
              <a:rPr lang="en-US" sz="9600" dirty="0" smtClean="0"/>
              <a:t>….m</a:t>
            </a:r>
            <a:r>
              <a:rPr lang="en-US" sz="9600" baseline="-25000" dirty="0" smtClean="0"/>
              <a:t>n</a:t>
            </a:r>
            <a:r>
              <a:rPr lang="en-US" sz="9600" dirty="0" smtClean="0"/>
              <a:t>, n-</a:t>
            </a:r>
            <a:r>
              <a:rPr lang="en-US" sz="9600" dirty="0" err="1" smtClean="0"/>
              <a:t>tuples</a:t>
            </a:r>
            <a:r>
              <a:rPr lang="en-US" sz="9600" dirty="0" smtClean="0"/>
              <a:t> that are possible candidates for satisfying the function P</a:t>
            </a:r>
          </a:p>
          <a:p>
            <a:pPr algn="just"/>
            <a:r>
              <a:rPr lang="en-US" sz="9600" dirty="0" smtClean="0"/>
              <a:t>Its basic idea is to build up the solution vector one component at a time and to use modified criterion function P</a:t>
            </a:r>
            <a:r>
              <a:rPr lang="en-US" sz="9600" baseline="-25000" dirty="0" smtClean="0"/>
              <a:t>i</a:t>
            </a:r>
            <a:r>
              <a:rPr lang="en-US" sz="9600" dirty="0" smtClean="0"/>
              <a:t>(x</a:t>
            </a:r>
            <a:r>
              <a:rPr lang="en-US" sz="9600" baseline="-25000" dirty="0" smtClean="0"/>
              <a:t>1</a:t>
            </a:r>
            <a:r>
              <a:rPr lang="en-US" sz="9600" dirty="0" smtClean="0"/>
              <a:t>, x</a:t>
            </a:r>
            <a:r>
              <a:rPr lang="en-US" sz="9600" baseline="-25000" dirty="0" smtClean="0"/>
              <a:t>2 </a:t>
            </a:r>
            <a:r>
              <a:rPr lang="en-US" sz="9600" dirty="0" smtClean="0"/>
              <a:t>,…,x</a:t>
            </a:r>
            <a:r>
              <a:rPr lang="en-US" sz="9600" baseline="-25000" dirty="0" smtClean="0"/>
              <a:t>i</a:t>
            </a:r>
            <a:r>
              <a:rPr lang="en-US" sz="9600" dirty="0" smtClean="0"/>
              <a:t>) (sometimes called bounding function) to test whether the vector being formed has any chance to of success</a:t>
            </a:r>
          </a:p>
          <a:p>
            <a:pPr algn="just"/>
            <a:r>
              <a:rPr lang="en-US" sz="9600" dirty="0" smtClean="0"/>
              <a:t>Major advantages of this method is this – if it is realized that the partial vector (x</a:t>
            </a:r>
            <a:r>
              <a:rPr lang="en-US" sz="9600" baseline="-25000" dirty="0" smtClean="0"/>
              <a:t>1</a:t>
            </a:r>
            <a:r>
              <a:rPr lang="en-US" sz="9600" dirty="0" smtClean="0"/>
              <a:t>, x</a:t>
            </a:r>
            <a:r>
              <a:rPr lang="en-US" sz="9600" baseline="-25000" dirty="0" smtClean="0"/>
              <a:t>2 </a:t>
            </a:r>
            <a:r>
              <a:rPr lang="en-US" sz="9600" dirty="0" smtClean="0"/>
              <a:t>,…….,x</a:t>
            </a:r>
            <a:r>
              <a:rPr lang="en-US" sz="9600" baseline="-25000" dirty="0" smtClean="0"/>
              <a:t>i</a:t>
            </a:r>
            <a:r>
              <a:rPr lang="en-US" sz="9600" dirty="0" smtClean="0"/>
              <a:t>) can in no way lead to an optimal solution, then m</a:t>
            </a:r>
            <a:r>
              <a:rPr lang="en-US" sz="9600" baseline="-25000" dirty="0" smtClean="0"/>
              <a:t>i+1</a:t>
            </a:r>
            <a:r>
              <a:rPr lang="en-US" sz="9600" dirty="0" smtClean="0"/>
              <a:t>….m</a:t>
            </a:r>
            <a:r>
              <a:rPr lang="en-US" sz="9600" baseline="-25000" dirty="0" smtClean="0"/>
              <a:t>n</a:t>
            </a:r>
            <a:r>
              <a:rPr lang="en-US" sz="9600" dirty="0" smtClean="0"/>
              <a:t> possible test vectors can be ignored entirely</a:t>
            </a:r>
          </a:p>
          <a:p>
            <a:pPr algn="just"/>
            <a:endParaRPr lang="en-US" sz="3800" dirty="0" smtClean="0"/>
          </a:p>
          <a:p>
            <a:pPr algn="just"/>
            <a:endParaRPr lang="en-US" sz="3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8F1F-3D20-4793-A36E-0D4071E0507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LCBB example - Consider the 0/1 Knapsack instance n=4,(p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)=(10,10,12,18), (w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)=(2,4,6,9) and m=15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35EA-7A5C-47F2-8A96-34864AABB03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7" name="Picture 3" descr="C:\Users\Sumedh\Downloads\WhatsApp Image 2020-05-30 at 6.28.43 A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191000" cy="4983163"/>
          </a:xfrm>
          <a:prstGeom prst="rect">
            <a:avLst/>
          </a:prstGeom>
          <a:noFill/>
        </p:spPr>
      </p:pic>
      <p:pic>
        <p:nvPicPr>
          <p:cNvPr id="1026" name="Picture 2" descr="C:\Users\Sumedh\Downloads\WhatsApp Image 2020-05-30 at 5.04.22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419600" cy="498316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FIFOBB Example - Consider the 0/1 Knapsack instance n=4,(p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)=(10,10,12,18), (w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,w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)=(2,4,6,9) and m=15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E137-6CA9-4771-B237-E1DB2CBE60AE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0" name="Picture 2" descr="C:\Users\Sumedh\Downloads\WhatsApp Image 2020-05-30 at 4.58.51 P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286045" cy="5135563"/>
          </a:xfrm>
          <a:prstGeom prst="rect">
            <a:avLst/>
          </a:prstGeom>
          <a:noFill/>
        </p:spPr>
      </p:pic>
      <p:pic>
        <p:nvPicPr>
          <p:cNvPr id="2051" name="Picture 3" descr="C:\Users\Sumedh\Downloads\WhatsApp Image 2020-05-30 at 4.56.01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1" y="990600"/>
            <a:ext cx="4343400" cy="5135563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NP Complete and NP Hard Problems</a:t>
            </a:r>
            <a:br>
              <a:rPr lang="en-US" sz="3200" dirty="0" smtClean="0"/>
            </a:br>
            <a:r>
              <a:rPr lang="en-US" sz="3200" dirty="0" smtClean="0"/>
              <a:t> Basic Concept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In this chapter we are concerned with the distinction between problems that can be solved by a polynomial time algorithm and problems for which no polynomial time algorithm is known</a:t>
            </a:r>
          </a:p>
          <a:p>
            <a:pPr algn="just"/>
            <a:r>
              <a:rPr lang="en-US" dirty="0" smtClean="0"/>
              <a:t>For many of the problems we know and study, the best algorithms for their solutions have computing times that cluster into two groups</a:t>
            </a:r>
          </a:p>
          <a:p>
            <a:pPr algn="just"/>
            <a:r>
              <a:rPr lang="en-US" dirty="0" smtClean="0"/>
              <a:t>First group consists of problems whose solution times are bounded by polynomial of small degrees. Examples- Searching(O(</a:t>
            </a:r>
            <a:r>
              <a:rPr lang="en-US" dirty="0" err="1" smtClean="0"/>
              <a:t>logn</a:t>
            </a:r>
            <a:r>
              <a:rPr lang="en-US" dirty="0" smtClean="0"/>
              <a:t>)), Sorting(O(</a:t>
            </a:r>
            <a:r>
              <a:rPr lang="en-US" dirty="0" err="1" smtClean="0"/>
              <a:t>nlogn</a:t>
            </a:r>
            <a:r>
              <a:rPr lang="en-US" dirty="0" smtClean="0"/>
              <a:t>))</a:t>
            </a:r>
          </a:p>
          <a:p>
            <a:pPr algn="just"/>
            <a:r>
              <a:rPr lang="en-US" dirty="0" smtClean="0"/>
              <a:t>Second group made up of problems whose best-known algorithms are non-polynomials. Examples- Travelling Salesman Problem(O(n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)), Knapsack Problems(O(2</a:t>
            </a:r>
            <a:r>
              <a:rPr lang="en-US" baseline="30000" dirty="0" smtClean="0"/>
              <a:t>n/2</a:t>
            </a:r>
            <a:r>
              <a:rPr lang="en-US" dirty="0" smtClean="0"/>
              <a:t>))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957F-FCAC-419C-ADC6-978AAB5F6D01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NP Complete and NP Hard Problems</a:t>
            </a:r>
            <a:br>
              <a:rPr lang="en-US" sz="3200" dirty="0" smtClean="0"/>
            </a:br>
            <a:r>
              <a:rPr lang="en-US" sz="3200" dirty="0" smtClean="0"/>
              <a:t> Basic Concept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theory of NP-completeness which we present here does not provide a method of obtaining polynomial time algorithms for problems in the second group</a:t>
            </a:r>
          </a:p>
          <a:p>
            <a:pPr algn="just"/>
            <a:r>
              <a:rPr lang="en-US" dirty="0" smtClean="0"/>
              <a:t>Nor does it say that algorithms of this complexity do not exist</a:t>
            </a:r>
          </a:p>
          <a:p>
            <a:pPr algn="just"/>
            <a:r>
              <a:rPr lang="en-US" dirty="0" smtClean="0"/>
              <a:t>Instead, what we do is show that many of the problems for which there are no known polynomial time algorithms are computationally related</a:t>
            </a:r>
          </a:p>
          <a:p>
            <a:pPr algn="just"/>
            <a:r>
              <a:rPr lang="en-US" dirty="0" smtClean="0"/>
              <a:t>In fact, we establish two classes of problems</a:t>
            </a:r>
          </a:p>
          <a:p>
            <a:pPr algn="just"/>
            <a:r>
              <a:rPr lang="en-US" dirty="0" smtClean="0"/>
              <a:t>These are given names NP-hard and NP-complete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CA38-8A40-40C2-97E1-F50135627ED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NP Complete and NP Hard Problems</a:t>
            </a:r>
            <a:br>
              <a:rPr lang="en-US" sz="3200" dirty="0" smtClean="0"/>
            </a:br>
            <a:r>
              <a:rPr lang="en-US" sz="3200" dirty="0" smtClean="0"/>
              <a:t> Basic Concept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A problem that is NP-complete has the property that it can be solved in polynomial time if and only if all other NP-complete problems can also be solved in polynomial time</a:t>
            </a:r>
          </a:p>
          <a:p>
            <a:pPr algn="just"/>
            <a:r>
              <a:rPr lang="en-US" dirty="0" smtClean="0"/>
              <a:t>If an NP-hard problem can be solved in polynomial time, then all NP-complete problems can be solved in polynomial time</a:t>
            </a:r>
          </a:p>
          <a:p>
            <a:pPr algn="just"/>
            <a:r>
              <a:rPr lang="en-US" dirty="0" smtClean="0"/>
              <a:t>All NP-complete problems are NP-hard, but some NP-hard problems are not known to be NP-complete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D5E-32D0-45A3-9107-3C32BAB07A33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NP Complete and NP Hard Problems</a:t>
            </a:r>
            <a:br>
              <a:rPr lang="en-US" sz="3200" dirty="0" smtClean="0"/>
            </a:br>
            <a:r>
              <a:rPr lang="en-US" sz="3200" dirty="0" smtClean="0"/>
              <a:t> Non-Deterministic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Deterministic algorithm has the property that the result of every operation is uniquely defined</a:t>
            </a:r>
          </a:p>
          <a:p>
            <a:pPr algn="just"/>
            <a:r>
              <a:rPr lang="en-US" dirty="0" smtClean="0"/>
              <a:t>Deterministic algorithms agrees with the way programs are executed on a computer</a:t>
            </a:r>
          </a:p>
          <a:p>
            <a:pPr algn="just"/>
            <a:r>
              <a:rPr lang="en-US" dirty="0" smtClean="0"/>
              <a:t>Non-deterministic algorithm remove restriction on the outcome of every operation</a:t>
            </a:r>
          </a:p>
          <a:p>
            <a:pPr algn="just"/>
            <a:r>
              <a:rPr lang="en-US" dirty="0" smtClean="0"/>
              <a:t>Also non-deterministic algorithm allow to contain operations whose outcomes are not uniquely defined but are limited to specified sets of possibilities</a:t>
            </a:r>
          </a:p>
          <a:p>
            <a:pPr algn="just"/>
            <a:r>
              <a:rPr lang="en-US" dirty="0" smtClean="0"/>
              <a:t>Non-deterministic function introduces three new functions- </a:t>
            </a:r>
          </a:p>
          <a:p>
            <a:pPr marL="1371600" lvl="2" indent="-457200" algn="just">
              <a:buAutoNum type="arabicPeriod"/>
            </a:pPr>
            <a:r>
              <a:rPr lang="en-US" dirty="0" smtClean="0"/>
              <a:t>Choice(S) arbitrarily chooses one of the element of set S</a:t>
            </a:r>
          </a:p>
          <a:p>
            <a:pPr marL="1371600" lvl="2" indent="-457200" algn="just">
              <a:buAutoNum type="arabicPeriod"/>
            </a:pPr>
            <a:r>
              <a:rPr lang="en-US" dirty="0" smtClean="0"/>
              <a:t>Failure() signals an unsuccessful completion</a:t>
            </a:r>
          </a:p>
          <a:p>
            <a:pPr marL="1371600" lvl="2" indent="-457200" algn="just">
              <a:buAutoNum type="arabicPeriod"/>
            </a:pPr>
            <a:r>
              <a:rPr lang="en-US" dirty="0" smtClean="0"/>
              <a:t>Success() signals a successful completion</a:t>
            </a:r>
          </a:p>
          <a:p>
            <a:pPr marL="1371600" lvl="2" indent="-457200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56D-6D01-42AE-AA6D-FFC1B2D6D409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Non-Deterministic Algorithms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A9EB-9B4F-4E85-8AE6-14571EC7D5E2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 descr="C:\Users\Sumedh\Downloads\WhatsApp Unknown 2020-05-31 at 6.26.41 AM\WhatsApp Image 2020-05-31 at 6.21.19 A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038600" cy="3962399"/>
          </a:xfrm>
          <a:prstGeom prst="rect">
            <a:avLst/>
          </a:prstGeom>
          <a:noFill/>
        </p:spPr>
      </p:pic>
      <p:pic>
        <p:nvPicPr>
          <p:cNvPr id="1027" name="Picture 3" descr="C:\Users\Sumedh\Downloads\WhatsApp Unknown 2020-05-31 at 6.26.41 AM\WhatsApp Image 2020-05-31 at 6.22.12 A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038600" cy="386468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Classes NP-hard and NP-complete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r>
              <a:rPr lang="en-US" sz="1800" dirty="0" smtClean="0"/>
              <a:t>From below figure, its clear that NP-hard problems that are not NP-complete</a:t>
            </a:r>
          </a:p>
          <a:p>
            <a:r>
              <a:rPr lang="en-US" sz="1800" dirty="0" smtClean="0"/>
              <a:t>Only a decision problem can be NP-complete</a:t>
            </a:r>
          </a:p>
          <a:p>
            <a:r>
              <a:rPr lang="en-US" sz="1800" dirty="0" smtClean="0"/>
              <a:t>However, an optimization problem may be NP-hard</a:t>
            </a:r>
          </a:p>
          <a:p>
            <a:r>
              <a:rPr lang="en-US" sz="1800" dirty="0" smtClean="0"/>
              <a:t>Optimization problems cannot be NP-complete whereas decision problems can</a:t>
            </a:r>
          </a:p>
          <a:p>
            <a:r>
              <a:rPr lang="en-US" sz="1800" dirty="0" smtClean="0"/>
              <a:t>There also exist NP-hard decision problems that are not NP-complete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3010-5883-4997-B1C7-AF07818191CC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algn="just"/>
            <a:r>
              <a:rPr lang="en-US" sz="2400" dirty="0" smtClean="0"/>
              <a:t>P is the set of all decision problems solvable by deterministic algorithms in polynomial time</a:t>
            </a:r>
          </a:p>
          <a:p>
            <a:pPr algn="just"/>
            <a:r>
              <a:rPr lang="en-US" sz="2400" dirty="0" smtClean="0"/>
              <a:t>NP is the set of all decision problems solvable by non-deterministic algorithms in polynomial time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C:\Users\Sumedh\Downloads\WhatsApp Unknown 2020-05-31 at 6.26.41 AM\WhatsApp Image 2020-05-31 at 6.23.34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3581400" cy="1828800"/>
          </a:xfrm>
          <a:prstGeom prst="rect">
            <a:avLst/>
          </a:prstGeom>
          <a:noFill/>
        </p:spPr>
      </p:pic>
      <p:pic>
        <p:nvPicPr>
          <p:cNvPr id="10" name="Picture 2" descr="C:\Users\Sumedh\Downloads\WhatsApp Unknown 2020-05-31 at 6.26.41 AM\WhatsApp Image 2020-05-31 at 6.24.43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3733800" cy="144780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Backtracking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principle idea is to construct solutions one component at a time and evaluate such partially constructed candidates as follows</a:t>
            </a:r>
          </a:p>
          <a:p>
            <a:pPr algn="just"/>
            <a:r>
              <a:rPr lang="en-US" dirty="0" smtClean="0"/>
              <a:t>If a partially constructed solution can be developed further without violating the problem’s constraints, it is done by taking the first remaining legitimate option for the next component</a:t>
            </a:r>
          </a:p>
          <a:p>
            <a:pPr algn="just"/>
            <a:r>
              <a:rPr lang="en-US" dirty="0" smtClean="0"/>
              <a:t>If there is no legitimate option for the next component, no alternatives for any remaining component need to be considered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D5E0-2695-4415-BB7B-118A1E485CE2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Backtracking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800" dirty="0" smtClean="0"/>
              <a:t>In this case, the algorithm backtracks to replace the last component of the partially constructed solution with its next option</a:t>
            </a:r>
          </a:p>
          <a:p>
            <a:pPr algn="just"/>
            <a:r>
              <a:rPr lang="en-US" sz="3800" dirty="0" smtClean="0"/>
              <a:t>This kind of backtracking is implemented by constructing a tree called as state-space tree(SST)</a:t>
            </a:r>
          </a:p>
          <a:p>
            <a:pPr algn="just"/>
            <a:r>
              <a:rPr lang="en-US" sz="3800" dirty="0" smtClean="0"/>
              <a:t>In SST, its root represent an initial state before the search for a solution begins</a:t>
            </a:r>
          </a:p>
          <a:p>
            <a:pPr algn="just"/>
            <a:r>
              <a:rPr lang="en-US" sz="3800" dirty="0" smtClean="0"/>
              <a:t>The nodes of first level in the SST represent the choices made for the first component of a solution</a:t>
            </a:r>
          </a:p>
          <a:p>
            <a:pPr algn="just"/>
            <a:r>
              <a:rPr lang="en-US" sz="3800" dirty="0" smtClean="0"/>
              <a:t>The nodes of the second level represent the choices for the second component and so 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BEE4-A71C-437D-90F6-164DF8E2985F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9600" dirty="0" smtClean="0"/>
              <a:t>Backtracking</a:t>
            </a:r>
          </a:p>
          <a:p>
            <a:pPr algn="ctr">
              <a:buNone/>
            </a:pPr>
            <a:r>
              <a:rPr lang="en-US" sz="9600" dirty="0" smtClean="0"/>
              <a:t>n-Queens Problem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27A-D4BE-4B7E-A9F7-40A599750AB0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n-Queens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/>
            <a:r>
              <a:rPr lang="en-US" sz="2400" dirty="0" smtClean="0"/>
              <a:t>The problem is to place n queens on an n-by-n chessboard so that no TWO queens attack each other by being in the same row or in the same column or on the same diagonal</a:t>
            </a:r>
          </a:p>
          <a:p>
            <a:pPr algn="just"/>
            <a:r>
              <a:rPr lang="en-US" sz="2400" dirty="0" smtClean="0"/>
              <a:t>For n=1, the problem has a trivial solution</a:t>
            </a:r>
          </a:p>
          <a:p>
            <a:pPr algn="just"/>
            <a:r>
              <a:rPr lang="en-US" sz="2400" dirty="0" smtClean="0"/>
              <a:t>For n=2 and n=3, there is no solution</a:t>
            </a:r>
          </a:p>
          <a:p>
            <a:pPr algn="just"/>
            <a:r>
              <a:rPr lang="en-US" sz="2400" dirty="0" smtClean="0"/>
              <a:t>So let us consider, n=4, i.e. four-queens problem and solve it by the backtracking technique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B0D4-F44E-4BA8-84C1-655C711F1C85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:\Users\Sumedh\Downloads\WhatsApp Image 2020-05-03 at 5.42.56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86201"/>
            <a:ext cx="3200400" cy="19812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State-Space Tree for n-Queens Problem</a:t>
            </a:r>
            <a:endParaRPr lang="en-US" sz="3600" dirty="0"/>
          </a:p>
        </p:txBody>
      </p:sp>
      <p:pic>
        <p:nvPicPr>
          <p:cNvPr id="7" name="Content Placeholder 6" descr="WhatsApp Image 2020-05-03 at 5.46.03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838201"/>
            <a:ext cx="8001000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0174-0AD3-46A9-AB0C-C6F134667CE7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9600" dirty="0" smtClean="0"/>
              <a:t>Backtracking</a:t>
            </a:r>
          </a:p>
          <a:p>
            <a:pPr algn="ctr">
              <a:buNone/>
            </a:pPr>
            <a:r>
              <a:rPr lang="en-US" sz="9600" dirty="0" smtClean="0"/>
              <a:t>Sum of subset Problem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BBD-7714-438E-84A7-864F19170CF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2473</Words>
  <Application>Microsoft Office PowerPoint</Application>
  <PresentationFormat>On-screen Show (4:3)</PresentationFormat>
  <Paragraphs>271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S. J. P. N. TRUST’S HIRASUGAR INSTITUTE OF TECHNOLOGY, NIDASOSHI Accredited at 'A' Grade by NAAC  Programmes Accredited by NBA: CSE, ECE, EEE &amp; ME.</vt:lpstr>
      <vt:lpstr>Module – 5 Backtracking</vt:lpstr>
      <vt:lpstr>Backtracking General Method</vt:lpstr>
      <vt:lpstr>Backtracking General Method</vt:lpstr>
      <vt:lpstr>Backtracking General Method</vt:lpstr>
      <vt:lpstr>Module - 5</vt:lpstr>
      <vt:lpstr>n-Queens Problem</vt:lpstr>
      <vt:lpstr>State-Space Tree for n-Queens Problem</vt:lpstr>
      <vt:lpstr>Module - 5</vt:lpstr>
      <vt:lpstr>Sum of Subset Problem</vt:lpstr>
      <vt:lpstr>Sum of subset example S = { 3, 5, 6, 7 } and d = 15</vt:lpstr>
      <vt:lpstr>Module - 5</vt:lpstr>
      <vt:lpstr>Graph Coloring</vt:lpstr>
      <vt:lpstr>    </vt:lpstr>
      <vt:lpstr>Graph Coloring Algorithm</vt:lpstr>
      <vt:lpstr>4-node Graph &amp; all possible 3 coloring</vt:lpstr>
      <vt:lpstr>Module - 5</vt:lpstr>
      <vt:lpstr>Hamiltonian Cycle</vt:lpstr>
      <vt:lpstr>Hamiltonian Cycle Algorithm</vt:lpstr>
      <vt:lpstr>Module - 5</vt:lpstr>
      <vt:lpstr>Branch-and-Bound</vt:lpstr>
      <vt:lpstr>Branch-and-Bound Algorithm</vt:lpstr>
      <vt:lpstr>Assignment Problem Statement</vt:lpstr>
      <vt:lpstr>Assignment Problem Solution</vt:lpstr>
      <vt:lpstr>Assignment Problem Solution</vt:lpstr>
      <vt:lpstr>      Assignment Problem- Optimal(Minimum) Solution  a-&gt;2, b-&gt;1, c-&gt;3, d-&gt;4 = 2 + 6 + 1 + 4 = 13   </vt:lpstr>
      <vt:lpstr>BRANCH-AND-BOUND  Knapsack Problem</vt:lpstr>
      <vt:lpstr>Knapsack Problem Solution</vt:lpstr>
      <vt:lpstr>LC(Least Cost) Branch and Bound Solution</vt:lpstr>
      <vt:lpstr>For LCBB example - Consider the 0/1 Knapsack instance n=4,(p1,p2,p3,p4)=(10,10,12,18), (w1,w2,w3,w4)=(2,4,6,9) and m=15 </vt:lpstr>
      <vt:lpstr>For FIFOBB Example - Consider the 0/1 Knapsack instance n=4,(p1,p2,p3,p4)=(10,10,12,18), (w1,w2,w3,w4)=(2,4,6,9) and m=15 </vt:lpstr>
      <vt:lpstr>NP Complete and NP Hard Problems  Basic Concept </vt:lpstr>
      <vt:lpstr>NP Complete and NP Hard Problems  Basic Concept </vt:lpstr>
      <vt:lpstr>NP Complete and NP Hard Problems  Basic Concept </vt:lpstr>
      <vt:lpstr>NP Complete and NP Hard Problems  Non-Deterministic Algorithm</vt:lpstr>
      <vt:lpstr>Non-Deterministic Algorithms</vt:lpstr>
      <vt:lpstr>The Classes NP-hard and NP-complete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– 3 Greedy Method</dc:title>
  <dc:creator>Sumedh</dc:creator>
  <cp:lastModifiedBy>Sumedh</cp:lastModifiedBy>
  <cp:revision>394</cp:revision>
  <dcterms:created xsi:type="dcterms:W3CDTF">2020-04-14T07:17:47Z</dcterms:created>
  <dcterms:modified xsi:type="dcterms:W3CDTF">2020-11-15T11:57:22Z</dcterms:modified>
</cp:coreProperties>
</file>