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3"/>
  </p:notesMasterIdLst>
  <p:sldIdLst>
    <p:sldId id="309" r:id="rId2"/>
    <p:sldId id="256" r:id="rId3"/>
    <p:sldId id="257" r:id="rId4"/>
    <p:sldId id="278" r:id="rId5"/>
    <p:sldId id="279" r:id="rId6"/>
    <p:sldId id="280" r:id="rId7"/>
    <p:sldId id="281" r:id="rId8"/>
    <p:sldId id="282" r:id="rId9"/>
    <p:sldId id="283" r:id="rId10"/>
    <p:sldId id="284" r:id="rId11"/>
    <p:sldId id="286" r:id="rId12"/>
    <p:sldId id="285" r:id="rId13"/>
    <p:sldId id="287" r:id="rId14"/>
    <p:sldId id="288" r:id="rId15"/>
    <p:sldId id="289" r:id="rId16"/>
    <p:sldId id="290" r:id="rId17"/>
    <p:sldId id="291" r:id="rId18"/>
    <p:sldId id="292" r:id="rId19"/>
    <p:sldId id="293" r:id="rId20"/>
    <p:sldId id="294" r:id="rId21"/>
    <p:sldId id="296" r:id="rId22"/>
    <p:sldId id="295" r:id="rId23"/>
    <p:sldId id="298" r:id="rId24"/>
    <p:sldId id="299" r:id="rId25"/>
    <p:sldId id="300" r:id="rId26"/>
    <p:sldId id="301" r:id="rId27"/>
    <p:sldId id="303" r:id="rId28"/>
    <p:sldId id="304" r:id="rId29"/>
    <p:sldId id="305" r:id="rId30"/>
    <p:sldId id="306" r:id="rId31"/>
    <p:sldId id="308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2500" autoAdjust="0"/>
    <p:restoredTop sz="94660"/>
  </p:normalViewPr>
  <p:slideViewPr>
    <p:cSldViewPr>
      <p:cViewPr>
        <p:scale>
          <a:sx n="100" d="100"/>
          <a:sy n="100" d="100"/>
        </p:scale>
        <p:origin x="-642" y="12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AC7D1B-4E17-4E93-AC90-377CF814C698}" type="datetimeFigureOut">
              <a:rPr lang="en-US" smtClean="0"/>
              <a:pPr/>
              <a:t>15/11/2020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F4535F-481F-47CD-8B38-59C51254C49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F4535F-481F-47CD-8B38-59C51254C49F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C5011-31DD-4238-8574-1E90BD8A252D}" type="datetime1">
              <a:rPr lang="en-US" smtClean="0"/>
              <a:t>15/11/2020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C. R. Belavi, Department of CSE, HSIT, Nidaoshi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BE8D0-4C74-471A-A870-F5EC6C73E3D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BD6B8-411C-4329-8E43-187321FF949E}" type="datetime1">
              <a:rPr lang="en-US" smtClean="0"/>
              <a:t>15/11/2020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C. R. Belavi, Department of CSE, HSIT, Nidaoshi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BE8D0-4C74-471A-A870-F5EC6C73E3D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AAE69-6C4A-4B7E-B0B6-5F2DAB3C20C4}" type="datetime1">
              <a:rPr lang="en-US" smtClean="0"/>
              <a:t>15/11/2020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C. R. Belavi, Department of CSE, HSIT, Nidaoshi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BE8D0-4C74-471A-A870-F5EC6C73E3D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250FA-E9B2-46AA-970A-B9A1CFEE904E}" type="datetime1">
              <a:rPr lang="en-US" smtClean="0"/>
              <a:t>15/11/2020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C. R. Belavi, Department of CSE, HSIT, Nidaoshi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BE8D0-4C74-471A-A870-F5EC6C73E3D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0BF65-65EE-4DB8-B5CB-A6779561959B}" type="datetime1">
              <a:rPr lang="en-US" smtClean="0"/>
              <a:t>15/11/2020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C. R. Belavi, Department of CSE, HSIT, Nidaoshi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BE8D0-4C74-471A-A870-F5EC6C73E3D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E358E-9202-4355-BED7-B3280FEE061A}" type="datetime1">
              <a:rPr lang="en-US" smtClean="0"/>
              <a:t>15/11/2020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C. R. Belavi, Department of CSE, HSIT, Nidaoshi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BE8D0-4C74-471A-A870-F5EC6C73E3D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41BA3-B660-49EB-81F0-BCAD55BE41FD}" type="datetime1">
              <a:rPr lang="en-US" smtClean="0"/>
              <a:t>15/11/2020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C. R. Belavi, Department of CSE, HSIT, Nidaoshi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BE8D0-4C74-471A-A870-F5EC6C73E3D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4E84D-6517-4921-9E33-6E8FCEBE8F28}" type="datetime1">
              <a:rPr lang="en-US" smtClean="0"/>
              <a:t>15/11/2020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C. R. Belavi, Department of CSE, HSIT, Nidaoshi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BE8D0-4C74-471A-A870-F5EC6C73E3D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53ED4-ADD9-4EAD-B7F0-4EEBC36CCFB4}" type="datetime1">
              <a:rPr lang="en-US" smtClean="0"/>
              <a:t>15/11/2020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C. R. Belavi, Department of CSE, HSIT, Nidaoshi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BE8D0-4C74-471A-A870-F5EC6C73E3D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45743-AD66-4AE6-BF00-3B31E6FC0FE4}" type="datetime1">
              <a:rPr lang="en-US" smtClean="0"/>
              <a:t>15/11/2020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C. R. Belavi, Department of CSE, HSIT, Nidaoshi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BE8D0-4C74-471A-A870-F5EC6C73E3D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59555-A7DE-425B-A760-8B054A954BCC}" type="datetime1">
              <a:rPr lang="en-US" smtClean="0"/>
              <a:t>15/11/2020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C. R. Belavi, Department of CSE, HSIT, Nidaoshi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BE8D0-4C74-471A-A870-F5EC6C73E3D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69FA2A-B67D-474C-A7B5-3EC73ED8DBFB}" type="datetime1">
              <a:rPr lang="en-US" smtClean="0"/>
              <a:t>15/11/2020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Prof. C. R. Belavi, Department of CSE, HSIT, Nidaoshi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EBE8D0-4C74-471A-A870-F5EC6C73E3D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itle 1"/>
          <p:cNvSpPr>
            <a:spLocks noGrp="1"/>
          </p:cNvSpPr>
          <p:nvPr>
            <p:ph type="ctrTitle"/>
          </p:nvPr>
        </p:nvSpPr>
        <p:spPr>
          <a:xfrm>
            <a:off x="76200" y="228600"/>
            <a:ext cx="9067800" cy="1143000"/>
          </a:xfrm>
        </p:spPr>
        <p:txBody>
          <a:bodyPr>
            <a:normAutofit fontScale="90000"/>
          </a:bodyPr>
          <a:lstStyle/>
          <a:p>
            <a:pPr fontAlgn="t"/>
            <a:r>
              <a:rPr lang="en-US" sz="2200" b="1" dirty="0" smtClean="0">
                <a:solidFill>
                  <a:srgbClr val="0070C0"/>
                </a:solidFill>
              </a:rPr>
              <a:t>S. J. P. N. TRUST’S</a:t>
            </a:r>
            <a:br>
              <a:rPr lang="en-US" sz="2200" b="1" dirty="0" smtClean="0">
                <a:solidFill>
                  <a:srgbClr val="0070C0"/>
                </a:solidFill>
              </a:rPr>
            </a:br>
            <a:r>
              <a:rPr lang="en-US" sz="2200" b="1" dirty="0" smtClean="0">
                <a:solidFill>
                  <a:srgbClr val="0070C0"/>
                </a:solidFill>
              </a:rPr>
              <a:t>HIRASUGAR INSTITUTE OF TECHNOLOGY, NIDASOSHI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IN" sz="1800" b="1" dirty="0" smtClean="0">
                <a:solidFill>
                  <a:srgbClr val="FF0000"/>
                </a:solidFill>
              </a:rPr>
              <a:t>Accredited at 'A' Grade by NAAC </a:t>
            </a:r>
            <a:r>
              <a:rPr lang="en-US" sz="1800" dirty="0" smtClean="0">
                <a:solidFill>
                  <a:srgbClr val="FF0000"/>
                </a:solidFill>
              </a:rPr>
              <a:t/>
            </a:r>
            <a:br>
              <a:rPr lang="en-US" sz="1800" dirty="0" smtClean="0">
                <a:solidFill>
                  <a:srgbClr val="FF0000"/>
                </a:solidFill>
              </a:rPr>
            </a:br>
            <a:r>
              <a:rPr lang="en-IN" sz="1800" b="1" dirty="0" smtClean="0">
                <a:solidFill>
                  <a:srgbClr val="FF0000"/>
                </a:solidFill>
              </a:rPr>
              <a:t>Programmes Accredited by NBA: CSE, ECE, EEE &amp; ME.</a:t>
            </a:r>
            <a:endParaRPr lang="en-US" sz="1800" dirty="0" smtClean="0">
              <a:solidFill>
                <a:srgbClr val="FF0000"/>
              </a:solidFill>
            </a:endParaRPr>
          </a:p>
        </p:txBody>
      </p:sp>
      <p:sp>
        <p:nvSpPr>
          <p:cNvPr id="2052" name="Rectangle 3"/>
          <p:cNvSpPr>
            <a:spLocks noChangeArrowheads="1"/>
          </p:cNvSpPr>
          <p:nvPr/>
        </p:nvSpPr>
        <p:spPr bwMode="auto">
          <a:xfrm>
            <a:off x="304800" y="1295400"/>
            <a:ext cx="84534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  <a:latin typeface="Calibri" pitchFamily="34" charset="0"/>
              </a:rPr>
              <a:t>Department of Computer Science &amp; Engineering</a:t>
            </a:r>
          </a:p>
        </p:txBody>
      </p:sp>
      <p:pic>
        <p:nvPicPr>
          <p:cNvPr id="2053" name="Picture 2" descr="Description: hitlog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457200"/>
            <a:ext cx="949325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228600" y="2057400"/>
            <a:ext cx="8686800" cy="17752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0000" lnSpcReduction="20000"/>
          </a:bodyPr>
          <a:lstStyle/>
          <a:p>
            <a:pPr algn="ctr">
              <a:spcBef>
                <a:spcPct val="0"/>
              </a:spcBef>
              <a:defRPr/>
            </a:pPr>
            <a:r>
              <a:rPr kumimoji="0" lang="en-US" sz="4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Course: </a:t>
            </a:r>
            <a:r>
              <a:rPr lang="en-US" sz="4900" dirty="0" smtClean="0">
                <a:latin typeface="+mj-lt"/>
                <a:ea typeface="+mj-ea"/>
                <a:cs typeface="+mj-cs"/>
              </a:rPr>
              <a:t>Design And Analysis of Algorithms </a:t>
            </a:r>
            <a:r>
              <a:rPr kumimoji="0" lang="en-US" sz="4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(18CS42)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algn="ctr">
              <a:spcBef>
                <a:spcPct val="0"/>
              </a:spcBef>
              <a:defRPr/>
            </a:pPr>
            <a:r>
              <a:rPr kumimoji="0" 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Module </a:t>
            </a:r>
            <a:r>
              <a:rPr kumimoji="0" 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4</a:t>
            </a:r>
            <a:r>
              <a:rPr kumimoji="0" 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: Dynamic</a:t>
            </a:r>
            <a:r>
              <a:rPr kumimoji="0" lang="en-US" sz="60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Programming, </a:t>
            </a:r>
          </a:p>
          <a:p>
            <a:pPr algn="ctr">
              <a:spcBef>
                <a:spcPct val="0"/>
              </a:spcBef>
              <a:defRPr/>
            </a:pPr>
            <a:r>
              <a:rPr kumimoji="0" lang="en-US" sz="60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Transitive Closure, All </a:t>
            </a:r>
            <a:r>
              <a:rPr kumimoji="0" lang="en-US" sz="6000" b="0" i="0" u="none" strike="noStrike" kern="1200" cap="none" spc="0" normalizeH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Pairs Shortest Path</a:t>
            </a:r>
            <a:endParaRPr lang="en-US" sz="6100" dirty="0" smtClean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  <a:p>
            <a:pPr algn="ctr">
              <a:spcBef>
                <a:spcPct val="0"/>
              </a:spcBef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4800600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/>
              <a:t>Prof. C. R. Belavi</a:t>
            </a:r>
          </a:p>
          <a:p>
            <a:pPr algn="ctr"/>
            <a:r>
              <a:rPr lang="en-US" sz="3200" dirty="0" smtClean="0"/>
              <a:t>Asst. Prof. , Dept. of Computer Science &amp; </a:t>
            </a:r>
            <a:r>
              <a:rPr lang="en-US" sz="3200" dirty="0" err="1" smtClean="0"/>
              <a:t>Engg</a:t>
            </a:r>
            <a:r>
              <a:rPr lang="en-US" sz="3200" dirty="0" smtClean="0"/>
              <a:t>.,</a:t>
            </a:r>
          </a:p>
          <a:p>
            <a:pPr algn="ctr"/>
            <a:r>
              <a:rPr lang="en-US" sz="3200" dirty="0" err="1" smtClean="0"/>
              <a:t>Hirasugar</a:t>
            </a:r>
            <a:r>
              <a:rPr lang="en-US" sz="3200" dirty="0" smtClean="0"/>
              <a:t> Institute of Technology, </a:t>
            </a:r>
            <a:r>
              <a:rPr lang="en-US" sz="3200" dirty="0" err="1" smtClean="0"/>
              <a:t>Nidasoshi</a:t>
            </a:r>
            <a:endParaRPr lang="en-US" sz="3200" dirty="0" smtClean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95821-A3C5-4C66-934F-E96646BC5BFF}" type="datetime1">
              <a:rPr lang="en-US" smtClean="0"/>
              <a:t>15/11/2020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BE8D0-4C74-471A-A870-F5EC6C73E3DB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2057400" y="6356350"/>
            <a:ext cx="3962400" cy="365125"/>
          </a:xfrm>
        </p:spPr>
        <p:txBody>
          <a:bodyPr/>
          <a:lstStyle/>
          <a:p>
            <a:r>
              <a:rPr lang="en-US" dirty="0" smtClean="0"/>
              <a:t>Prof. C. R. Belavi, Department of CSE, HSIT, </a:t>
            </a:r>
            <a:r>
              <a:rPr lang="en-US" dirty="0" err="1" smtClean="0"/>
              <a:t>Nidaoshi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8229600" cy="1219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4000" dirty="0" smtClean="0"/>
              <a:t>Warshall’s algorithm</a:t>
            </a:r>
            <a:br>
              <a:rPr lang="en-US" sz="4000" dirty="0" smtClean="0"/>
            </a:br>
            <a:r>
              <a:rPr lang="en-US" sz="4000" dirty="0" smtClean="0"/>
              <a:t>I</a:t>
            </a:r>
            <a:r>
              <a:rPr lang="en-US" sz="2000" dirty="0" smtClean="0"/>
              <a:t>s used for computing the transitive closure of a directed graph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endParaRPr lang="en-US" dirty="0"/>
          </a:p>
        </p:txBody>
      </p:sp>
      <p:pic>
        <p:nvPicPr>
          <p:cNvPr id="12" name="Content Placeholder 11" descr="WhatsApp Image 2020-04-23 at 11.22.16 AM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133679"/>
            <a:ext cx="8229600" cy="3459004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28321-FA5A-4C5F-B1AD-69AF61CA0ACE}" type="datetime1">
              <a:rPr lang="en-US" smtClean="0"/>
              <a:t>15/11/2020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BE8D0-4C74-471A-A870-F5EC6C73E3D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C. R. Belavi, Department of CSE, HSIT, Nidaoshi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WhatsApp Image 2020-04-23 at 10.53.48 AM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612668"/>
            <a:ext cx="8229600" cy="2501027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16FF7-9CA4-48C0-8C11-3855EE348FD1}" type="datetime1">
              <a:rPr lang="en-US" smtClean="0"/>
              <a:t>15/11/2020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BE8D0-4C74-471A-A870-F5EC6C73E3D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C. R. Belavi, Department of CSE, HSIT, Nidaoshi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Autofit/>
          </a:bodyPr>
          <a:lstStyle/>
          <a:p>
            <a:r>
              <a:rPr lang="en-US" sz="2800" dirty="0" smtClean="0"/>
              <a:t>Warshall’s Algorithm Example</a:t>
            </a:r>
            <a:endParaRPr lang="en-US" sz="2800" dirty="0"/>
          </a:p>
        </p:txBody>
      </p:sp>
      <p:pic>
        <p:nvPicPr>
          <p:cNvPr id="7" name="Content Placeholder 6" descr="WhatsApp Image 2020-04-23 at 10.55.36 AM.jpe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85800" y="838200"/>
            <a:ext cx="3581400" cy="5287963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838200"/>
            <a:ext cx="4038600" cy="52578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en-US" sz="1200" dirty="0" smtClean="0"/>
          </a:p>
          <a:p>
            <a:pPr>
              <a:buNone/>
            </a:pPr>
            <a:r>
              <a:rPr lang="en-US" sz="1200" dirty="0" smtClean="0"/>
              <a:t>Through vertex a</a:t>
            </a:r>
          </a:p>
          <a:p>
            <a:pPr>
              <a:buNone/>
            </a:pPr>
            <a:r>
              <a:rPr lang="en-US" sz="1200" dirty="0" smtClean="0"/>
              <a:t>( d, a) = 1 &amp; ( a, b ) = 1, Hence ( d, b ) = 1</a:t>
            </a:r>
          </a:p>
          <a:p>
            <a:pPr algn="ctr">
              <a:buNone/>
            </a:pPr>
            <a:r>
              <a:rPr lang="en-US" sz="1200" dirty="0" smtClean="0"/>
              <a:t>R</a:t>
            </a:r>
            <a:r>
              <a:rPr lang="en-US" sz="1200" baseline="30000" dirty="0" smtClean="0"/>
              <a:t>(0)  </a:t>
            </a:r>
            <a:r>
              <a:rPr lang="en-US" sz="1200" dirty="0" smtClean="0"/>
              <a:t>Results into R</a:t>
            </a:r>
            <a:r>
              <a:rPr lang="en-US" sz="1200" baseline="30000" dirty="0" smtClean="0"/>
              <a:t>(1)</a:t>
            </a:r>
          </a:p>
          <a:p>
            <a:pPr>
              <a:buNone/>
            </a:pPr>
            <a:endParaRPr lang="en-US" sz="1200" dirty="0" smtClean="0"/>
          </a:p>
          <a:p>
            <a:pPr>
              <a:buNone/>
            </a:pPr>
            <a:endParaRPr lang="en-US" sz="1200" dirty="0" smtClean="0"/>
          </a:p>
          <a:p>
            <a:pPr>
              <a:buNone/>
            </a:pPr>
            <a:r>
              <a:rPr lang="en-US" sz="1200" dirty="0" smtClean="0"/>
              <a:t>Through vertex b</a:t>
            </a:r>
          </a:p>
          <a:p>
            <a:pPr>
              <a:buNone/>
            </a:pPr>
            <a:r>
              <a:rPr lang="en-US" sz="1200" dirty="0" smtClean="0"/>
              <a:t>( a, b ) = 1 &amp; ( b, d ) = 1, Hence ( a, d ) = 1</a:t>
            </a:r>
          </a:p>
          <a:p>
            <a:pPr>
              <a:buNone/>
            </a:pPr>
            <a:r>
              <a:rPr lang="en-US" sz="1200" dirty="0" smtClean="0"/>
              <a:t>( d, b ) = 1 &amp; ( b, d ) = 1, Hence ( d, d ) = 1</a:t>
            </a:r>
          </a:p>
          <a:p>
            <a:pPr algn="ctr">
              <a:buNone/>
            </a:pPr>
            <a:r>
              <a:rPr lang="en-US" sz="1200" dirty="0" smtClean="0"/>
              <a:t>R</a:t>
            </a:r>
            <a:r>
              <a:rPr lang="en-US" sz="1200" baseline="30000" dirty="0" smtClean="0"/>
              <a:t>(1)  </a:t>
            </a:r>
            <a:r>
              <a:rPr lang="en-US" sz="1200" dirty="0" smtClean="0"/>
              <a:t>Results into R</a:t>
            </a:r>
            <a:r>
              <a:rPr lang="en-US" sz="1200" baseline="30000" dirty="0" smtClean="0"/>
              <a:t>(2)</a:t>
            </a:r>
            <a:endParaRPr lang="en-US" sz="1200" dirty="0" smtClean="0"/>
          </a:p>
          <a:p>
            <a:pPr>
              <a:buNone/>
            </a:pPr>
            <a:r>
              <a:rPr lang="en-US" sz="1200" dirty="0" smtClean="0"/>
              <a:t>Through vertex c</a:t>
            </a:r>
          </a:p>
          <a:p>
            <a:pPr algn="ctr">
              <a:buNone/>
            </a:pPr>
            <a:r>
              <a:rPr lang="en-US" sz="1200" dirty="0" smtClean="0"/>
              <a:t>( d, c ) = 1 but no path from c to others. Hence, R</a:t>
            </a:r>
            <a:r>
              <a:rPr lang="en-US" sz="1200" baseline="30000" dirty="0" smtClean="0"/>
              <a:t>(3) </a:t>
            </a:r>
            <a:r>
              <a:rPr lang="en-US" sz="1200" dirty="0" smtClean="0"/>
              <a:t>remains same as R</a:t>
            </a:r>
            <a:r>
              <a:rPr lang="en-US" sz="1200" baseline="30000" dirty="0" smtClean="0"/>
              <a:t>(2)</a:t>
            </a:r>
          </a:p>
          <a:p>
            <a:pPr>
              <a:buNone/>
            </a:pPr>
            <a:endParaRPr lang="en-US" sz="1200" baseline="30000" dirty="0" smtClean="0"/>
          </a:p>
          <a:p>
            <a:pPr>
              <a:buNone/>
            </a:pPr>
            <a:r>
              <a:rPr lang="en-US" sz="1200" dirty="0" smtClean="0"/>
              <a:t>Through vertex d</a:t>
            </a:r>
          </a:p>
          <a:p>
            <a:pPr>
              <a:buNone/>
            </a:pPr>
            <a:r>
              <a:rPr lang="en-US" sz="1200" dirty="0" smtClean="0"/>
              <a:t>( a, d ) = 1 &amp; ( d, a ) = 1, Hence ( a, a ) = 1</a:t>
            </a:r>
          </a:p>
          <a:p>
            <a:pPr>
              <a:buNone/>
            </a:pPr>
            <a:r>
              <a:rPr lang="en-US" sz="1200" dirty="0" smtClean="0"/>
              <a:t>( a, d ) = 1 &amp; ( d, b ) = 1, Hence ( a, b ) = 1</a:t>
            </a:r>
          </a:p>
          <a:p>
            <a:pPr>
              <a:buNone/>
            </a:pPr>
            <a:r>
              <a:rPr lang="en-US" sz="1200" dirty="0" smtClean="0"/>
              <a:t>( a, d ) = 1 &amp; ( d, c ) = 1, Hence ( a, c ) = 1</a:t>
            </a:r>
          </a:p>
          <a:p>
            <a:pPr>
              <a:buNone/>
            </a:pPr>
            <a:r>
              <a:rPr lang="en-US" sz="1200" dirty="0" smtClean="0"/>
              <a:t>( a, d ) = 1 &amp; ( d, d ) = 1, Hence ( a, d ) = 1</a:t>
            </a:r>
          </a:p>
          <a:p>
            <a:pPr>
              <a:buNone/>
            </a:pPr>
            <a:endParaRPr lang="en-US" sz="1200" dirty="0" smtClean="0"/>
          </a:p>
          <a:p>
            <a:pPr>
              <a:buNone/>
            </a:pPr>
            <a:r>
              <a:rPr lang="en-US" sz="1200" dirty="0" smtClean="0"/>
              <a:t>( b, d ) = 1 &amp; ( d, a ) = 1, Hence ( b, a ) = 1</a:t>
            </a:r>
          </a:p>
          <a:p>
            <a:pPr>
              <a:buNone/>
            </a:pPr>
            <a:r>
              <a:rPr lang="en-US" sz="1200" dirty="0" smtClean="0"/>
              <a:t>( b, d ) = 1 &amp; ( d, b ) = 1, Hence ( b, b ) = 1</a:t>
            </a:r>
          </a:p>
          <a:p>
            <a:pPr>
              <a:buNone/>
            </a:pPr>
            <a:r>
              <a:rPr lang="en-US" sz="1200" dirty="0" smtClean="0"/>
              <a:t>( b, d ) = 1 &amp; ( d, c ) = 1, Hence ( b, c ) = 1</a:t>
            </a:r>
          </a:p>
          <a:p>
            <a:pPr>
              <a:buNone/>
            </a:pPr>
            <a:r>
              <a:rPr lang="en-US" sz="1200" dirty="0" smtClean="0"/>
              <a:t>( b, d ) = 1 &amp; ( d, d ) = 1, Hence ( b, d ) = 1</a:t>
            </a:r>
          </a:p>
          <a:p>
            <a:pPr algn="ctr">
              <a:buNone/>
            </a:pPr>
            <a:r>
              <a:rPr lang="en-US" sz="1200" dirty="0" smtClean="0"/>
              <a:t>R</a:t>
            </a:r>
            <a:r>
              <a:rPr lang="en-US" sz="1200" baseline="30000" dirty="0" smtClean="0"/>
              <a:t>(3)  </a:t>
            </a:r>
            <a:r>
              <a:rPr lang="en-US" sz="1200" dirty="0" smtClean="0"/>
              <a:t>Results into R</a:t>
            </a:r>
            <a:r>
              <a:rPr lang="en-US" sz="1200" baseline="30000" dirty="0" smtClean="0"/>
              <a:t>(4)</a:t>
            </a:r>
          </a:p>
          <a:p>
            <a:pPr algn="ctr">
              <a:buNone/>
            </a:pPr>
            <a:r>
              <a:rPr lang="en-US" sz="1300" dirty="0" smtClean="0"/>
              <a:t>Finally R</a:t>
            </a:r>
            <a:r>
              <a:rPr lang="en-US" sz="1300" baseline="30000" dirty="0" smtClean="0"/>
              <a:t>(4) </a:t>
            </a:r>
            <a:r>
              <a:rPr lang="en-US" sz="1300" dirty="0" smtClean="0"/>
              <a:t> is Transitive Closure of above given Diagraph</a:t>
            </a:r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endParaRPr lang="en-US" sz="18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84375-56D5-480A-AEB1-182841B88C92}" type="datetime1">
              <a:rPr lang="en-US" smtClean="0"/>
              <a:t>15/11/2020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BE8D0-4C74-471A-A870-F5EC6C73E3D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C. R. Belavi, Department of CSE, HSIT, Nidaoshi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Module - 4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en-US" sz="6600" dirty="0" smtClean="0"/>
              <a:t>Dynamic Programming</a:t>
            </a:r>
          </a:p>
          <a:p>
            <a:pPr algn="ctr">
              <a:buNone/>
            </a:pPr>
            <a:r>
              <a:rPr lang="en-US" sz="6600" dirty="0" smtClean="0"/>
              <a:t>Floyd’s Algorithm</a:t>
            </a:r>
          </a:p>
          <a:p>
            <a:pPr algn="ctr">
              <a:buNone/>
            </a:pPr>
            <a:r>
              <a:rPr lang="en-US" sz="5400" dirty="0" smtClean="0"/>
              <a:t>Mr. C. R. BELAVI</a:t>
            </a:r>
          </a:p>
          <a:p>
            <a:pPr algn="ctr">
              <a:buNone/>
            </a:pPr>
            <a:r>
              <a:rPr lang="en-US" sz="4400" dirty="0" smtClean="0"/>
              <a:t>Dept. of CSE,</a:t>
            </a:r>
          </a:p>
          <a:p>
            <a:pPr algn="ctr">
              <a:buNone/>
            </a:pPr>
            <a:r>
              <a:rPr lang="en-US" sz="4400" dirty="0" smtClean="0"/>
              <a:t>HIT, Nidasoshi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CC9E-5EEE-4B1E-A75A-4FAA6D6A13BF}" type="datetime1">
              <a:rPr lang="en-US" smtClean="0"/>
              <a:t>15/11/2020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BE8D0-4C74-471A-A870-F5EC6C73E3D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C. R. Belavi, Department of CSE, HSIT, Nidaoshi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30362"/>
          </a:xfrm>
        </p:spPr>
        <p:txBody>
          <a:bodyPr>
            <a:noAutofit/>
          </a:bodyPr>
          <a:lstStyle/>
          <a:p>
            <a:r>
              <a:rPr lang="en-US" sz="3600" dirty="0" smtClean="0"/>
              <a:t>Floyd’s Algorithm </a:t>
            </a:r>
            <a:br>
              <a:rPr lang="en-US" sz="3600" dirty="0" smtClean="0"/>
            </a:br>
            <a:r>
              <a:rPr lang="en-US" sz="3600" dirty="0" smtClean="0"/>
              <a:t> (  </a:t>
            </a:r>
            <a:r>
              <a:rPr lang="en-US" sz="2800" dirty="0" smtClean="0"/>
              <a:t>All Pairs shortest path problem ) </a:t>
            </a:r>
            <a:br>
              <a:rPr lang="en-US" sz="2800" dirty="0" smtClean="0"/>
            </a:br>
            <a:r>
              <a:rPr lang="en-US" sz="2800" dirty="0" smtClean="0"/>
              <a:t>to find distance from each vertex to all other vertices</a:t>
            </a:r>
            <a:endParaRPr lang="en-US" sz="3600" dirty="0"/>
          </a:p>
        </p:txBody>
      </p:sp>
      <p:pic>
        <p:nvPicPr>
          <p:cNvPr id="7" name="Content Placeholder 6" descr="WhatsApp Image 2020-04-23 at 11.24.24 AM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956872"/>
            <a:ext cx="8229600" cy="3812619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E8723-C27E-4B3F-9669-DECB5662DAB6}" type="datetime1">
              <a:rPr lang="en-US" smtClean="0"/>
              <a:t>15/11/2020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BE8D0-4C74-471A-A870-F5EC6C73E3D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C. R. Belavi, Department of CSE, HSIT, Nidaoshi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Floyd’s Algorithm Example</a:t>
            </a:r>
            <a:endParaRPr lang="en-US" dirty="0"/>
          </a:p>
        </p:txBody>
      </p:sp>
      <p:pic>
        <p:nvPicPr>
          <p:cNvPr id="6" name="Content Placeholder 5" descr="WhatsApp Image 2020-04-23 at 12.18.15 PM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066800"/>
            <a:ext cx="8229600" cy="5105399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04F98-60D3-4E04-BBA2-13A8EDC56752}" type="datetime1">
              <a:rPr lang="en-US" smtClean="0"/>
              <a:t>15/11/2020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BE8D0-4C74-471A-A870-F5EC6C73E3D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C. R. Belavi, Department of CSE, HSIT, Nidaoshi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sz="2800" dirty="0" smtClean="0"/>
              <a:t>Floyd’s Algorithm Example</a:t>
            </a:r>
            <a:endParaRPr lang="en-US" sz="2800" dirty="0"/>
          </a:p>
        </p:txBody>
      </p:sp>
      <p:pic>
        <p:nvPicPr>
          <p:cNvPr id="7" name="Content Placeholder 6" descr="WhatsApp Image 2020-04-23 at 11.26.42 AM.jpe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581915" y="1600200"/>
            <a:ext cx="1789170" cy="4525963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38200"/>
            <a:ext cx="4038600" cy="5287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1400" dirty="0" smtClean="0"/>
              <a:t>Through vertex a</a:t>
            </a:r>
          </a:p>
          <a:p>
            <a:pPr>
              <a:buNone/>
            </a:pPr>
            <a:r>
              <a:rPr lang="en-US" sz="1200" dirty="0" smtClean="0"/>
              <a:t>( b, a ) = 2 and ( a, c ) = 3 ( b, c ) = min { ( b, c), ( b, a ) + ( a, c) }</a:t>
            </a:r>
          </a:p>
          <a:p>
            <a:pPr>
              <a:buNone/>
            </a:pPr>
            <a:r>
              <a:rPr lang="en-US" sz="1200" dirty="0" smtClean="0"/>
              <a:t>                                                        = min { ∞, 2+3} = 5, </a:t>
            </a:r>
            <a:r>
              <a:rPr lang="en-US" sz="1200" b="1" dirty="0" smtClean="0"/>
              <a:t>( b, c ) = 5</a:t>
            </a:r>
          </a:p>
          <a:p>
            <a:pPr>
              <a:buNone/>
            </a:pPr>
            <a:r>
              <a:rPr lang="en-US" sz="1200" dirty="0" smtClean="0"/>
              <a:t>( d, a ) = 6 and ( a, c ) = 3 ( d, c ) = min { ( d, c), ( d, a ) + ( a, c) }</a:t>
            </a:r>
          </a:p>
          <a:p>
            <a:pPr>
              <a:buNone/>
            </a:pPr>
            <a:r>
              <a:rPr lang="en-US" sz="1200" dirty="0" smtClean="0"/>
              <a:t>                                                        = min { ∞, 6+3} = 9, </a:t>
            </a:r>
            <a:r>
              <a:rPr lang="en-US" sz="1200" b="1" dirty="0" smtClean="0"/>
              <a:t>( d, c ) = 9</a:t>
            </a:r>
          </a:p>
          <a:p>
            <a:pPr algn="ctr">
              <a:buNone/>
            </a:pPr>
            <a:r>
              <a:rPr lang="en-US" sz="1200" dirty="0" smtClean="0"/>
              <a:t>D</a:t>
            </a:r>
            <a:r>
              <a:rPr lang="en-US" sz="1200" baseline="30000" dirty="0" smtClean="0"/>
              <a:t>(0)  </a:t>
            </a:r>
            <a:r>
              <a:rPr lang="en-US" sz="1200" dirty="0" smtClean="0"/>
              <a:t>Results into D</a:t>
            </a:r>
            <a:r>
              <a:rPr lang="en-US" sz="1200" baseline="30000" dirty="0" smtClean="0"/>
              <a:t>(1)</a:t>
            </a:r>
          </a:p>
          <a:p>
            <a:pPr>
              <a:buNone/>
            </a:pPr>
            <a:r>
              <a:rPr lang="en-US" sz="1200" dirty="0" smtClean="0"/>
              <a:t>Through Vertex b</a:t>
            </a:r>
          </a:p>
          <a:p>
            <a:pPr>
              <a:buNone/>
            </a:pPr>
            <a:r>
              <a:rPr lang="en-US" sz="1200" dirty="0" smtClean="0"/>
              <a:t>( c, b ) = 7 and ( b, a ) = 2 ( c, a ) = min { ( c, a), ( c, b ) + ( b, a) }</a:t>
            </a:r>
          </a:p>
          <a:p>
            <a:pPr>
              <a:buNone/>
            </a:pPr>
            <a:r>
              <a:rPr lang="en-US" sz="1200" dirty="0" smtClean="0"/>
              <a:t>                                                        = min {∞ , 7+2} = 9, </a:t>
            </a:r>
            <a:r>
              <a:rPr lang="en-US" sz="1200" b="1" dirty="0" smtClean="0"/>
              <a:t>( c, a ) = 9</a:t>
            </a:r>
          </a:p>
          <a:p>
            <a:pPr>
              <a:buNone/>
            </a:pPr>
            <a:r>
              <a:rPr lang="en-US" sz="1200" dirty="0" smtClean="0"/>
              <a:t>( c, b ) = 7 and ( b, c ) = 5 ( c, c ) = min { ( c, c), ( c, b ) + ( b, c) }</a:t>
            </a:r>
          </a:p>
          <a:p>
            <a:pPr>
              <a:buNone/>
            </a:pPr>
            <a:r>
              <a:rPr lang="en-US" sz="1200" dirty="0" smtClean="0"/>
              <a:t>                                                        = min { 0, 7+5} = 0, </a:t>
            </a:r>
            <a:r>
              <a:rPr lang="en-US" sz="1200" b="1" dirty="0" smtClean="0"/>
              <a:t>( c, c ) = 0</a:t>
            </a:r>
          </a:p>
          <a:p>
            <a:pPr algn="ctr">
              <a:buNone/>
            </a:pPr>
            <a:r>
              <a:rPr lang="en-US" sz="1200" dirty="0" smtClean="0"/>
              <a:t>D</a:t>
            </a:r>
            <a:r>
              <a:rPr lang="en-US" sz="1200" baseline="30000" dirty="0" smtClean="0"/>
              <a:t>(1)  </a:t>
            </a:r>
            <a:r>
              <a:rPr lang="en-US" sz="1200" dirty="0" smtClean="0"/>
              <a:t>Results into D</a:t>
            </a:r>
            <a:r>
              <a:rPr lang="en-US" sz="1200" baseline="30000" dirty="0" smtClean="0"/>
              <a:t>(2)</a:t>
            </a:r>
          </a:p>
          <a:p>
            <a:pPr algn="ctr">
              <a:buNone/>
            </a:pPr>
            <a:endParaRPr lang="en-US" sz="1200" baseline="30000" dirty="0" smtClean="0"/>
          </a:p>
          <a:p>
            <a:pPr>
              <a:buNone/>
            </a:pPr>
            <a:r>
              <a:rPr lang="en-US" sz="1200" dirty="0" smtClean="0"/>
              <a:t>Through Vertex c</a:t>
            </a:r>
          </a:p>
          <a:p>
            <a:pPr>
              <a:buNone/>
            </a:pPr>
            <a:r>
              <a:rPr lang="en-US" sz="1200" dirty="0" smtClean="0"/>
              <a:t>( a, c ) = 3 &amp; ( c, a) = 9 hence, (a, a) = min { 0, 3+9 } = </a:t>
            </a:r>
            <a:r>
              <a:rPr lang="en-US" sz="1200" b="1" dirty="0" smtClean="0"/>
              <a:t>(a, a)= 0</a:t>
            </a:r>
          </a:p>
          <a:p>
            <a:pPr>
              <a:buNone/>
            </a:pPr>
            <a:r>
              <a:rPr lang="en-US" sz="1200" dirty="0" smtClean="0"/>
              <a:t>( a, c ) = 3 &amp; ( c, b) = 7 hence, (</a:t>
            </a:r>
            <a:r>
              <a:rPr lang="en-US" sz="1200" dirty="0" err="1" smtClean="0"/>
              <a:t>a,b</a:t>
            </a:r>
            <a:r>
              <a:rPr lang="en-US" sz="1200" dirty="0" smtClean="0"/>
              <a:t>) = min { ∞, 3+7 } = </a:t>
            </a:r>
            <a:r>
              <a:rPr lang="en-US" sz="1200" b="1" dirty="0" smtClean="0"/>
              <a:t>(</a:t>
            </a:r>
            <a:r>
              <a:rPr lang="en-US" sz="1200" b="1" dirty="0" err="1" smtClean="0"/>
              <a:t>a,b</a:t>
            </a:r>
            <a:r>
              <a:rPr lang="en-US" sz="1200" b="1" dirty="0" smtClean="0"/>
              <a:t>)= 10</a:t>
            </a:r>
          </a:p>
          <a:p>
            <a:pPr>
              <a:buNone/>
            </a:pPr>
            <a:r>
              <a:rPr lang="en-US" sz="1200" dirty="0" smtClean="0"/>
              <a:t>( a, c ) = 3 &amp; ( c, d) = 1 hence, (a, d) = min { ∞, 3+1 } = </a:t>
            </a:r>
            <a:r>
              <a:rPr lang="en-US" sz="1200" b="1" dirty="0" smtClean="0"/>
              <a:t>(a, d)=4</a:t>
            </a:r>
          </a:p>
          <a:p>
            <a:pPr>
              <a:buNone/>
            </a:pPr>
            <a:endParaRPr lang="en-US" sz="1200" b="1" dirty="0" smtClean="0"/>
          </a:p>
          <a:p>
            <a:pPr>
              <a:buNone/>
            </a:pPr>
            <a:r>
              <a:rPr lang="en-US" sz="1200" dirty="0" smtClean="0"/>
              <a:t>( b, c ) = 5 &amp; ( c, a) = 9 hence, (b, a) = min { 2, 5+9 } = </a:t>
            </a:r>
            <a:r>
              <a:rPr lang="en-US" sz="1200" b="1" dirty="0" smtClean="0"/>
              <a:t>(b, a)= 2</a:t>
            </a:r>
          </a:p>
          <a:p>
            <a:pPr>
              <a:buNone/>
            </a:pPr>
            <a:r>
              <a:rPr lang="en-US" sz="1200" dirty="0" smtClean="0"/>
              <a:t>( b, c ) = 5 &amp; ( c, b) = 7 hence, (b, b) = min { 0, 5+7 } = </a:t>
            </a:r>
            <a:r>
              <a:rPr lang="en-US" sz="1200" b="1" dirty="0" smtClean="0"/>
              <a:t>(b, b)= 0</a:t>
            </a:r>
          </a:p>
          <a:p>
            <a:pPr>
              <a:buNone/>
            </a:pPr>
            <a:r>
              <a:rPr lang="en-US" sz="1200" dirty="0" smtClean="0"/>
              <a:t>( b, c ) = 5 &amp; ( c, d) = 1 hence, (b, d) = min { ∞, 5+1 } = </a:t>
            </a:r>
            <a:r>
              <a:rPr lang="en-US" sz="1200" b="1" dirty="0" smtClean="0"/>
              <a:t>(b, d)=6</a:t>
            </a:r>
          </a:p>
          <a:p>
            <a:pPr>
              <a:buNone/>
            </a:pPr>
            <a:endParaRPr lang="en-US" sz="1200" b="1" dirty="0" smtClean="0"/>
          </a:p>
          <a:p>
            <a:pPr>
              <a:buNone/>
            </a:pPr>
            <a:r>
              <a:rPr lang="en-US" sz="1200" dirty="0" smtClean="0"/>
              <a:t>( d, c ) = 9 &amp; ( c, a) = 9 hence, (d, a) = min { 6, 9+9 } = </a:t>
            </a:r>
            <a:r>
              <a:rPr lang="en-US" sz="1200" b="1" dirty="0" smtClean="0"/>
              <a:t>(d, a)= 6</a:t>
            </a:r>
          </a:p>
          <a:p>
            <a:pPr>
              <a:buNone/>
            </a:pPr>
            <a:r>
              <a:rPr lang="en-US" sz="1200" dirty="0" smtClean="0"/>
              <a:t>( d, c ) = 9 &amp; ( c, b) = 7 hence, (</a:t>
            </a:r>
            <a:r>
              <a:rPr lang="en-US" sz="1200" dirty="0" err="1" smtClean="0"/>
              <a:t>d,b</a:t>
            </a:r>
            <a:r>
              <a:rPr lang="en-US" sz="1200" dirty="0" smtClean="0"/>
              <a:t>) = min { ∞, 9+7 } = </a:t>
            </a:r>
            <a:r>
              <a:rPr lang="en-US" sz="1200" b="1" dirty="0" smtClean="0"/>
              <a:t>(</a:t>
            </a:r>
            <a:r>
              <a:rPr lang="en-US" sz="1200" b="1" dirty="0" err="1" smtClean="0"/>
              <a:t>d,b</a:t>
            </a:r>
            <a:r>
              <a:rPr lang="en-US" sz="1200" b="1" dirty="0" smtClean="0"/>
              <a:t>)= 16</a:t>
            </a:r>
          </a:p>
          <a:p>
            <a:pPr>
              <a:buNone/>
            </a:pPr>
            <a:r>
              <a:rPr lang="en-US" sz="1200" dirty="0" smtClean="0"/>
              <a:t>( d, c ) = 9 &amp; ( c, d) = 1 hence, (d, d) = min { ∞, 9+1 } = </a:t>
            </a:r>
            <a:r>
              <a:rPr lang="en-US" sz="1200" b="1" dirty="0" smtClean="0"/>
              <a:t>(d, d)=0</a:t>
            </a:r>
          </a:p>
          <a:p>
            <a:pPr algn="ctr">
              <a:buNone/>
            </a:pPr>
            <a:r>
              <a:rPr lang="en-US" sz="1200" dirty="0" smtClean="0"/>
              <a:t>D</a:t>
            </a:r>
            <a:r>
              <a:rPr lang="en-US" sz="1200" baseline="30000" dirty="0" smtClean="0"/>
              <a:t>(2)  </a:t>
            </a:r>
            <a:r>
              <a:rPr lang="en-US" sz="1200" dirty="0" smtClean="0"/>
              <a:t>Results into D</a:t>
            </a:r>
            <a:r>
              <a:rPr lang="en-US" sz="1200" baseline="30000" dirty="0" smtClean="0"/>
              <a:t>(3)</a:t>
            </a:r>
          </a:p>
          <a:p>
            <a:pPr>
              <a:buNone/>
            </a:pPr>
            <a:endParaRPr lang="en-US" sz="1200" baseline="30000" dirty="0" smtClean="0"/>
          </a:p>
          <a:p>
            <a:pPr>
              <a:buNone/>
            </a:pPr>
            <a:endParaRPr lang="en-US" sz="1200" baseline="30000" dirty="0" smtClean="0"/>
          </a:p>
          <a:p>
            <a:pPr>
              <a:buNone/>
            </a:pPr>
            <a:endParaRPr lang="en-US" sz="1200" baseline="30000" dirty="0" smtClean="0"/>
          </a:p>
          <a:p>
            <a:pPr>
              <a:buNone/>
            </a:pPr>
            <a:endParaRPr lang="en-US" sz="1200" baseline="30000" dirty="0" smtClean="0"/>
          </a:p>
          <a:p>
            <a:pPr>
              <a:buNone/>
            </a:pPr>
            <a:endParaRPr lang="en-US" sz="1200" baseline="30000" dirty="0" smtClean="0"/>
          </a:p>
          <a:p>
            <a:pPr>
              <a:buNone/>
            </a:pPr>
            <a:endParaRPr lang="en-US" sz="1200" baseline="30000" dirty="0" smtClean="0"/>
          </a:p>
          <a:p>
            <a:pPr>
              <a:buNone/>
            </a:pPr>
            <a:endParaRPr lang="en-US" sz="1200" baseline="30000" dirty="0" smtClean="0"/>
          </a:p>
          <a:p>
            <a:pPr>
              <a:buNone/>
            </a:pPr>
            <a:endParaRPr lang="en-US" sz="1200" baseline="30000" dirty="0" smtClean="0"/>
          </a:p>
          <a:p>
            <a:pPr>
              <a:buNone/>
            </a:pPr>
            <a:endParaRPr lang="en-US" sz="1200" b="1" dirty="0" smtClean="0"/>
          </a:p>
          <a:p>
            <a:pPr>
              <a:buNone/>
            </a:pPr>
            <a:endParaRPr lang="en-US" sz="1200" b="1" dirty="0" smtClean="0"/>
          </a:p>
          <a:p>
            <a:pPr>
              <a:buNone/>
            </a:pPr>
            <a:endParaRPr lang="en-US" sz="1200" b="1" dirty="0" smtClean="0"/>
          </a:p>
          <a:p>
            <a:pPr>
              <a:buNone/>
            </a:pPr>
            <a:endParaRPr lang="en-US" sz="1200" b="1" dirty="0" smtClean="0"/>
          </a:p>
          <a:p>
            <a:pPr>
              <a:buNone/>
            </a:pPr>
            <a:endParaRPr lang="en-US" sz="1200" dirty="0" smtClean="0"/>
          </a:p>
          <a:p>
            <a:pPr>
              <a:buNone/>
            </a:pPr>
            <a:endParaRPr lang="en-US" sz="1200" dirty="0" smtClean="0"/>
          </a:p>
          <a:p>
            <a:pPr>
              <a:buNone/>
            </a:pPr>
            <a:endParaRPr lang="en-US" sz="1200" dirty="0" smtClean="0"/>
          </a:p>
          <a:p>
            <a:pPr>
              <a:buNone/>
            </a:pPr>
            <a:endParaRPr lang="en-US" sz="1200" dirty="0" smtClean="0"/>
          </a:p>
          <a:p>
            <a:pPr>
              <a:buNone/>
            </a:pPr>
            <a:endParaRPr lang="en-US" sz="1200" dirty="0" smtClean="0"/>
          </a:p>
          <a:p>
            <a:pPr>
              <a:buNone/>
            </a:pPr>
            <a:endParaRPr lang="en-US" sz="1200" dirty="0" smtClean="0"/>
          </a:p>
          <a:p>
            <a:pPr>
              <a:buNone/>
            </a:pPr>
            <a:endParaRPr lang="en-US" sz="1200" dirty="0" smtClean="0"/>
          </a:p>
          <a:p>
            <a:pPr>
              <a:buNone/>
            </a:pPr>
            <a:endParaRPr lang="en-US" sz="14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3F42D-EC5D-47A8-8FC6-0A24D2A52A73}" type="datetime1">
              <a:rPr lang="en-US" smtClean="0"/>
              <a:t>15/11/2020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BE8D0-4C74-471A-A870-F5EC6C73E3DB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C. R. Belavi, Department of CSE, HSIT, Nidaoshi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sz="2800" dirty="0" smtClean="0"/>
              <a:t>Floyd’s Algorithm Example</a:t>
            </a:r>
            <a:endParaRPr lang="en-US" sz="2800" dirty="0"/>
          </a:p>
        </p:txBody>
      </p:sp>
      <p:pic>
        <p:nvPicPr>
          <p:cNvPr id="7" name="Content Placeholder 6" descr="WhatsApp Image 2020-04-23 at 11.26.42 AM.jpe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581915" y="1600200"/>
            <a:ext cx="1789170" cy="4525963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38200"/>
            <a:ext cx="4038600" cy="5287963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n-US" sz="1200" baseline="30000" dirty="0" smtClean="0"/>
          </a:p>
          <a:p>
            <a:pPr>
              <a:buNone/>
            </a:pPr>
            <a:endParaRPr lang="en-US" sz="1200" dirty="0" smtClean="0"/>
          </a:p>
          <a:p>
            <a:pPr>
              <a:buNone/>
            </a:pPr>
            <a:endParaRPr lang="en-US" sz="1200" dirty="0" smtClean="0"/>
          </a:p>
          <a:p>
            <a:pPr>
              <a:buNone/>
            </a:pPr>
            <a:endParaRPr lang="en-US" sz="1200" dirty="0" smtClean="0"/>
          </a:p>
          <a:p>
            <a:pPr>
              <a:buNone/>
            </a:pPr>
            <a:endParaRPr lang="en-US" sz="1200" dirty="0" smtClean="0"/>
          </a:p>
          <a:p>
            <a:pPr>
              <a:buNone/>
            </a:pPr>
            <a:endParaRPr lang="en-US" sz="1200" dirty="0" smtClean="0"/>
          </a:p>
          <a:p>
            <a:pPr>
              <a:buNone/>
            </a:pPr>
            <a:endParaRPr lang="en-US" sz="1200" dirty="0" smtClean="0"/>
          </a:p>
          <a:p>
            <a:pPr>
              <a:buNone/>
            </a:pPr>
            <a:endParaRPr lang="en-US" sz="1200" dirty="0" smtClean="0"/>
          </a:p>
          <a:p>
            <a:pPr>
              <a:buNone/>
            </a:pPr>
            <a:endParaRPr lang="en-US" sz="1200" dirty="0" smtClean="0"/>
          </a:p>
          <a:p>
            <a:pPr>
              <a:buNone/>
            </a:pPr>
            <a:endParaRPr lang="en-US" sz="1200" dirty="0" smtClean="0"/>
          </a:p>
          <a:p>
            <a:pPr>
              <a:buNone/>
            </a:pPr>
            <a:r>
              <a:rPr lang="en-US" sz="1200" dirty="0" smtClean="0"/>
              <a:t>Through Vertex d</a:t>
            </a:r>
          </a:p>
          <a:p>
            <a:pPr>
              <a:buNone/>
            </a:pPr>
            <a:r>
              <a:rPr lang="en-US" sz="1200" dirty="0" smtClean="0"/>
              <a:t>( a, d ) = 4 &amp; ( d, a) = 6 hence, (a, a) = min { 0, 4 + 6 } = </a:t>
            </a:r>
            <a:r>
              <a:rPr lang="en-US" sz="1200" b="1" dirty="0" smtClean="0"/>
              <a:t>(a, a)= 0</a:t>
            </a:r>
          </a:p>
          <a:p>
            <a:pPr>
              <a:buNone/>
            </a:pPr>
            <a:r>
              <a:rPr lang="en-US" sz="1200" dirty="0" smtClean="0"/>
              <a:t>( a, d ) = 4 &amp; ( </a:t>
            </a:r>
            <a:r>
              <a:rPr lang="en-US" sz="1200" dirty="0" err="1" smtClean="0"/>
              <a:t>d,b</a:t>
            </a:r>
            <a:r>
              <a:rPr lang="en-US" sz="1200" dirty="0" smtClean="0"/>
              <a:t>)=16 hence,(</a:t>
            </a:r>
            <a:r>
              <a:rPr lang="en-US" sz="1200" dirty="0" err="1" smtClean="0"/>
              <a:t>a,b</a:t>
            </a:r>
            <a:r>
              <a:rPr lang="en-US" sz="1200" dirty="0" smtClean="0"/>
              <a:t>)=min{ 10, 4+16 } = </a:t>
            </a:r>
            <a:r>
              <a:rPr lang="en-US" sz="1200" b="1" dirty="0" smtClean="0"/>
              <a:t>(</a:t>
            </a:r>
            <a:r>
              <a:rPr lang="en-US" sz="1200" b="1" dirty="0" err="1" smtClean="0"/>
              <a:t>a,b</a:t>
            </a:r>
            <a:r>
              <a:rPr lang="en-US" sz="1200" b="1" dirty="0" smtClean="0"/>
              <a:t>)= 10</a:t>
            </a:r>
          </a:p>
          <a:p>
            <a:pPr>
              <a:buNone/>
            </a:pPr>
            <a:r>
              <a:rPr lang="en-US" sz="1200" dirty="0" smtClean="0"/>
              <a:t>( a, d ) = 4 &amp; ( d, c) = 9 hence, (a, c) = min { 3, 4 + 9 } = </a:t>
            </a:r>
            <a:r>
              <a:rPr lang="en-US" sz="1200" b="1" dirty="0" smtClean="0"/>
              <a:t>(a, c) = 3</a:t>
            </a:r>
          </a:p>
          <a:p>
            <a:pPr>
              <a:buNone/>
            </a:pPr>
            <a:endParaRPr lang="en-US" sz="1200" b="1" dirty="0" smtClean="0"/>
          </a:p>
          <a:p>
            <a:pPr>
              <a:buNone/>
            </a:pPr>
            <a:r>
              <a:rPr lang="en-US" sz="1200" dirty="0" smtClean="0"/>
              <a:t>( b, d ) = 6 &amp; ( d, a) = 6 hence, (b, a) = min { 2, 6+6 } = </a:t>
            </a:r>
            <a:r>
              <a:rPr lang="en-US" sz="1200" b="1" dirty="0" smtClean="0"/>
              <a:t>(b, a)= 2</a:t>
            </a:r>
          </a:p>
          <a:p>
            <a:pPr>
              <a:buNone/>
            </a:pPr>
            <a:r>
              <a:rPr lang="en-US" sz="1200" dirty="0" smtClean="0"/>
              <a:t>( b, d ) = 6 &amp; ( d, b)=16 hence,(b, b)=min { 0, 6+16 } = </a:t>
            </a:r>
            <a:r>
              <a:rPr lang="en-US" sz="1200" b="1" dirty="0" smtClean="0"/>
              <a:t>(b, b)= 0</a:t>
            </a:r>
          </a:p>
          <a:p>
            <a:pPr>
              <a:buNone/>
            </a:pPr>
            <a:r>
              <a:rPr lang="en-US" sz="1200" dirty="0" smtClean="0"/>
              <a:t>( b, d ) = 6 &amp; ( d, c) = 9 hence, (b, c) = min { 5, 6+9 } = </a:t>
            </a:r>
            <a:r>
              <a:rPr lang="en-US" sz="1200" b="1" dirty="0" smtClean="0"/>
              <a:t>(b, c)=5</a:t>
            </a:r>
          </a:p>
          <a:p>
            <a:pPr>
              <a:buNone/>
            </a:pPr>
            <a:endParaRPr lang="en-US" sz="1200" b="1" dirty="0" smtClean="0"/>
          </a:p>
          <a:p>
            <a:pPr>
              <a:buNone/>
            </a:pPr>
            <a:r>
              <a:rPr lang="en-US" sz="1200" dirty="0" smtClean="0"/>
              <a:t>( c, d ) = 1 &amp; ( d, a) = 6 hence, (c, a) = min { 9, 1+6 } = </a:t>
            </a:r>
            <a:r>
              <a:rPr lang="en-US" sz="1200" b="1" dirty="0" smtClean="0"/>
              <a:t>(c, a)= 7</a:t>
            </a:r>
          </a:p>
          <a:p>
            <a:pPr>
              <a:buNone/>
            </a:pPr>
            <a:r>
              <a:rPr lang="en-US" sz="1200" dirty="0" smtClean="0"/>
              <a:t>( c, d ) = 1 &amp; ( d, b)=16 hence, (c, b) = min { 7, 1+16 } = </a:t>
            </a:r>
            <a:r>
              <a:rPr lang="en-US" sz="1200" b="1" dirty="0" smtClean="0"/>
              <a:t>(c, b)= 7</a:t>
            </a:r>
          </a:p>
          <a:p>
            <a:pPr>
              <a:buNone/>
            </a:pPr>
            <a:r>
              <a:rPr lang="en-US" sz="1200" dirty="0" smtClean="0"/>
              <a:t>( c, d ) = 1 &amp; ( d, c) = 9 hence, (c, c) = min { 0, 1+9 } = </a:t>
            </a:r>
            <a:r>
              <a:rPr lang="en-US" sz="1200" b="1" dirty="0" smtClean="0"/>
              <a:t>(c, c)=0</a:t>
            </a:r>
          </a:p>
          <a:p>
            <a:pPr algn="ctr">
              <a:buNone/>
            </a:pPr>
            <a:r>
              <a:rPr lang="en-US" sz="1200" dirty="0" smtClean="0"/>
              <a:t>D</a:t>
            </a:r>
            <a:r>
              <a:rPr lang="en-US" sz="1200" baseline="30000" dirty="0" smtClean="0"/>
              <a:t>(3)  </a:t>
            </a:r>
            <a:r>
              <a:rPr lang="en-US" sz="1200" dirty="0" smtClean="0"/>
              <a:t>Results into D</a:t>
            </a:r>
            <a:r>
              <a:rPr lang="en-US" sz="1200" baseline="30000" dirty="0" smtClean="0"/>
              <a:t>(4)</a:t>
            </a:r>
          </a:p>
          <a:p>
            <a:pPr>
              <a:buNone/>
            </a:pPr>
            <a:r>
              <a:rPr lang="en-US" sz="1200" b="1" dirty="0" smtClean="0"/>
              <a:t>D</a:t>
            </a:r>
            <a:r>
              <a:rPr lang="en-US" sz="1200" b="1" baseline="30000" dirty="0" smtClean="0"/>
              <a:t>(4) </a:t>
            </a:r>
            <a:r>
              <a:rPr lang="en-US" sz="1200" b="1" dirty="0" smtClean="0"/>
              <a:t>is Resultant Distance Matrix for all pair shortest path</a:t>
            </a:r>
            <a:endParaRPr lang="en-US" sz="1200" b="1" baseline="30000" dirty="0" smtClean="0"/>
          </a:p>
          <a:p>
            <a:pPr>
              <a:buNone/>
            </a:pPr>
            <a:endParaRPr lang="en-US" sz="1200" baseline="30000" dirty="0" smtClean="0"/>
          </a:p>
          <a:p>
            <a:pPr>
              <a:buNone/>
            </a:pPr>
            <a:endParaRPr lang="en-US" sz="1200" baseline="30000" dirty="0" smtClean="0"/>
          </a:p>
          <a:p>
            <a:pPr>
              <a:buNone/>
            </a:pPr>
            <a:endParaRPr lang="en-US" sz="1200" baseline="30000" dirty="0" smtClean="0"/>
          </a:p>
          <a:p>
            <a:pPr>
              <a:buNone/>
            </a:pPr>
            <a:endParaRPr lang="en-US" sz="1200" baseline="30000" dirty="0" smtClean="0"/>
          </a:p>
          <a:p>
            <a:pPr>
              <a:buNone/>
            </a:pPr>
            <a:endParaRPr lang="en-US" sz="1200" baseline="30000" dirty="0" smtClean="0"/>
          </a:p>
          <a:p>
            <a:pPr>
              <a:buNone/>
            </a:pPr>
            <a:endParaRPr lang="en-US" sz="1200" baseline="30000" dirty="0" smtClean="0"/>
          </a:p>
          <a:p>
            <a:pPr>
              <a:buNone/>
            </a:pPr>
            <a:endParaRPr lang="en-US" sz="1200" baseline="30000" dirty="0" smtClean="0"/>
          </a:p>
          <a:p>
            <a:pPr>
              <a:buNone/>
            </a:pPr>
            <a:endParaRPr lang="en-US" sz="1200" baseline="30000" dirty="0" smtClean="0"/>
          </a:p>
          <a:p>
            <a:pPr>
              <a:buNone/>
            </a:pPr>
            <a:endParaRPr lang="en-US" sz="1200" b="1" dirty="0" smtClean="0"/>
          </a:p>
          <a:p>
            <a:pPr>
              <a:buNone/>
            </a:pPr>
            <a:endParaRPr lang="en-US" sz="1200" b="1" dirty="0" smtClean="0"/>
          </a:p>
          <a:p>
            <a:pPr>
              <a:buNone/>
            </a:pPr>
            <a:endParaRPr lang="en-US" sz="1200" b="1" dirty="0" smtClean="0"/>
          </a:p>
          <a:p>
            <a:pPr>
              <a:buNone/>
            </a:pPr>
            <a:endParaRPr lang="en-US" sz="1200" b="1" dirty="0" smtClean="0"/>
          </a:p>
          <a:p>
            <a:pPr>
              <a:buNone/>
            </a:pPr>
            <a:endParaRPr lang="en-US" sz="1200" dirty="0" smtClean="0"/>
          </a:p>
          <a:p>
            <a:pPr>
              <a:buNone/>
            </a:pPr>
            <a:endParaRPr lang="en-US" sz="1200" dirty="0" smtClean="0"/>
          </a:p>
          <a:p>
            <a:pPr>
              <a:buNone/>
            </a:pPr>
            <a:endParaRPr lang="en-US" sz="1200" dirty="0" smtClean="0"/>
          </a:p>
          <a:p>
            <a:pPr>
              <a:buNone/>
            </a:pPr>
            <a:endParaRPr lang="en-US" sz="1200" dirty="0" smtClean="0"/>
          </a:p>
          <a:p>
            <a:pPr>
              <a:buNone/>
            </a:pPr>
            <a:endParaRPr lang="en-US" sz="1200" dirty="0" smtClean="0"/>
          </a:p>
          <a:p>
            <a:pPr>
              <a:buNone/>
            </a:pPr>
            <a:endParaRPr lang="en-US" sz="1200" dirty="0" smtClean="0"/>
          </a:p>
          <a:p>
            <a:pPr>
              <a:buNone/>
            </a:pPr>
            <a:endParaRPr lang="en-US" sz="1200" dirty="0" smtClean="0"/>
          </a:p>
          <a:p>
            <a:pPr>
              <a:buNone/>
            </a:pPr>
            <a:endParaRPr lang="en-US" sz="14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AF821-6442-445B-832A-632A47A68D3A}" type="datetime1">
              <a:rPr lang="en-US" smtClean="0"/>
              <a:t>15/11/2020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BE8D0-4C74-471A-A870-F5EC6C73E3DB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C. R. Belavi, Department of CSE, HSIT, Nidaoshi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Module - 4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6600" dirty="0" smtClean="0"/>
              <a:t>Dynamic Programming</a:t>
            </a:r>
          </a:p>
          <a:p>
            <a:pPr algn="ctr">
              <a:buNone/>
            </a:pPr>
            <a:r>
              <a:rPr lang="en-US" sz="4300" dirty="0" smtClean="0"/>
              <a:t>Optimal Binary Search Tree ( OBST ) </a:t>
            </a:r>
          </a:p>
          <a:p>
            <a:pPr algn="ctr">
              <a:buNone/>
            </a:pPr>
            <a:r>
              <a:rPr lang="en-US" sz="5400" dirty="0" smtClean="0"/>
              <a:t>Mr. C. R. BELAVI</a:t>
            </a:r>
          </a:p>
          <a:p>
            <a:pPr algn="ctr">
              <a:buNone/>
            </a:pPr>
            <a:r>
              <a:rPr lang="en-US" sz="4400" dirty="0" smtClean="0"/>
              <a:t>Dept. of CSE,</a:t>
            </a:r>
          </a:p>
          <a:p>
            <a:pPr algn="ctr">
              <a:buNone/>
            </a:pPr>
            <a:r>
              <a:rPr lang="en-US" sz="4400" dirty="0" smtClean="0"/>
              <a:t>HIT, Nidasoshi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6D1BD-A76B-440F-86F4-749AE6AB3EAC}" type="datetime1">
              <a:rPr lang="en-US" smtClean="0"/>
              <a:t>15/11/2020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BE8D0-4C74-471A-A870-F5EC6C73E3DB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C. R. Belavi, Department of CSE, HSIT, Nidaoshi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34962"/>
          </a:xfrm>
        </p:spPr>
        <p:txBody>
          <a:bodyPr>
            <a:normAutofit fontScale="90000"/>
          </a:bodyPr>
          <a:lstStyle/>
          <a:p>
            <a:r>
              <a:rPr lang="en-US" sz="2800" dirty="0" smtClean="0"/>
              <a:t>Optimal Binary Search Tree ( OBST )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685800"/>
            <a:ext cx="8229600" cy="5410200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dirty="0" smtClean="0"/>
              <a:t>A binary search tree is one of the most important data structures in computer science</a:t>
            </a:r>
          </a:p>
          <a:p>
            <a:pPr algn="just"/>
            <a:r>
              <a:rPr lang="en-US" dirty="0" smtClean="0"/>
              <a:t>Principal applications is to implement a dictionary, a set of elements of a set are with the operations of searching, insertion, and deletion</a:t>
            </a:r>
          </a:p>
          <a:p>
            <a:pPr algn="just"/>
            <a:r>
              <a:rPr lang="en-US" dirty="0" smtClean="0"/>
              <a:t>If probabilities of searching for elements of a set are known, it is natural to pose a question about an OBST for which the average number of comparisons in a search is the smallest possible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3D58F-A024-4AA6-813D-E10F6684F70C}" type="datetime1">
              <a:rPr lang="en-US" smtClean="0"/>
              <a:t>15/11/2020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BE8D0-4C74-471A-A870-F5EC6C73E3DB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C. R. Belavi, Department of CSE, HSIT, Nidaoshi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1001"/>
            <a:ext cx="7772400" cy="121919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Module – 4</a:t>
            </a:r>
            <a:br>
              <a:rPr lang="en-US" dirty="0" smtClean="0"/>
            </a:br>
            <a:r>
              <a:rPr lang="en-US" dirty="0" smtClean="0"/>
              <a:t>Dynamic Programming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1752600"/>
            <a:ext cx="7010400" cy="4419600"/>
          </a:xfrm>
        </p:spPr>
        <p:txBody>
          <a:bodyPr>
            <a:normAutofit fontScale="62500" lnSpcReduction="20000"/>
          </a:bodyPr>
          <a:lstStyle/>
          <a:p>
            <a:pPr marL="514350" indent="-514350" algn="l">
              <a:buAutoNum type="arabicPeriod"/>
            </a:pPr>
            <a:r>
              <a:rPr lang="en-US" sz="4600" b="1" dirty="0" smtClean="0">
                <a:latin typeface="+mj-lt"/>
              </a:rPr>
              <a:t>General Method</a:t>
            </a:r>
          </a:p>
          <a:p>
            <a:pPr marL="514350" indent="-514350" algn="l">
              <a:buAutoNum type="arabicPeriod"/>
            </a:pPr>
            <a:r>
              <a:rPr lang="en-US" sz="4600" b="1" dirty="0" smtClean="0">
                <a:latin typeface="+mj-lt"/>
              </a:rPr>
              <a:t>Multistage Graphs</a:t>
            </a:r>
          </a:p>
          <a:p>
            <a:pPr marL="514350" indent="-514350" algn="l">
              <a:buAutoNum type="arabicPeriod"/>
            </a:pPr>
            <a:r>
              <a:rPr lang="en-US" sz="4600" b="1" dirty="0" smtClean="0">
                <a:latin typeface="+mj-lt"/>
              </a:rPr>
              <a:t>Transitive Closure – Warshall’s Algorithm</a:t>
            </a:r>
          </a:p>
          <a:p>
            <a:pPr marL="514350" indent="-514350" algn="l">
              <a:buAutoNum type="arabicPeriod"/>
            </a:pPr>
            <a:r>
              <a:rPr lang="en-US" sz="4600" b="1" dirty="0" smtClean="0">
                <a:latin typeface="+mj-lt"/>
              </a:rPr>
              <a:t>All Pairs-Shortest Path – Floyd’s Algorithm </a:t>
            </a:r>
          </a:p>
          <a:p>
            <a:pPr marL="514350" indent="-514350" algn="l">
              <a:buAutoNum type="arabicPeriod"/>
            </a:pPr>
            <a:r>
              <a:rPr lang="en-US" sz="4600" b="1" dirty="0" smtClean="0">
                <a:latin typeface="+mj-lt"/>
              </a:rPr>
              <a:t>Optimal Binary Search Tree</a:t>
            </a:r>
          </a:p>
          <a:p>
            <a:pPr marL="514350" indent="-514350" algn="l">
              <a:buAutoNum type="arabicPeriod"/>
            </a:pPr>
            <a:r>
              <a:rPr lang="en-US" sz="4600" b="1" dirty="0" smtClean="0">
                <a:latin typeface="+mj-lt"/>
              </a:rPr>
              <a:t>Knapsack Problem</a:t>
            </a:r>
          </a:p>
          <a:p>
            <a:pPr marL="514350" indent="-514350" algn="l">
              <a:buFont typeface="+mj-lt"/>
              <a:buAutoNum type="arabicPeriod" startAt="7"/>
            </a:pPr>
            <a:r>
              <a:rPr lang="en-US" sz="4600" b="1" dirty="0" smtClean="0">
                <a:latin typeface="+mj-lt"/>
              </a:rPr>
              <a:t>Bellman-Ford Algorithm </a:t>
            </a:r>
          </a:p>
          <a:p>
            <a:pPr marL="514350" indent="-514350" algn="l">
              <a:buFont typeface="+mj-lt"/>
              <a:buAutoNum type="arabicPeriod" startAt="7"/>
            </a:pPr>
            <a:r>
              <a:rPr lang="en-US" sz="4600" b="1" dirty="0" smtClean="0">
                <a:latin typeface="+mj-lt"/>
              </a:rPr>
              <a:t>Travelling Sales Person Problem</a:t>
            </a:r>
          </a:p>
          <a:p>
            <a:pPr marL="514350" indent="-514350" algn="l">
              <a:buFont typeface="+mj-lt"/>
              <a:buAutoNum type="arabicPeriod" startAt="7"/>
            </a:pPr>
            <a:r>
              <a:rPr lang="en-US" sz="4600" b="1" dirty="0" smtClean="0">
                <a:latin typeface="+mj-lt"/>
              </a:rPr>
              <a:t>Reliability Design</a:t>
            </a:r>
          </a:p>
          <a:p>
            <a:pPr marL="514350" indent="-514350" algn="l">
              <a:buAutoNum type="arabicPeriod"/>
            </a:pPr>
            <a:endParaRPr lang="en-US" sz="2400" b="1" dirty="0" smtClean="0">
              <a:latin typeface="+mj-lt"/>
            </a:endParaRPr>
          </a:p>
          <a:p>
            <a:pPr marL="514350" indent="-514350" algn="l">
              <a:buAutoNum type="arabicPeriod"/>
            </a:pPr>
            <a:endParaRPr lang="en-US" dirty="0" smtClean="0"/>
          </a:p>
          <a:p>
            <a:pPr marL="514350" indent="-514350">
              <a:buAutoNum type="arabicPeriod"/>
            </a:pP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AAA07-4654-4BFC-9C04-B1F1A6B2BF86}" type="datetime1">
              <a:rPr lang="en-US" smtClean="0"/>
              <a:t>15/11/2020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BE8D0-4C74-471A-A870-F5EC6C73E3DB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810000" cy="365125"/>
          </a:xfrm>
        </p:spPr>
        <p:txBody>
          <a:bodyPr/>
          <a:lstStyle/>
          <a:p>
            <a:r>
              <a:rPr lang="en-US" dirty="0" smtClean="0"/>
              <a:t>Prof. C. R. Belavi, Department of CSE, HSIT, </a:t>
            </a:r>
            <a:r>
              <a:rPr lang="en-US" dirty="0" err="1" smtClean="0"/>
              <a:t>Nidaoshi</a:t>
            </a:r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Optimal Binary Search Tree ( OBST )</a:t>
            </a:r>
            <a:endParaRPr lang="en-US" dirty="0"/>
          </a:p>
        </p:txBody>
      </p:sp>
      <p:pic>
        <p:nvPicPr>
          <p:cNvPr id="6" name="Content Placeholder 5" descr="WhatsApp Image 2020-04-26 at 8.29.19 PM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914400"/>
            <a:ext cx="8534400" cy="5486400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3716E-E960-46FE-8F23-772A078B330C}" type="datetime1">
              <a:rPr lang="en-US" smtClean="0"/>
              <a:t>15/11/2020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BE8D0-4C74-471A-A870-F5EC6C73E3DB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C. R. Belavi, Department of CSE, HSIT, Nidaoshi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Module - 4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n-US" sz="6600" dirty="0" smtClean="0"/>
              <a:t>Dynamic Programming</a:t>
            </a:r>
          </a:p>
          <a:p>
            <a:pPr algn="ctr">
              <a:buNone/>
            </a:pPr>
            <a:r>
              <a:rPr lang="en-US" sz="6600" dirty="0" smtClean="0"/>
              <a:t>0/1 Knapsack Problem</a:t>
            </a:r>
            <a:r>
              <a:rPr lang="en-US" sz="4300" dirty="0" smtClean="0"/>
              <a:t> </a:t>
            </a:r>
          </a:p>
          <a:p>
            <a:pPr algn="ctr">
              <a:buNone/>
            </a:pPr>
            <a:r>
              <a:rPr lang="en-US" sz="5400" dirty="0" smtClean="0"/>
              <a:t>Mr. C. R. BELAVI</a:t>
            </a:r>
          </a:p>
          <a:p>
            <a:pPr algn="ctr">
              <a:buNone/>
            </a:pPr>
            <a:r>
              <a:rPr lang="en-US" sz="4400" dirty="0" smtClean="0"/>
              <a:t>Dept. of CSE,</a:t>
            </a:r>
          </a:p>
          <a:p>
            <a:pPr algn="ctr">
              <a:buNone/>
            </a:pPr>
            <a:r>
              <a:rPr lang="en-US" sz="4400" dirty="0" smtClean="0"/>
              <a:t>HIT, Nidasoshi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CA04C-D40D-4D4F-8A31-E1A2E0F753F3}" type="datetime1">
              <a:rPr lang="en-US" smtClean="0"/>
              <a:t>15/11/2020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BE8D0-4C74-471A-A870-F5EC6C73E3DB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C. R. Belavi, Department of CSE, HSIT, Nidaoshi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0/1 Knapsack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410200"/>
          </a:xfrm>
        </p:spPr>
        <p:txBody>
          <a:bodyPr>
            <a:normAutofit fontScale="92500" lnSpcReduction="20000"/>
          </a:bodyPr>
          <a:lstStyle/>
          <a:p>
            <a:pPr algn="just">
              <a:buFont typeface="Wingdings" pitchFamily="2" charset="2"/>
              <a:buChar char="§"/>
            </a:pPr>
            <a:r>
              <a:rPr lang="en-US" sz="2800" dirty="0" smtClean="0"/>
              <a:t>For given n items/objects of known weights w1, w2,…..w</a:t>
            </a:r>
            <a:r>
              <a:rPr lang="en-US" sz="2800" baseline="-25000" dirty="0" smtClean="0"/>
              <a:t>n</a:t>
            </a:r>
            <a:r>
              <a:rPr lang="en-US" sz="2800" dirty="0" smtClean="0"/>
              <a:t> and values v1,v2,…..</a:t>
            </a:r>
            <a:r>
              <a:rPr lang="en-US" sz="2800" dirty="0" err="1" smtClean="0"/>
              <a:t>v</a:t>
            </a:r>
            <a:r>
              <a:rPr lang="en-US" sz="2800" baseline="-25000" dirty="0" err="1" smtClean="0"/>
              <a:t>n</a:t>
            </a:r>
            <a:r>
              <a:rPr lang="en-US" sz="2800" dirty="0" smtClean="0"/>
              <a:t> and a knapsack of capacity W, find the most valuable subset of the items that fit into the knapsack</a:t>
            </a:r>
          </a:p>
          <a:p>
            <a:pPr algn="just">
              <a:buFont typeface="Wingdings" pitchFamily="2" charset="2"/>
              <a:buChar char="§"/>
            </a:pPr>
            <a:r>
              <a:rPr lang="en-US" sz="2800" dirty="0" smtClean="0"/>
              <a:t>Assume all the weights and the knapsack capacity are positive integers</a:t>
            </a:r>
          </a:p>
          <a:p>
            <a:pPr algn="just">
              <a:buFont typeface="Wingdings" pitchFamily="2" charset="2"/>
              <a:buChar char="§"/>
            </a:pPr>
            <a:r>
              <a:rPr lang="en-US" sz="2800" dirty="0" smtClean="0"/>
              <a:t>Also all items are non-divisible i.e. consider full item(1) or not consider(0)</a:t>
            </a:r>
          </a:p>
          <a:p>
            <a:pPr algn="just">
              <a:buFont typeface="Wingdings" pitchFamily="2" charset="2"/>
              <a:buChar char="§"/>
            </a:pPr>
            <a:r>
              <a:rPr lang="en-US" sz="2800" dirty="0" smtClean="0"/>
              <a:t>Recurrence formula for knapsack problem is</a:t>
            </a:r>
          </a:p>
          <a:p>
            <a:pPr algn="ctr">
              <a:buNone/>
            </a:pPr>
            <a:r>
              <a:rPr lang="en-US" sz="2800" dirty="0" smtClean="0"/>
              <a:t>V[</a:t>
            </a:r>
            <a:r>
              <a:rPr lang="en-US" sz="2800" dirty="0" err="1" smtClean="0"/>
              <a:t>i,j</a:t>
            </a:r>
            <a:r>
              <a:rPr lang="en-US" sz="2800" dirty="0" smtClean="0"/>
              <a:t>] = </a:t>
            </a:r>
            <a:r>
              <a:rPr lang="en-US" sz="4800" dirty="0" smtClean="0"/>
              <a:t>{</a:t>
            </a:r>
            <a:r>
              <a:rPr lang="en-US" sz="2800" dirty="0" smtClean="0"/>
              <a:t> max {V[i-1,j], vi + V[i-1, j-</a:t>
            </a:r>
            <a:r>
              <a:rPr lang="en-US" sz="2800" dirty="0" err="1" smtClean="0"/>
              <a:t>wi</a:t>
            </a:r>
            <a:r>
              <a:rPr lang="en-US" sz="2800" dirty="0" smtClean="0"/>
              <a:t>]} if j-</a:t>
            </a:r>
            <a:r>
              <a:rPr lang="en-US" sz="2800" dirty="0" err="1" smtClean="0"/>
              <a:t>wi</a:t>
            </a:r>
            <a:r>
              <a:rPr lang="en-US" sz="2800" dirty="0" smtClean="0"/>
              <a:t> ≥ 0</a:t>
            </a:r>
          </a:p>
          <a:p>
            <a:pPr algn="ctr">
              <a:buNone/>
            </a:pPr>
            <a:r>
              <a:rPr lang="en-US" sz="2800" dirty="0" smtClean="0"/>
              <a:t>                                  V[i-1,j]	                   if j-</a:t>
            </a:r>
            <a:r>
              <a:rPr lang="en-US" sz="2800" dirty="0" err="1" smtClean="0"/>
              <a:t>wi</a:t>
            </a:r>
            <a:r>
              <a:rPr lang="en-US" sz="2800" dirty="0" smtClean="0"/>
              <a:t> ≤ 0</a:t>
            </a:r>
            <a:endParaRPr lang="en-US" sz="2800" dirty="0"/>
          </a:p>
          <a:p>
            <a:pPr>
              <a:buNone/>
            </a:pPr>
            <a:r>
              <a:rPr lang="en-US" sz="2800" dirty="0" smtClean="0"/>
              <a:t>And the Initial Conditions are-</a:t>
            </a:r>
          </a:p>
          <a:p>
            <a:pPr algn="ctr">
              <a:buNone/>
            </a:pPr>
            <a:r>
              <a:rPr lang="en-US" sz="2800" dirty="0" smtClean="0"/>
              <a:t>V[0,j] = 0 for j ≥ 0 and V[i,0] = 0 for </a:t>
            </a:r>
            <a:r>
              <a:rPr lang="en-US" sz="2800" dirty="0" err="1" smtClean="0"/>
              <a:t>i</a:t>
            </a:r>
            <a:r>
              <a:rPr lang="en-US" sz="2800" dirty="0" smtClean="0"/>
              <a:t> ≥ 0</a:t>
            </a:r>
          </a:p>
          <a:p>
            <a:pPr algn="ctr">
              <a:buNone/>
            </a:pPr>
            <a:endParaRPr lang="en-US" sz="28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8DDA8-FD30-4AC2-AD6A-F3DF1F512D15}" type="datetime1">
              <a:rPr lang="en-US" smtClean="0"/>
              <a:t>15/11/2020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BE8D0-4C74-471A-A870-F5EC6C73E3DB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C. R. Belavi, Department of CSE, HSIT, Nidaoshi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382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0/1 Knapsack with Size W=5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953000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endParaRPr lang="en-US" sz="1400" dirty="0" smtClean="0"/>
          </a:p>
          <a:p>
            <a:pPr>
              <a:buNone/>
            </a:pPr>
            <a:endParaRPr lang="en-US" sz="1400" dirty="0" smtClean="0"/>
          </a:p>
          <a:p>
            <a:pPr>
              <a:buNone/>
            </a:pPr>
            <a:endParaRPr lang="en-US" sz="1400" dirty="0" smtClean="0"/>
          </a:p>
          <a:p>
            <a:pPr>
              <a:buNone/>
            </a:pPr>
            <a:endParaRPr lang="en-US" sz="1400" dirty="0" smtClean="0"/>
          </a:p>
          <a:p>
            <a:pPr>
              <a:buNone/>
            </a:pPr>
            <a:endParaRPr lang="en-US" sz="1400" dirty="0" smtClean="0"/>
          </a:p>
          <a:p>
            <a:pPr>
              <a:buNone/>
            </a:pPr>
            <a:endParaRPr lang="en-US" sz="1400" dirty="0" smtClean="0"/>
          </a:p>
          <a:p>
            <a:pPr>
              <a:buNone/>
            </a:pPr>
            <a:endParaRPr lang="en-US" sz="1700" dirty="0" smtClean="0"/>
          </a:p>
          <a:p>
            <a:pPr>
              <a:buNone/>
            </a:pPr>
            <a:endParaRPr lang="en-US" sz="1700" dirty="0" smtClean="0"/>
          </a:p>
          <a:p>
            <a:pPr>
              <a:buNone/>
            </a:pPr>
            <a:endParaRPr lang="en-US" sz="1700" dirty="0" smtClean="0"/>
          </a:p>
          <a:p>
            <a:pPr>
              <a:buNone/>
            </a:pPr>
            <a:endParaRPr lang="en-US" sz="1700" dirty="0" smtClean="0"/>
          </a:p>
          <a:p>
            <a:pPr>
              <a:buNone/>
            </a:pPr>
            <a:endParaRPr lang="en-US" sz="1700" dirty="0" smtClean="0"/>
          </a:p>
          <a:p>
            <a:pPr algn="ctr">
              <a:buNone/>
            </a:pPr>
            <a:endParaRPr lang="en-US" sz="2300" dirty="0" smtClean="0"/>
          </a:p>
          <a:p>
            <a:pPr algn="ctr">
              <a:buNone/>
            </a:pPr>
            <a:endParaRPr lang="en-US" sz="2300" dirty="0" smtClean="0"/>
          </a:p>
          <a:p>
            <a:pPr algn="ctr">
              <a:buNone/>
            </a:pPr>
            <a:r>
              <a:rPr lang="en-US" sz="2900" dirty="0" smtClean="0"/>
              <a:t>V[</a:t>
            </a:r>
            <a:r>
              <a:rPr lang="en-US" sz="2900" dirty="0" err="1" smtClean="0"/>
              <a:t>i</a:t>
            </a:r>
            <a:r>
              <a:rPr lang="en-US" sz="2900" dirty="0" smtClean="0"/>
              <a:t>, j] = max {V[i-1, j], v</a:t>
            </a:r>
            <a:r>
              <a:rPr lang="en-US" sz="2900" baseline="-25000" dirty="0" smtClean="0"/>
              <a:t>i </a:t>
            </a:r>
            <a:r>
              <a:rPr lang="en-US" sz="2900" dirty="0" smtClean="0"/>
              <a:t>+ V[i-1, j-</a:t>
            </a:r>
            <a:r>
              <a:rPr lang="en-US" sz="2900" dirty="0" err="1" smtClean="0"/>
              <a:t>w</a:t>
            </a:r>
            <a:r>
              <a:rPr lang="en-US" sz="2900" baseline="-25000" dirty="0" err="1" smtClean="0"/>
              <a:t>i</a:t>
            </a:r>
            <a:r>
              <a:rPr lang="en-US" sz="2900" baseline="-25000" dirty="0" smtClean="0"/>
              <a:t> </a:t>
            </a:r>
            <a:r>
              <a:rPr lang="en-US" sz="2900" dirty="0" smtClean="0"/>
              <a:t>]} if j-</a:t>
            </a:r>
            <a:r>
              <a:rPr lang="en-US" sz="2900" dirty="0" err="1" smtClean="0"/>
              <a:t>w</a:t>
            </a:r>
            <a:r>
              <a:rPr lang="en-US" sz="2900" baseline="-25000" dirty="0" err="1" smtClean="0"/>
              <a:t>i</a:t>
            </a:r>
            <a:r>
              <a:rPr lang="en-US" sz="2900" baseline="-25000" dirty="0" smtClean="0"/>
              <a:t> </a:t>
            </a:r>
            <a:r>
              <a:rPr lang="en-US" sz="2900" dirty="0" smtClean="0"/>
              <a:t> ≥ 0</a:t>
            </a:r>
          </a:p>
          <a:p>
            <a:pPr algn="ctr">
              <a:buNone/>
            </a:pPr>
            <a:endParaRPr lang="en-US" sz="2100" dirty="0" smtClean="0"/>
          </a:p>
          <a:p>
            <a:pPr algn="ctr">
              <a:buNone/>
            </a:pPr>
            <a:r>
              <a:rPr lang="en-US" sz="2100" dirty="0" smtClean="0"/>
              <a:t>V[3,3] = max { V[2,3], 20+V[2,0] } = max { 22, 20+0 } = max {22, 20} = 22</a:t>
            </a:r>
          </a:p>
          <a:p>
            <a:pPr algn="ctr">
              <a:buNone/>
            </a:pPr>
            <a:r>
              <a:rPr lang="en-US" sz="2100" dirty="0" smtClean="0"/>
              <a:t>V[3,4] = max { V[2,4], 20+V[2,1] } = max { 22, 20+10 } = max {22, 30}=30</a:t>
            </a:r>
          </a:p>
          <a:p>
            <a:pPr algn="ctr">
              <a:buNone/>
            </a:pPr>
            <a:r>
              <a:rPr lang="en-US" sz="2100" dirty="0" smtClean="0"/>
              <a:t>V[3,5] = max { V[2,5], 20+V[2,2] } = max { 22, 20+12 } = max {22, 32}=32</a:t>
            </a:r>
          </a:p>
          <a:p>
            <a:pPr algn="ctr">
              <a:buNone/>
            </a:pPr>
            <a:endParaRPr lang="en-US" sz="2100" dirty="0" smtClean="0"/>
          </a:p>
          <a:p>
            <a:pPr algn="ctr">
              <a:buNone/>
            </a:pPr>
            <a:r>
              <a:rPr lang="en-US" sz="2100" dirty="0" smtClean="0"/>
              <a:t>V[4,3] = max { V[3,3], 15+V[3,1] } = max { 22, 15+10 }=max {22, 25} = 25</a:t>
            </a:r>
          </a:p>
          <a:p>
            <a:pPr algn="ctr">
              <a:buNone/>
            </a:pPr>
            <a:r>
              <a:rPr lang="en-US" sz="2100" dirty="0" smtClean="0"/>
              <a:t>V[4,4] = max { V[3,4], 15+V[3,2] } = max { 30, 15+12 }=max {30, 27} = 30</a:t>
            </a:r>
          </a:p>
          <a:p>
            <a:pPr algn="ctr">
              <a:buNone/>
            </a:pPr>
            <a:r>
              <a:rPr lang="en-US" sz="2100" dirty="0" smtClean="0"/>
              <a:t>V[4,5] = max { V[3,5], 15+V[3,3] } = max { 32, 15+22 }=max </a:t>
            </a:r>
            <a:r>
              <a:rPr lang="en-US" sz="2100" smtClean="0"/>
              <a:t>{32, </a:t>
            </a:r>
            <a:r>
              <a:rPr lang="en-US" sz="2100" dirty="0" smtClean="0"/>
              <a:t>37} = 37</a:t>
            </a:r>
          </a:p>
          <a:p>
            <a:pPr algn="ctr">
              <a:buNone/>
            </a:pPr>
            <a:endParaRPr lang="en-US" sz="2100" dirty="0" smtClean="0"/>
          </a:p>
          <a:p>
            <a:pPr>
              <a:buNone/>
            </a:pPr>
            <a:r>
              <a:rPr lang="en-US" sz="2100" dirty="0" smtClean="0"/>
              <a:t>Finally subset of items = {1, 2, 3, 4} = { 1, 1, 0, 1} </a:t>
            </a:r>
          </a:p>
          <a:p>
            <a:pPr>
              <a:buNone/>
            </a:pPr>
            <a:r>
              <a:rPr lang="en-US" sz="2100" dirty="0" smtClean="0"/>
              <a:t>     Weight of Knapsack = {1, 2, 3, 4} = {2, 1, 0, 2} = 2 + 1 + 0 + 2 = 5  also maximum Knapsack capacity is, </a:t>
            </a:r>
            <a:r>
              <a:rPr lang="en-US" sz="2600" dirty="0" smtClean="0"/>
              <a:t>W=5</a:t>
            </a:r>
            <a:endParaRPr lang="en-US" sz="2100" dirty="0" smtClean="0"/>
          </a:p>
          <a:p>
            <a:pPr>
              <a:buNone/>
            </a:pPr>
            <a:r>
              <a:rPr lang="en-US" sz="2100" dirty="0" smtClean="0"/>
              <a:t>Maximum Profit Value = {1, 2, 3, 4} = {12, 10, 0, 15} = 12 + 10 + 0 + 15 = </a:t>
            </a:r>
            <a:r>
              <a:rPr lang="en-US" sz="2900" b="1" dirty="0" smtClean="0"/>
              <a:t>37</a:t>
            </a:r>
            <a:endParaRPr lang="en-US" sz="2100" b="1" dirty="0" smtClean="0"/>
          </a:p>
          <a:p>
            <a:pPr>
              <a:buNone/>
            </a:pPr>
            <a:endParaRPr lang="en-US" sz="2200" dirty="0" smtClean="0"/>
          </a:p>
          <a:p>
            <a:pPr>
              <a:buNone/>
            </a:pPr>
            <a:endParaRPr lang="en-US" sz="2200" dirty="0" smtClean="0"/>
          </a:p>
          <a:p>
            <a:pPr>
              <a:buNone/>
            </a:pPr>
            <a:endParaRPr lang="en-US" sz="2200" dirty="0" smtClean="0"/>
          </a:p>
          <a:p>
            <a:pPr>
              <a:buNone/>
            </a:pPr>
            <a:endParaRPr lang="en-US" sz="2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A0DF7-B114-4822-AC50-FE7278203920}" type="datetime1">
              <a:rPr lang="en-US" smtClean="0"/>
              <a:t>15/11/2020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BE8D0-4C74-471A-A870-F5EC6C73E3DB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1026" name="Picture 2" descr="C:\Users\Sumedh\Downloads\WhatsApp Image 2020-04-28 at 6.20.10 PM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600200"/>
            <a:ext cx="3962400" cy="1752600"/>
          </a:xfrm>
          <a:prstGeom prst="rect">
            <a:avLst/>
          </a:prstGeom>
          <a:noFill/>
        </p:spPr>
      </p:pic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5791200" y="1447800"/>
          <a:ext cx="2590800" cy="1905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3600"/>
                <a:gridCol w="863600"/>
                <a:gridCol w="863600"/>
              </a:tblGrid>
              <a:tr h="441960">
                <a:tc>
                  <a:txBody>
                    <a:bodyPr/>
                    <a:lstStyle/>
                    <a:p>
                      <a:r>
                        <a:rPr lang="en-US" dirty="0" smtClean="0"/>
                        <a:t>Item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Weight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value</a:t>
                      </a:r>
                      <a:endParaRPr lang="en-US" dirty="0"/>
                    </a:p>
                  </a:txBody>
                  <a:tcPr/>
                </a:tc>
              </a:tr>
              <a:tr h="33528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/>
                </a:tc>
              </a:tr>
              <a:tr h="33528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</a:tr>
              <a:tr h="33528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/>
                </a:tc>
              </a:tr>
              <a:tr h="33528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C. R. Belavi, Department of CSE, HSIT, Nidaoshi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Module - 4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en-US" sz="6600" dirty="0" smtClean="0"/>
              <a:t>Dynamic Programming</a:t>
            </a:r>
          </a:p>
          <a:p>
            <a:pPr algn="ctr">
              <a:buNone/>
            </a:pPr>
            <a:r>
              <a:rPr lang="en-US" sz="6600" dirty="0" smtClean="0"/>
              <a:t>Single Source Shortest Path</a:t>
            </a:r>
          </a:p>
          <a:p>
            <a:pPr algn="ctr">
              <a:buNone/>
            </a:pPr>
            <a:r>
              <a:rPr lang="en-US" sz="6600" dirty="0" smtClean="0"/>
              <a:t>Bellman-Ford Algorithm</a:t>
            </a:r>
            <a:r>
              <a:rPr lang="en-US" sz="4300" dirty="0" smtClean="0"/>
              <a:t> </a:t>
            </a:r>
          </a:p>
          <a:p>
            <a:pPr algn="ctr">
              <a:buNone/>
            </a:pPr>
            <a:r>
              <a:rPr lang="en-US" sz="5400" dirty="0" smtClean="0"/>
              <a:t>Mr. C. R. BELAVI</a:t>
            </a:r>
          </a:p>
          <a:p>
            <a:pPr algn="ctr">
              <a:buNone/>
            </a:pPr>
            <a:r>
              <a:rPr lang="en-US" sz="4400" dirty="0" smtClean="0"/>
              <a:t>Dept. of CSE,</a:t>
            </a:r>
          </a:p>
          <a:p>
            <a:pPr algn="ctr">
              <a:buNone/>
            </a:pPr>
            <a:r>
              <a:rPr lang="en-US" sz="4400" dirty="0" smtClean="0"/>
              <a:t>HIT, Nidasoshi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057BC-323B-4DF6-A11C-8D62A71E924D}" type="datetime1">
              <a:rPr lang="en-US" smtClean="0"/>
              <a:t>15/11/2020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BE8D0-4C74-471A-A870-F5EC6C73E3DB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C. R. Belavi, Department of CSE, HSIT, Nidaoshi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Bellman-Ford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486400"/>
          </a:xfrm>
        </p:spPr>
        <p:txBody>
          <a:bodyPr>
            <a:normAutofit fontScale="92500" lnSpcReduction="20000"/>
          </a:bodyPr>
          <a:lstStyle/>
          <a:p>
            <a:pPr algn="just">
              <a:buFont typeface="Wingdings" pitchFamily="2" charset="2"/>
              <a:buChar char="§"/>
            </a:pPr>
            <a:r>
              <a:rPr lang="en-US" sz="2800" dirty="0" smtClean="0"/>
              <a:t>Single source shortest path is a problem in which consider one source vertex in a given weighted connected graph and find shortest paths to all its other vertices from source vertex</a:t>
            </a:r>
          </a:p>
          <a:p>
            <a:pPr algn="just">
              <a:buFont typeface="Wingdings" pitchFamily="2" charset="2"/>
              <a:buChar char="§"/>
            </a:pPr>
            <a:r>
              <a:rPr lang="en-US" sz="2800" dirty="0" smtClean="0"/>
              <a:t>Dijkstra’s algorithm do not find the optimal path if graph having negative edges</a:t>
            </a:r>
          </a:p>
          <a:p>
            <a:pPr algn="just">
              <a:buFont typeface="Wingdings" pitchFamily="2" charset="2"/>
              <a:buChar char="§"/>
            </a:pPr>
            <a:r>
              <a:rPr lang="en-US" sz="2800" dirty="0" smtClean="0"/>
              <a:t>Recurrence formula of Bellman-Ford algorithm is</a:t>
            </a:r>
          </a:p>
          <a:p>
            <a:pPr algn="ctr">
              <a:buNone/>
            </a:pPr>
            <a:r>
              <a:rPr lang="en-US" sz="2900" b="1" dirty="0" err="1" smtClean="0"/>
              <a:t>dist</a:t>
            </a:r>
            <a:r>
              <a:rPr lang="en-US" sz="2900" b="1" baseline="30000" dirty="0" err="1" smtClean="0"/>
              <a:t>k</a:t>
            </a:r>
            <a:r>
              <a:rPr lang="en-US" sz="2900" b="1" dirty="0" smtClean="0"/>
              <a:t>[u] = min { dist</a:t>
            </a:r>
            <a:r>
              <a:rPr lang="en-US" sz="2900" b="1" baseline="30000" dirty="0" smtClean="0"/>
              <a:t>k-1</a:t>
            </a:r>
            <a:r>
              <a:rPr lang="en-US" sz="2900" b="1" dirty="0" smtClean="0"/>
              <a:t>[u], min</a:t>
            </a:r>
            <a:r>
              <a:rPr lang="en-US" sz="2900" b="1" baseline="-25000" dirty="0" smtClean="0"/>
              <a:t>i</a:t>
            </a:r>
            <a:r>
              <a:rPr lang="en-US" sz="2900" b="1" dirty="0" smtClean="0"/>
              <a:t> { dist</a:t>
            </a:r>
            <a:r>
              <a:rPr lang="en-US" sz="2900" b="1" baseline="30000" dirty="0" smtClean="0"/>
              <a:t>k-1</a:t>
            </a:r>
            <a:r>
              <a:rPr lang="en-US" sz="2900" b="1" dirty="0" smtClean="0"/>
              <a:t>[</a:t>
            </a:r>
            <a:r>
              <a:rPr lang="en-US" sz="2900" b="1" dirty="0" err="1" smtClean="0"/>
              <a:t>i</a:t>
            </a:r>
            <a:r>
              <a:rPr lang="en-US" sz="2900" b="1" dirty="0" smtClean="0"/>
              <a:t>] + cost[</a:t>
            </a:r>
            <a:r>
              <a:rPr lang="en-US" sz="2900" b="1" dirty="0" err="1" smtClean="0"/>
              <a:t>i</a:t>
            </a:r>
            <a:r>
              <a:rPr lang="en-US" sz="2900" b="1" dirty="0" smtClean="0"/>
              <a:t>, u]}}</a:t>
            </a:r>
          </a:p>
          <a:p>
            <a:pPr algn="just">
              <a:buNone/>
            </a:pPr>
            <a:r>
              <a:rPr lang="en-US" sz="2600" dirty="0" smtClean="0"/>
              <a:t>Where,</a:t>
            </a:r>
          </a:p>
          <a:p>
            <a:pPr algn="just"/>
            <a:r>
              <a:rPr lang="en-US" sz="2800" b="1" dirty="0" err="1" smtClean="0"/>
              <a:t>dist</a:t>
            </a:r>
            <a:r>
              <a:rPr lang="en-US" sz="2800" b="1" baseline="30000" dirty="0" err="1" smtClean="0"/>
              <a:t>k</a:t>
            </a:r>
            <a:r>
              <a:rPr lang="en-US" sz="2800" b="1" dirty="0" smtClean="0"/>
              <a:t>[u] </a:t>
            </a:r>
            <a:r>
              <a:rPr lang="en-US" sz="2800" dirty="0" smtClean="0"/>
              <a:t>is length of shortest path from source to vertex u</a:t>
            </a:r>
          </a:p>
          <a:p>
            <a:pPr algn="just"/>
            <a:r>
              <a:rPr lang="en-US" sz="2800" b="1" dirty="0" smtClean="0"/>
              <a:t>k</a:t>
            </a:r>
            <a:r>
              <a:rPr lang="en-US" sz="2000" dirty="0" smtClean="0"/>
              <a:t> are iterations in Bellman-ford algorithm for k = 2, 3, ………,n-1</a:t>
            </a:r>
            <a:endParaRPr lang="en-US" sz="2600" dirty="0" smtClean="0"/>
          </a:p>
          <a:p>
            <a:pPr algn="just"/>
            <a:r>
              <a:rPr lang="en-US" sz="3500" b="1" dirty="0" err="1" smtClean="0"/>
              <a:t>i</a:t>
            </a:r>
            <a:r>
              <a:rPr lang="en-US" sz="2600" dirty="0" smtClean="0"/>
              <a:t> are the individual vertices in given graph G </a:t>
            </a:r>
          </a:p>
          <a:p>
            <a:pPr algn="just"/>
            <a:r>
              <a:rPr lang="en-US" sz="3900" b="1" dirty="0" smtClean="0"/>
              <a:t>n</a:t>
            </a:r>
            <a:r>
              <a:rPr lang="en-US" sz="2600" dirty="0" smtClean="0"/>
              <a:t> is the total number of vertices in given graph G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F08AD-10A4-4304-947E-12FE4D7177D3}" type="datetime1">
              <a:rPr lang="en-US" smtClean="0"/>
              <a:t>15/11/2020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BE8D0-4C74-471A-A870-F5EC6C73E3DB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C. R. Belavi, Department of CSE, HSIT, Nidaoshi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Bellman-Ford Algorithm</a:t>
            </a:r>
            <a:endParaRPr lang="en-US" dirty="0"/>
          </a:p>
        </p:txBody>
      </p:sp>
      <p:pic>
        <p:nvPicPr>
          <p:cNvPr id="6" name="Content Placeholder 5" descr="WhatsApp Image 2020-04-29 at 7.48.53 PM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3708" y="1066800"/>
            <a:ext cx="8156584" cy="5257800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D6615-D03E-4AB6-9895-CE0C98F21C12}" type="datetime1">
              <a:rPr lang="en-US" smtClean="0"/>
              <a:t>15/11/2020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BE8D0-4C74-471A-A870-F5EC6C73E3DB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C. R. Belavi, Department of CSE, HSIT, Nidaoshi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819400"/>
            <a:ext cx="7848600" cy="3048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Formula - </a:t>
            </a:r>
            <a:r>
              <a:rPr lang="en-US" dirty="0" err="1" smtClean="0"/>
              <a:t>dist</a:t>
            </a:r>
            <a:r>
              <a:rPr lang="en-US" baseline="30000" dirty="0" err="1" smtClean="0"/>
              <a:t>k</a:t>
            </a:r>
            <a:r>
              <a:rPr lang="en-US" dirty="0" smtClean="0"/>
              <a:t>[u] = min { dist</a:t>
            </a:r>
            <a:r>
              <a:rPr lang="en-US" baseline="30000" dirty="0" smtClean="0"/>
              <a:t>k-1</a:t>
            </a:r>
            <a:r>
              <a:rPr lang="en-US" dirty="0" smtClean="0"/>
              <a:t>[u], min</a:t>
            </a:r>
            <a:r>
              <a:rPr lang="en-US" baseline="-25000" dirty="0" smtClean="0"/>
              <a:t>i</a:t>
            </a:r>
            <a:r>
              <a:rPr lang="en-US" dirty="0" smtClean="0"/>
              <a:t> { dist</a:t>
            </a:r>
            <a:r>
              <a:rPr lang="en-US" baseline="30000" dirty="0" smtClean="0"/>
              <a:t>k-1</a:t>
            </a:r>
            <a:r>
              <a:rPr lang="en-US" dirty="0" smtClean="0"/>
              <a:t>[</a:t>
            </a:r>
            <a:r>
              <a:rPr lang="en-US" dirty="0" err="1" smtClean="0"/>
              <a:t>i</a:t>
            </a:r>
            <a:r>
              <a:rPr lang="en-US" dirty="0" smtClean="0"/>
              <a:t>] + cost[</a:t>
            </a:r>
            <a:r>
              <a:rPr lang="en-US" dirty="0" err="1" smtClean="0"/>
              <a:t>i</a:t>
            </a:r>
            <a:r>
              <a:rPr lang="en-US" dirty="0" smtClean="0"/>
              <a:t>, u]}}</a:t>
            </a:r>
            <a:endParaRPr lang="en-US" dirty="0"/>
          </a:p>
        </p:txBody>
      </p:sp>
      <p:pic>
        <p:nvPicPr>
          <p:cNvPr id="9" name="Picture Placeholder 8" descr="WhatsApp Image 2020-04-29 at 7.51.28 PM.jpe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5355" b="5355"/>
          <a:stretch>
            <a:fillRect/>
          </a:stretch>
        </p:blipFill>
        <p:spPr>
          <a:xfrm>
            <a:off x="533400" y="612775"/>
            <a:ext cx="8077200" cy="2130425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276600"/>
            <a:ext cx="8001000" cy="3429000"/>
          </a:xfrm>
        </p:spPr>
        <p:txBody>
          <a:bodyPr>
            <a:normAutofit fontScale="25000" lnSpcReduction="20000"/>
          </a:bodyPr>
          <a:lstStyle/>
          <a:p>
            <a:r>
              <a:rPr lang="en-US" sz="6000" dirty="0" smtClean="0"/>
              <a:t>When k=1 then </a:t>
            </a:r>
          </a:p>
          <a:p>
            <a:r>
              <a:rPr lang="en-US" sz="6000" dirty="0" smtClean="0"/>
              <a:t>dist</a:t>
            </a:r>
            <a:r>
              <a:rPr lang="en-US" sz="6000" baseline="30000" dirty="0" smtClean="0"/>
              <a:t>1</a:t>
            </a:r>
            <a:r>
              <a:rPr lang="en-US" sz="6000" dirty="0" smtClean="0"/>
              <a:t>[1]=0, dist</a:t>
            </a:r>
            <a:r>
              <a:rPr lang="en-US" sz="6000" baseline="30000" dirty="0" smtClean="0"/>
              <a:t>1</a:t>
            </a:r>
            <a:r>
              <a:rPr lang="en-US" sz="6000" dirty="0" smtClean="0"/>
              <a:t>[2]=6, dist</a:t>
            </a:r>
            <a:r>
              <a:rPr lang="en-US" sz="6000" baseline="30000" dirty="0" smtClean="0"/>
              <a:t>1</a:t>
            </a:r>
            <a:r>
              <a:rPr lang="en-US" sz="6000" dirty="0" smtClean="0"/>
              <a:t>[3]=5, dist</a:t>
            </a:r>
            <a:r>
              <a:rPr lang="en-US" sz="6000" baseline="30000" dirty="0" smtClean="0"/>
              <a:t>1</a:t>
            </a:r>
            <a:r>
              <a:rPr lang="en-US" sz="6000" dirty="0" smtClean="0"/>
              <a:t>[4]=5, dist</a:t>
            </a:r>
            <a:r>
              <a:rPr lang="en-US" sz="6000" baseline="30000" dirty="0" smtClean="0"/>
              <a:t>1</a:t>
            </a:r>
            <a:r>
              <a:rPr lang="en-US" sz="6000" dirty="0" smtClean="0"/>
              <a:t>[5]= ∞, dist</a:t>
            </a:r>
            <a:r>
              <a:rPr lang="en-US" sz="6000" baseline="30000" dirty="0" smtClean="0"/>
              <a:t>1</a:t>
            </a:r>
            <a:r>
              <a:rPr lang="en-US" sz="6000" dirty="0" smtClean="0"/>
              <a:t>[6]=∞, dist</a:t>
            </a:r>
            <a:r>
              <a:rPr lang="en-US" sz="6000" baseline="30000" dirty="0" smtClean="0"/>
              <a:t>1</a:t>
            </a:r>
            <a:r>
              <a:rPr lang="en-US" sz="6000" dirty="0" smtClean="0"/>
              <a:t>[7]=∞</a:t>
            </a:r>
          </a:p>
          <a:p>
            <a:endParaRPr lang="en-US" sz="6000" dirty="0" smtClean="0"/>
          </a:p>
          <a:p>
            <a:r>
              <a:rPr lang="en-US" sz="6000" dirty="0" smtClean="0"/>
              <a:t>When k=2 then</a:t>
            </a:r>
          </a:p>
          <a:p>
            <a:r>
              <a:rPr lang="en-US" sz="6000" dirty="0" smtClean="0"/>
              <a:t>dist</a:t>
            </a:r>
            <a:r>
              <a:rPr lang="en-US" sz="6000" baseline="30000" dirty="0" smtClean="0"/>
              <a:t>2</a:t>
            </a:r>
            <a:r>
              <a:rPr lang="en-US" sz="6000" dirty="0" smtClean="0"/>
              <a:t>[2] = min { dist</a:t>
            </a:r>
            <a:r>
              <a:rPr lang="en-US" sz="6000" baseline="30000" dirty="0" smtClean="0"/>
              <a:t>1</a:t>
            </a:r>
            <a:r>
              <a:rPr lang="en-US" sz="6000" dirty="0" smtClean="0"/>
              <a:t>[2], min</a:t>
            </a:r>
            <a:r>
              <a:rPr lang="en-US" sz="6000" baseline="-25000" dirty="0" smtClean="0"/>
              <a:t>i</a:t>
            </a:r>
            <a:r>
              <a:rPr lang="en-US" sz="6000" dirty="0" smtClean="0"/>
              <a:t> dist</a:t>
            </a:r>
            <a:r>
              <a:rPr lang="en-US" sz="6000" baseline="30000" dirty="0" smtClean="0"/>
              <a:t>1</a:t>
            </a:r>
            <a:r>
              <a:rPr lang="en-US" sz="6000" dirty="0" smtClean="0"/>
              <a:t>[</a:t>
            </a:r>
            <a:r>
              <a:rPr lang="en-US" sz="6000" dirty="0" err="1" smtClean="0"/>
              <a:t>i</a:t>
            </a:r>
            <a:r>
              <a:rPr lang="en-US" sz="6000" dirty="0" smtClean="0"/>
              <a:t>] + cost[i,2]</a:t>
            </a:r>
            <a:r>
              <a:rPr lang="en-US" sz="6000" baseline="-25000" dirty="0" smtClean="0"/>
              <a:t> </a:t>
            </a:r>
            <a:r>
              <a:rPr lang="en-US" sz="6000" dirty="0" smtClean="0"/>
              <a:t>}  ( where </a:t>
            </a:r>
            <a:r>
              <a:rPr lang="en-US" sz="6000" dirty="0" err="1" smtClean="0"/>
              <a:t>i</a:t>
            </a:r>
            <a:r>
              <a:rPr lang="en-US" sz="6000" dirty="0" smtClean="0"/>
              <a:t>= 1 to 7 except 2 )</a:t>
            </a:r>
          </a:p>
          <a:p>
            <a:r>
              <a:rPr lang="en-US" sz="6000" dirty="0" smtClean="0"/>
              <a:t>              = min { 6, 0+6, 5+(-2), 5+∞, ∞+∞, ∞+∞, ∞+∞}</a:t>
            </a:r>
          </a:p>
          <a:p>
            <a:r>
              <a:rPr lang="en-US" sz="6000" dirty="0" smtClean="0"/>
              <a:t>              = min { 6, 6, 3, ∞, ∞, ∞, ∞ } = </a:t>
            </a:r>
            <a:r>
              <a:rPr lang="en-US" sz="6000" b="1" dirty="0" smtClean="0"/>
              <a:t>3</a:t>
            </a:r>
          </a:p>
          <a:p>
            <a:endParaRPr lang="en-US" sz="6000" dirty="0" smtClean="0"/>
          </a:p>
          <a:p>
            <a:r>
              <a:rPr lang="en-US" sz="6000" dirty="0" smtClean="0"/>
              <a:t>Similarly when k=6</a:t>
            </a:r>
          </a:p>
          <a:p>
            <a:r>
              <a:rPr lang="en-US" sz="6000" dirty="0" smtClean="0"/>
              <a:t>dist</a:t>
            </a:r>
            <a:r>
              <a:rPr lang="en-US" sz="6000" baseline="30000" dirty="0" smtClean="0"/>
              <a:t>6</a:t>
            </a:r>
            <a:r>
              <a:rPr lang="en-US" sz="6000" dirty="0" smtClean="0"/>
              <a:t>[7] = min { dist</a:t>
            </a:r>
            <a:r>
              <a:rPr lang="en-US" sz="6000" baseline="30000" dirty="0" smtClean="0"/>
              <a:t>5</a:t>
            </a:r>
            <a:r>
              <a:rPr lang="en-US" sz="6000" dirty="0" smtClean="0"/>
              <a:t>[7], min</a:t>
            </a:r>
            <a:r>
              <a:rPr lang="en-US" sz="6000" baseline="-25000" dirty="0" smtClean="0"/>
              <a:t>i</a:t>
            </a:r>
            <a:r>
              <a:rPr lang="en-US" sz="6000" dirty="0" smtClean="0"/>
              <a:t> dist</a:t>
            </a:r>
            <a:r>
              <a:rPr lang="en-US" sz="6000" baseline="30000" dirty="0" smtClean="0"/>
              <a:t>5</a:t>
            </a:r>
            <a:r>
              <a:rPr lang="en-US" sz="6000" dirty="0" smtClean="0"/>
              <a:t>[</a:t>
            </a:r>
            <a:r>
              <a:rPr lang="en-US" sz="6000" dirty="0" err="1" smtClean="0"/>
              <a:t>i</a:t>
            </a:r>
            <a:r>
              <a:rPr lang="en-US" sz="6000" dirty="0" smtClean="0"/>
              <a:t>] + cost[i,7]</a:t>
            </a:r>
            <a:r>
              <a:rPr lang="en-US" sz="6000" baseline="-25000" dirty="0" smtClean="0"/>
              <a:t> </a:t>
            </a:r>
            <a:r>
              <a:rPr lang="en-US" sz="6000" dirty="0" smtClean="0"/>
              <a:t>}  ( where </a:t>
            </a:r>
            <a:r>
              <a:rPr lang="en-US" sz="6000" dirty="0" err="1" smtClean="0"/>
              <a:t>i</a:t>
            </a:r>
            <a:r>
              <a:rPr lang="en-US" sz="6000" dirty="0" smtClean="0"/>
              <a:t>= 1 to 7 except 7 )</a:t>
            </a:r>
          </a:p>
          <a:p>
            <a:r>
              <a:rPr lang="en-US" sz="6000" dirty="0" smtClean="0"/>
              <a:t>              = min { 3, 0+∞, 1+∞, 3+∞, 5+∞, 0+3, 4+3}</a:t>
            </a:r>
          </a:p>
          <a:p>
            <a:r>
              <a:rPr lang="en-US" sz="6000" dirty="0" smtClean="0"/>
              <a:t>              = min { 3, ∞, ∞, ∞, ∞, 3, 7} = </a:t>
            </a:r>
            <a:r>
              <a:rPr lang="en-US" sz="6000" b="1" dirty="0" smtClean="0"/>
              <a:t>3</a:t>
            </a:r>
          </a:p>
          <a:p>
            <a:endParaRPr lang="en-US" sz="6000" dirty="0" smtClean="0"/>
          </a:p>
          <a:p>
            <a:r>
              <a:rPr lang="en-US" sz="6000" dirty="0" smtClean="0"/>
              <a:t>Similarly calculate, all the values as shown in above table using recurrence formula for Bellman-Ford Algorithm</a:t>
            </a:r>
          </a:p>
          <a:p>
            <a:endParaRPr lang="en-US" sz="1800" dirty="0" smtClean="0"/>
          </a:p>
          <a:p>
            <a:endParaRPr lang="en-US" sz="1800" b="1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8AB59-E520-42E5-9187-7E27CFB963E4}" type="datetime1">
              <a:rPr lang="en-US" smtClean="0"/>
              <a:t>15/11/2020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BE8D0-4C74-471A-A870-F5EC6C73E3DB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C. R. Belavi, Department of CSE, HSIT, Nidaoshi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Final Single source shortest path</a:t>
            </a:r>
            <a:endParaRPr lang="en-US" dirty="0"/>
          </a:p>
        </p:txBody>
      </p:sp>
      <p:pic>
        <p:nvPicPr>
          <p:cNvPr id="7" name="Content Placeholder 6" descr="WhatsApp Image 2020-04-29 at 7.51.28 PM.jpe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52400" y="1219200"/>
            <a:ext cx="4343400" cy="3429000"/>
          </a:xfrm>
        </p:spPr>
      </p:pic>
      <p:pic>
        <p:nvPicPr>
          <p:cNvPr id="8" name="Content Placeholder 7" descr="ssss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1295400"/>
            <a:ext cx="4038600" cy="3352800"/>
          </a:xfr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7778F-D14D-4AD9-AB2D-2D0F5BF979B9}" type="datetime1">
              <a:rPr lang="en-US" smtClean="0"/>
              <a:t>15/11/2020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BE8D0-4C74-471A-A870-F5EC6C73E3DB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C. R. Belavi, Department of CSE, HSIT, Nidaoshi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Module - 4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6600" dirty="0" smtClean="0"/>
              <a:t>Dynamic Programming</a:t>
            </a:r>
          </a:p>
          <a:p>
            <a:pPr algn="ctr">
              <a:buNone/>
            </a:pPr>
            <a:r>
              <a:rPr lang="en-US" sz="4300" dirty="0" smtClean="0"/>
              <a:t>Travelling Sales Person Problem</a:t>
            </a:r>
          </a:p>
          <a:p>
            <a:pPr algn="ctr">
              <a:buNone/>
            </a:pPr>
            <a:r>
              <a:rPr lang="en-US" sz="5400" dirty="0" smtClean="0"/>
              <a:t>Mr. C. R. BELAVI</a:t>
            </a:r>
          </a:p>
          <a:p>
            <a:pPr algn="ctr">
              <a:buNone/>
            </a:pPr>
            <a:r>
              <a:rPr lang="en-US" sz="4400" dirty="0" smtClean="0"/>
              <a:t>Dept. of CSE,</a:t>
            </a:r>
          </a:p>
          <a:p>
            <a:pPr algn="ctr">
              <a:buNone/>
            </a:pPr>
            <a:r>
              <a:rPr lang="en-US" sz="4400" dirty="0" smtClean="0"/>
              <a:t>HIT, Nidasoshi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C58ED-167B-473E-9760-7A1B2B3A6F11}" type="datetime1">
              <a:rPr lang="en-US" smtClean="0"/>
              <a:t>15/11/2020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BE8D0-4C74-471A-A870-F5EC6C73E3DB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C. R. Belavi, Department of CSE, HSIT, Nidaoshi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1001"/>
            <a:ext cx="7772400" cy="1600199"/>
          </a:xfrm>
        </p:spPr>
        <p:txBody>
          <a:bodyPr>
            <a:normAutofit/>
          </a:bodyPr>
          <a:lstStyle/>
          <a:p>
            <a:r>
              <a:rPr lang="en-US" dirty="0" smtClean="0"/>
              <a:t>Dynamic Programming </a:t>
            </a:r>
            <a:br>
              <a:rPr lang="en-US" dirty="0" smtClean="0"/>
            </a:br>
            <a:r>
              <a:rPr lang="en-US" dirty="0" smtClean="0"/>
              <a:t>General Method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752600"/>
            <a:ext cx="6858000" cy="4419600"/>
          </a:xfrm>
        </p:spPr>
        <p:txBody>
          <a:bodyPr>
            <a:normAutofit fontScale="92500" lnSpcReduction="10000"/>
          </a:bodyPr>
          <a:lstStyle/>
          <a:p>
            <a:pPr marL="514350" indent="-514350" algn="just">
              <a:buFont typeface="Wingdings" pitchFamily="2" charset="2"/>
              <a:buChar char="§"/>
            </a:pPr>
            <a:r>
              <a:rPr lang="en-US" dirty="0" smtClean="0"/>
              <a:t>Dynamic programming is an algorithm design method that can be used when the solution to a problem can be viewed as the result of a sequence of decisions</a:t>
            </a:r>
          </a:p>
          <a:p>
            <a:pPr marL="514350" indent="-514350" algn="just">
              <a:buFont typeface="Wingdings" pitchFamily="2" charset="2"/>
              <a:buChar char="§"/>
            </a:pPr>
            <a:r>
              <a:rPr lang="en-US" dirty="0" smtClean="0"/>
              <a:t>Dynamic programming is a technique used to obtain optimal solution to given real time examples</a:t>
            </a:r>
          </a:p>
          <a:p>
            <a:pPr marL="514350" indent="-514350" algn="just">
              <a:buFont typeface="Wingdings" pitchFamily="2" charset="2"/>
              <a:buChar char="§"/>
            </a:pPr>
            <a:r>
              <a:rPr lang="en-US" dirty="0" smtClean="0"/>
              <a:t>Examples:- Knapsack Problem, Shortest Path</a:t>
            </a:r>
          </a:p>
          <a:p>
            <a:pPr marL="514350" indent="-514350" algn="l"/>
            <a:endParaRPr lang="en-US" dirty="0" smtClean="0"/>
          </a:p>
          <a:p>
            <a:pPr marL="514350" indent="-514350" algn="l"/>
            <a:endParaRPr lang="en-US" dirty="0" smtClean="0"/>
          </a:p>
          <a:p>
            <a:pPr marL="514350" indent="-514350" algn="l">
              <a:buAutoNum type="arabicPeriod" startAt="7"/>
            </a:pPr>
            <a:endParaRPr lang="en-US" dirty="0" smtClean="0"/>
          </a:p>
          <a:p>
            <a:pPr marL="514350" indent="-514350">
              <a:buAutoNum type="arabicPeriod" startAt="7"/>
            </a:pP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E0423-0F0E-486E-8257-EF829E39FBB0}" type="datetime1">
              <a:rPr lang="en-US" smtClean="0"/>
              <a:t>15/11/2020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BE8D0-4C74-471A-A870-F5EC6C73E3DB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657600" cy="365125"/>
          </a:xfrm>
        </p:spPr>
        <p:txBody>
          <a:bodyPr/>
          <a:lstStyle/>
          <a:p>
            <a:r>
              <a:rPr lang="en-US" dirty="0" smtClean="0"/>
              <a:t>Prof. C. R. Belavi, Department of CSE, HSIT, </a:t>
            </a:r>
            <a:r>
              <a:rPr lang="en-US" dirty="0" err="1" smtClean="0"/>
              <a:t>Nidaoshi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Travelling Sales Person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334000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en-US" sz="3100" dirty="0" smtClean="0"/>
              <a:t>The travelling sales person problem is to find a tour of minimum cost</a:t>
            </a:r>
          </a:p>
          <a:p>
            <a:pPr algn="just"/>
            <a:r>
              <a:rPr lang="en-US" sz="3100" dirty="0" smtClean="0"/>
              <a:t>The variables c</a:t>
            </a:r>
            <a:r>
              <a:rPr lang="en-US" sz="3100" baseline="-25000" dirty="0" smtClean="0"/>
              <a:t>ij</a:t>
            </a:r>
            <a:r>
              <a:rPr lang="en-US" sz="3100" dirty="0" smtClean="0"/>
              <a:t> is defined such that c</a:t>
            </a:r>
            <a:r>
              <a:rPr lang="en-US" sz="3100" baseline="-25000" dirty="0" smtClean="0"/>
              <a:t>ij</a:t>
            </a:r>
            <a:r>
              <a:rPr lang="en-US" sz="3100" dirty="0" smtClean="0"/>
              <a:t> &gt; 0 for all </a:t>
            </a:r>
            <a:r>
              <a:rPr lang="en-US" sz="3100" dirty="0" err="1" smtClean="0"/>
              <a:t>i</a:t>
            </a:r>
            <a:r>
              <a:rPr lang="en-US" sz="3100" dirty="0" smtClean="0"/>
              <a:t> and j and c</a:t>
            </a:r>
            <a:r>
              <a:rPr lang="en-US" sz="3100" baseline="-25000" dirty="0" smtClean="0"/>
              <a:t>ij</a:t>
            </a:r>
            <a:r>
              <a:rPr lang="en-US" sz="3100" dirty="0" smtClean="0"/>
              <a:t> = ∞ if &lt;</a:t>
            </a:r>
            <a:r>
              <a:rPr lang="en-US" sz="3100" dirty="0" err="1" smtClean="0"/>
              <a:t>i,j</a:t>
            </a:r>
            <a:r>
              <a:rPr lang="en-US" sz="3100" dirty="0" smtClean="0"/>
              <a:t>&gt; ɇ E. Let |V| = n and assume n &gt; 1. A tour of G is a directed simple cycle that includes every vertex in V. The cost of a tour is the sum of the cost of the edges on the tour.</a:t>
            </a:r>
          </a:p>
          <a:p>
            <a:pPr algn="just"/>
            <a:r>
              <a:rPr lang="en-US" sz="3100" dirty="0" smtClean="0"/>
              <a:t>Example:-  A postal van to pick up mail from mail boxes located at n different sites where one vertex represent the post office from which the postal van starts and to which it must return</a:t>
            </a:r>
          </a:p>
          <a:p>
            <a:pPr algn="just"/>
            <a:r>
              <a:rPr lang="en-US" sz="3100" dirty="0" smtClean="0"/>
              <a:t>Formula- </a:t>
            </a:r>
            <a:r>
              <a:rPr lang="en-US" sz="4100" b="1" dirty="0" smtClean="0"/>
              <a:t>g(i,S) = min</a:t>
            </a:r>
            <a:r>
              <a:rPr lang="en-US" sz="4100" b="1" baseline="-25000" dirty="0" smtClean="0"/>
              <a:t>j</a:t>
            </a:r>
            <a:r>
              <a:rPr lang="el-GR" sz="4100" b="1" baseline="-25000" dirty="0" smtClean="0"/>
              <a:t>ϵ</a:t>
            </a:r>
            <a:r>
              <a:rPr lang="en-US" sz="4100" b="1" baseline="-25000" dirty="0" smtClean="0"/>
              <a:t>S</a:t>
            </a:r>
            <a:r>
              <a:rPr lang="en-US" sz="4100" b="1" dirty="0" smtClean="0"/>
              <a:t> { c</a:t>
            </a:r>
            <a:r>
              <a:rPr lang="en-US" sz="4100" b="1" baseline="-25000" dirty="0" smtClean="0"/>
              <a:t>ij</a:t>
            </a:r>
            <a:r>
              <a:rPr lang="en-US" sz="4100" b="1" dirty="0" smtClean="0"/>
              <a:t> + g(j, S-{j})} </a:t>
            </a:r>
            <a:endParaRPr lang="en-US" sz="3100" b="1" dirty="0" smtClean="0"/>
          </a:p>
          <a:p>
            <a:pPr algn="just">
              <a:buNone/>
            </a:pPr>
            <a:r>
              <a:rPr lang="en-US" sz="3100" dirty="0" smtClean="0"/>
              <a:t>Where,</a:t>
            </a:r>
          </a:p>
          <a:p>
            <a:pPr algn="just">
              <a:buNone/>
            </a:pPr>
            <a:r>
              <a:rPr lang="en-US" sz="3100" dirty="0" smtClean="0"/>
              <a:t> 	S is set of vertices except vertex </a:t>
            </a:r>
            <a:r>
              <a:rPr lang="en-US" sz="3100" dirty="0" err="1" smtClean="0"/>
              <a:t>i</a:t>
            </a:r>
            <a:endParaRPr lang="en-US" sz="3100" dirty="0" smtClean="0"/>
          </a:p>
          <a:p>
            <a:pPr algn="just">
              <a:buNone/>
            </a:pPr>
            <a:r>
              <a:rPr lang="en-US" sz="3100" dirty="0" smtClean="0"/>
              <a:t>	c</a:t>
            </a:r>
            <a:r>
              <a:rPr lang="en-US" sz="3100" baseline="-25000" dirty="0" smtClean="0"/>
              <a:t>ij </a:t>
            </a:r>
            <a:r>
              <a:rPr lang="en-US" sz="3100" dirty="0" smtClean="0"/>
              <a:t>is cost of edge from </a:t>
            </a:r>
            <a:r>
              <a:rPr lang="en-US" sz="3100" dirty="0" err="1" smtClean="0"/>
              <a:t>i</a:t>
            </a:r>
            <a:r>
              <a:rPr lang="en-US" sz="3100" dirty="0" smtClean="0"/>
              <a:t> to j </a:t>
            </a:r>
          </a:p>
          <a:p>
            <a:pPr algn="just">
              <a:buNone/>
            </a:pPr>
            <a:r>
              <a:rPr lang="en-US" dirty="0" smtClean="0"/>
              <a:t>	S-{j} is set of vertices expect vertex </a:t>
            </a:r>
            <a:r>
              <a:rPr lang="en-US" dirty="0" err="1" smtClean="0"/>
              <a:t>i</a:t>
            </a:r>
            <a:r>
              <a:rPr lang="en-US" dirty="0" smtClean="0"/>
              <a:t> and j</a:t>
            </a:r>
          </a:p>
          <a:p>
            <a:pPr algn="just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D7401-8D74-46EE-B4AC-CAE6704AA8D6}" type="datetime1">
              <a:rPr lang="en-US" smtClean="0"/>
              <a:t>15/11/2020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BE8D0-4C74-471A-A870-F5EC6C73E3DB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C. R. Belavi, Department of CSE, HSIT, Nidaoshi</a:t>
            </a:r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54162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572000"/>
          </a:xfrm>
        </p:spPr>
        <p:txBody>
          <a:bodyPr>
            <a:normAutofit fontScale="25000" lnSpcReduction="20000"/>
          </a:bodyPr>
          <a:lstStyle/>
          <a:p>
            <a:pPr algn="ctr">
              <a:buNone/>
            </a:pPr>
            <a:r>
              <a:rPr lang="en-US" sz="7400" b="1" dirty="0" smtClean="0"/>
              <a:t>g(i,S) = min</a:t>
            </a:r>
            <a:r>
              <a:rPr lang="en-US" sz="7400" b="1" baseline="-25000" dirty="0" smtClean="0"/>
              <a:t>j</a:t>
            </a:r>
            <a:r>
              <a:rPr lang="el-GR" sz="7400" b="1" baseline="-25000" dirty="0" smtClean="0"/>
              <a:t>ϵ</a:t>
            </a:r>
            <a:r>
              <a:rPr lang="en-US" sz="7400" b="1" baseline="-25000" dirty="0" smtClean="0"/>
              <a:t>S</a:t>
            </a:r>
            <a:r>
              <a:rPr lang="en-US" sz="7400" b="1" dirty="0" smtClean="0"/>
              <a:t> { c</a:t>
            </a:r>
            <a:r>
              <a:rPr lang="en-US" sz="7400" b="1" baseline="-25000" dirty="0" smtClean="0"/>
              <a:t>ij</a:t>
            </a:r>
            <a:r>
              <a:rPr lang="en-US" sz="7400" b="1" dirty="0" smtClean="0"/>
              <a:t> + g(j, S-{j})}</a:t>
            </a:r>
            <a:endParaRPr lang="en-US" sz="7400" dirty="0" smtClean="0"/>
          </a:p>
          <a:p>
            <a:pPr algn="just">
              <a:buNone/>
            </a:pPr>
            <a:endParaRPr lang="en-US" sz="4400" dirty="0" smtClean="0"/>
          </a:p>
          <a:p>
            <a:pPr algn="just">
              <a:buNone/>
            </a:pPr>
            <a:endParaRPr lang="en-US" sz="6400" dirty="0" smtClean="0"/>
          </a:p>
          <a:p>
            <a:pPr algn="just">
              <a:buNone/>
            </a:pPr>
            <a:endParaRPr lang="en-US" sz="6400" dirty="0" smtClean="0"/>
          </a:p>
          <a:p>
            <a:pPr algn="just">
              <a:buNone/>
            </a:pPr>
            <a:r>
              <a:rPr lang="en-US" sz="6400" dirty="0" smtClean="0"/>
              <a:t>Finally when |S|=4 then</a:t>
            </a:r>
          </a:p>
          <a:p>
            <a:pPr algn="just">
              <a:buNone/>
            </a:pPr>
            <a:r>
              <a:rPr lang="en-US" sz="6400" dirty="0" smtClean="0"/>
              <a:t>g(1,{2,3,4}) = min{ c</a:t>
            </a:r>
            <a:r>
              <a:rPr lang="en-US" sz="6400" baseline="-25000" dirty="0" smtClean="0"/>
              <a:t>12</a:t>
            </a:r>
            <a:r>
              <a:rPr lang="en-US" sz="6400" dirty="0" smtClean="0"/>
              <a:t>+g(2, {3,4}), </a:t>
            </a:r>
          </a:p>
          <a:p>
            <a:pPr algn="just">
              <a:buNone/>
            </a:pPr>
            <a:r>
              <a:rPr lang="en-US" sz="6400" dirty="0" smtClean="0"/>
              <a:t>                                 c</a:t>
            </a:r>
            <a:r>
              <a:rPr lang="en-US" sz="6400" baseline="-25000" dirty="0" smtClean="0"/>
              <a:t>13</a:t>
            </a:r>
            <a:r>
              <a:rPr lang="en-US" sz="6400" dirty="0" smtClean="0"/>
              <a:t>+g(3, {2,4}),</a:t>
            </a:r>
          </a:p>
          <a:p>
            <a:pPr algn="just">
              <a:buNone/>
            </a:pPr>
            <a:r>
              <a:rPr lang="en-US" sz="6400" dirty="0" smtClean="0"/>
              <a:t>                                 c</a:t>
            </a:r>
            <a:r>
              <a:rPr lang="en-US" sz="6400" baseline="-25000" dirty="0" smtClean="0"/>
              <a:t>14</a:t>
            </a:r>
            <a:r>
              <a:rPr lang="en-US" sz="6400" dirty="0" smtClean="0"/>
              <a:t>+g(4, {2,3})  }</a:t>
            </a:r>
          </a:p>
          <a:p>
            <a:pPr algn="just">
              <a:buNone/>
            </a:pPr>
            <a:r>
              <a:rPr lang="en-US" sz="6400" dirty="0" smtClean="0"/>
              <a:t>	           = min { 10+25, 15+25, 20+23 }</a:t>
            </a:r>
          </a:p>
          <a:p>
            <a:pPr algn="just">
              <a:buNone/>
            </a:pPr>
            <a:r>
              <a:rPr lang="en-US" sz="6400" dirty="0" smtClean="0"/>
              <a:t>	           = min { 35, 40, 43}</a:t>
            </a:r>
          </a:p>
          <a:p>
            <a:pPr algn="just">
              <a:buNone/>
            </a:pPr>
            <a:r>
              <a:rPr lang="en-US" sz="6400" dirty="0" smtClean="0"/>
              <a:t>	           = </a:t>
            </a:r>
            <a:r>
              <a:rPr lang="en-US" sz="6400" b="1" dirty="0" smtClean="0"/>
              <a:t>35</a:t>
            </a:r>
          </a:p>
          <a:p>
            <a:pPr algn="just">
              <a:buNone/>
            </a:pPr>
            <a:r>
              <a:rPr lang="en-US" sz="6400" dirty="0" smtClean="0"/>
              <a:t>Optimal Path from source vertex 1 as</a:t>
            </a:r>
          </a:p>
          <a:p>
            <a:pPr algn="just">
              <a:buNone/>
            </a:pPr>
            <a:r>
              <a:rPr lang="en-US" sz="5600" dirty="0" smtClean="0"/>
              <a:t>J(1, {2,3,4}) = 2  tour starts from 1 and goes to 2</a:t>
            </a:r>
          </a:p>
          <a:p>
            <a:pPr algn="just">
              <a:buNone/>
            </a:pPr>
            <a:r>
              <a:rPr lang="en-US" sz="6400" dirty="0" smtClean="0"/>
              <a:t>J(2, {3,4}) = 4 then from 2 to 4</a:t>
            </a:r>
          </a:p>
          <a:p>
            <a:pPr algn="just">
              <a:buNone/>
            </a:pPr>
            <a:r>
              <a:rPr lang="en-US" sz="6400" dirty="0" smtClean="0"/>
              <a:t>J(4,{3}) = 3 then from 4 to 3 </a:t>
            </a:r>
          </a:p>
          <a:p>
            <a:pPr algn="just">
              <a:buNone/>
            </a:pPr>
            <a:endParaRPr lang="en-US" sz="6400" dirty="0" smtClean="0"/>
          </a:p>
          <a:p>
            <a:pPr algn="ctr">
              <a:buNone/>
            </a:pPr>
            <a:r>
              <a:rPr lang="en-US" sz="6400" dirty="0" smtClean="0"/>
              <a:t>Hence, the optimal tour is </a:t>
            </a:r>
          </a:p>
          <a:p>
            <a:pPr algn="ctr">
              <a:buNone/>
            </a:pPr>
            <a:r>
              <a:rPr lang="en-US" sz="7200" dirty="0" smtClean="0"/>
              <a:t>1, 2, 4, 3, 1 </a:t>
            </a:r>
          </a:p>
          <a:p>
            <a:pPr>
              <a:buNone/>
            </a:pPr>
            <a:endParaRPr lang="en-US" sz="64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97F3E-4995-4998-AF8F-BB5E1B66C28D}" type="datetime1">
              <a:rPr lang="en-US" smtClean="0"/>
              <a:t>15/11/2020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BE8D0-4C74-471A-A870-F5EC6C73E3DB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648200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en-US" sz="1200" dirty="0" smtClean="0"/>
              <a:t>When set |S|=1 then</a:t>
            </a:r>
          </a:p>
          <a:p>
            <a:pPr algn="ctr">
              <a:buNone/>
            </a:pPr>
            <a:r>
              <a:rPr lang="en-US" sz="1200" dirty="0" smtClean="0"/>
              <a:t>g(2,</a:t>
            </a:r>
            <a:r>
              <a:rPr lang="az-Cyrl-AZ" sz="1200" dirty="0" smtClean="0"/>
              <a:t>ф</a:t>
            </a:r>
            <a:r>
              <a:rPr lang="en-US" sz="1200" dirty="0" smtClean="0"/>
              <a:t>) = c</a:t>
            </a:r>
            <a:r>
              <a:rPr lang="en-US" sz="1200" baseline="-25000" dirty="0" smtClean="0"/>
              <a:t>21</a:t>
            </a:r>
            <a:r>
              <a:rPr lang="en-US" sz="1200" dirty="0" smtClean="0"/>
              <a:t> = 5    g(3,</a:t>
            </a:r>
            <a:r>
              <a:rPr lang="az-Cyrl-AZ" sz="1200" dirty="0" smtClean="0"/>
              <a:t>ф</a:t>
            </a:r>
            <a:r>
              <a:rPr lang="en-US" sz="1200" dirty="0" smtClean="0"/>
              <a:t>) = c</a:t>
            </a:r>
            <a:r>
              <a:rPr lang="en-US" sz="1200" baseline="-25000" dirty="0" smtClean="0"/>
              <a:t>31</a:t>
            </a:r>
            <a:r>
              <a:rPr lang="en-US" sz="1200" dirty="0" smtClean="0"/>
              <a:t> = 6   g(4,</a:t>
            </a:r>
            <a:r>
              <a:rPr lang="az-Cyrl-AZ" sz="1200" dirty="0" smtClean="0"/>
              <a:t>ф</a:t>
            </a:r>
            <a:r>
              <a:rPr lang="en-US" sz="1200" dirty="0" smtClean="0"/>
              <a:t>) = c</a:t>
            </a:r>
            <a:r>
              <a:rPr lang="en-US" sz="1200" baseline="-25000" dirty="0" smtClean="0"/>
              <a:t>41</a:t>
            </a:r>
            <a:r>
              <a:rPr lang="en-US" sz="1200" dirty="0" smtClean="0"/>
              <a:t> = 8</a:t>
            </a:r>
          </a:p>
          <a:p>
            <a:pPr algn="just">
              <a:buNone/>
            </a:pPr>
            <a:endParaRPr lang="en-US" sz="1200" dirty="0" smtClean="0"/>
          </a:p>
          <a:p>
            <a:pPr algn="just">
              <a:buNone/>
            </a:pPr>
            <a:r>
              <a:rPr lang="en-US" sz="1200" dirty="0" smtClean="0"/>
              <a:t>When set |S|=2 then</a:t>
            </a:r>
          </a:p>
          <a:p>
            <a:pPr algn="just">
              <a:buNone/>
            </a:pPr>
            <a:r>
              <a:rPr lang="en-US" sz="1200" dirty="0" smtClean="0"/>
              <a:t>g(2,{3}) = c</a:t>
            </a:r>
            <a:r>
              <a:rPr lang="en-US" sz="1200" baseline="-25000" dirty="0" smtClean="0"/>
              <a:t>23 </a:t>
            </a:r>
            <a:r>
              <a:rPr lang="en-US" sz="1200" dirty="0" smtClean="0"/>
              <a:t>+ g(3,</a:t>
            </a:r>
            <a:r>
              <a:rPr lang="az-Cyrl-AZ" sz="1200" dirty="0" smtClean="0"/>
              <a:t>ф</a:t>
            </a:r>
            <a:r>
              <a:rPr lang="en-US" sz="1200" dirty="0" smtClean="0"/>
              <a:t>)  = 9 + 6 = 15</a:t>
            </a:r>
          </a:p>
          <a:p>
            <a:pPr algn="just">
              <a:buNone/>
            </a:pPr>
            <a:r>
              <a:rPr lang="en-US" sz="1200" dirty="0" smtClean="0"/>
              <a:t>g(2,{4}) = c</a:t>
            </a:r>
            <a:r>
              <a:rPr lang="en-US" sz="1200" baseline="-25000" dirty="0" smtClean="0"/>
              <a:t>24</a:t>
            </a:r>
            <a:r>
              <a:rPr lang="en-US" sz="1200" dirty="0" smtClean="0"/>
              <a:t>+ g(4,</a:t>
            </a:r>
            <a:r>
              <a:rPr lang="az-Cyrl-AZ" sz="1200" dirty="0" smtClean="0"/>
              <a:t>ф</a:t>
            </a:r>
            <a:r>
              <a:rPr lang="en-US" sz="1200" dirty="0" smtClean="0"/>
              <a:t>)  = 10 + 8 = 18 	</a:t>
            </a:r>
          </a:p>
          <a:p>
            <a:pPr algn="just">
              <a:buNone/>
            </a:pPr>
            <a:r>
              <a:rPr lang="en-US" sz="1200" dirty="0" smtClean="0"/>
              <a:t>g(3,{2}) = c</a:t>
            </a:r>
            <a:r>
              <a:rPr lang="en-US" sz="1200" baseline="-25000" dirty="0" smtClean="0"/>
              <a:t>32 </a:t>
            </a:r>
            <a:r>
              <a:rPr lang="en-US" sz="1200" dirty="0" smtClean="0"/>
              <a:t>+ g(2,</a:t>
            </a:r>
            <a:r>
              <a:rPr lang="az-Cyrl-AZ" sz="1200" dirty="0" smtClean="0"/>
              <a:t>ф</a:t>
            </a:r>
            <a:r>
              <a:rPr lang="en-US" sz="1200" dirty="0" smtClean="0"/>
              <a:t>)  = 13 + 5 = 18</a:t>
            </a:r>
          </a:p>
          <a:p>
            <a:pPr algn="just">
              <a:buNone/>
            </a:pPr>
            <a:r>
              <a:rPr lang="en-US" sz="1200" dirty="0" smtClean="0"/>
              <a:t>g(3,{4}) = c</a:t>
            </a:r>
            <a:r>
              <a:rPr lang="en-US" sz="1200" baseline="-25000" dirty="0" smtClean="0"/>
              <a:t>34 </a:t>
            </a:r>
            <a:r>
              <a:rPr lang="en-US" sz="1200" dirty="0" smtClean="0"/>
              <a:t>+ g(4,</a:t>
            </a:r>
            <a:r>
              <a:rPr lang="az-Cyrl-AZ" sz="1200" dirty="0" smtClean="0"/>
              <a:t>ф</a:t>
            </a:r>
            <a:r>
              <a:rPr lang="en-US" sz="1200" dirty="0" smtClean="0"/>
              <a:t>)  = 12 + 8 = 20 	</a:t>
            </a:r>
          </a:p>
          <a:p>
            <a:pPr algn="just">
              <a:buNone/>
            </a:pPr>
            <a:r>
              <a:rPr lang="en-US" sz="1200" dirty="0" smtClean="0"/>
              <a:t>g(4,{2}) = c</a:t>
            </a:r>
            <a:r>
              <a:rPr lang="en-US" sz="1200" baseline="-25000" dirty="0" smtClean="0"/>
              <a:t>42 </a:t>
            </a:r>
            <a:r>
              <a:rPr lang="en-US" sz="1200" dirty="0" smtClean="0"/>
              <a:t>+ g(2,</a:t>
            </a:r>
            <a:r>
              <a:rPr lang="az-Cyrl-AZ" sz="1200" dirty="0" smtClean="0"/>
              <a:t>ф</a:t>
            </a:r>
            <a:r>
              <a:rPr lang="en-US" sz="1200" dirty="0" smtClean="0"/>
              <a:t>)  = 8 + 5 = 13</a:t>
            </a:r>
          </a:p>
          <a:p>
            <a:pPr algn="just">
              <a:buNone/>
            </a:pPr>
            <a:r>
              <a:rPr lang="en-US" sz="1200" dirty="0" smtClean="0"/>
              <a:t>g(4,{3}) = c</a:t>
            </a:r>
            <a:r>
              <a:rPr lang="en-US" sz="1200" baseline="-25000" dirty="0" smtClean="0"/>
              <a:t>43 </a:t>
            </a:r>
            <a:r>
              <a:rPr lang="en-US" sz="1200" dirty="0" smtClean="0"/>
              <a:t>+ g(3,</a:t>
            </a:r>
            <a:r>
              <a:rPr lang="az-Cyrl-AZ" sz="1200" dirty="0" smtClean="0"/>
              <a:t>ф</a:t>
            </a:r>
            <a:r>
              <a:rPr lang="en-US" sz="1200" dirty="0" smtClean="0"/>
              <a:t>)  = 9 + 6 = 15</a:t>
            </a:r>
          </a:p>
          <a:p>
            <a:pPr algn="just">
              <a:buNone/>
            </a:pPr>
            <a:endParaRPr lang="en-US" sz="1200" dirty="0" smtClean="0"/>
          </a:p>
          <a:p>
            <a:pPr algn="just">
              <a:buNone/>
            </a:pPr>
            <a:r>
              <a:rPr lang="en-US" sz="1200" dirty="0" smtClean="0"/>
              <a:t>When set |S|=3 then </a:t>
            </a:r>
          </a:p>
          <a:p>
            <a:pPr algn="just">
              <a:buNone/>
            </a:pPr>
            <a:r>
              <a:rPr lang="en-US" sz="1200" dirty="0" smtClean="0"/>
              <a:t>g(2, {3, 4}) = min { c</a:t>
            </a:r>
            <a:r>
              <a:rPr lang="en-US" sz="1200" baseline="-25000" dirty="0" smtClean="0"/>
              <a:t>23</a:t>
            </a:r>
            <a:r>
              <a:rPr lang="en-US" sz="1200" dirty="0" smtClean="0"/>
              <a:t> + g(3, {4}), c</a:t>
            </a:r>
            <a:r>
              <a:rPr lang="en-US" sz="1200" baseline="-25000" dirty="0" smtClean="0"/>
              <a:t>24</a:t>
            </a:r>
            <a:r>
              <a:rPr lang="en-US" sz="1200" dirty="0" smtClean="0"/>
              <a:t> + g(4, {3}) } </a:t>
            </a:r>
          </a:p>
          <a:p>
            <a:pPr algn="just">
              <a:buNone/>
            </a:pPr>
            <a:r>
              <a:rPr lang="en-US" sz="1200" dirty="0" smtClean="0"/>
              <a:t>	         = min { 9+20, 10+15}</a:t>
            </a:r>
          </a:p>
          <a:p>
            <a:pPr algn="just">
              <a:buNone/>
            </a:pPr>
            <a:r>
              <a:rPr lang="en-US" sz="1200" dirty="0" smtClean="0"/>
              <a:t>	         = min { 29, 25} = </a:t>
            </a:r>
            <a:r>
              <a:rPr lang="en-US" sz="1200" b="1" dirty="0" smtClean="0"/>
              <a:t>25</a:t>
            </a:r>
          </a:p>
          <a:p>
            <a:pPr algn="just">
              <a:buNone/>
            </a:pPr>
            <a:r>
              <a:rPr lang="en-US" sz="1200" dirty="0" smtClean="0"/>
              <a:t>g(3, {2, 4}) = min { c</a:t>
            </a:r>
            <a:r>
              <a:rPr lang="en-US" sz="1200" baseline="-25000" dirty="0" smtClean="0"/>
              <a:t>32</a:t>
            </a:r>
            <a:r>
              <a:rPr lang="en-US" sz="1200" dirty="0" smtClean="0"/>
              <a:t> + g(2, {4}), c</a:t>
            </a:r>
            <a:r>
              <a:rPr lang="en-US" sz="1200" baseline="-25000" dirty="0" smtClean="0"/>
              <a:t>34</a:t>
            </a:r>
            <a:r>
              <a:rPr lang="en-US" sz="1200" dirty="0" smtClean="0"/>
              <a:t> + g(4, {2}) }</a:t>
            </a:r>
          </a:p>
          <a:p>
            <a:pPr algn="just">
              <a:buNone/>
            </a:pPr>
            <a:r>
              <a:rPr lang="en-US" sz="1200" dirty="0" smtClean="0"/>
              <a:t>                   = min { 13+18, 12+13} </a:t>
            </a:r>
          </a:p>
          <a:p>
            <a:pPr algn="just">
              <a:buNone/>
            </a:pPr>
            <a:r>
              <a:rPr lang="en-US" sz="1200" dirty="0" smtClean="0"/>
              <a:t>                   = min { 31, 25} = </a:t>
            </a:r>
            <a:r>
              <a:rPr lang="en-US" sz="1200" b="1" dirty="0" smtClean="0"/>
              <a:t>25</a:t>
            </a:r>
          </a:p>
          <a:p>
            <a:pPr algn="just">
              <a:buNone/>
            </a:pPr>
            <a:r>
              <a:rPr lang="en-US" sz="1200" dirty="0" smtClean="0"/>
              <a:t>g(4, {2, 3}) = min { c</a:t>
            </a:r>
            <a:r>
              <a:rPr lang="en-US" sz="1200" baseline="-25000" dirty="0" smtClean="0"/>
              <a:t>42</a:t>
            </a:r>
            <a:r>
              <a:rPr lang="en-US" sz="1200" dirty="0" smtClean="0"/>
              <a:t> + g(2, {3}), c</a:t>
            </a:r>
            <a:r>
              <a:rPr lang="en-US" sz="1200" baseline="-25000" dirty="0" smtClean="0"/>
              <a:t>43</a:t>
            </a:r>
            <a:r>
              <a:rPr lang="en-US" sz="1200" dirty="0" smtClean="0"/>
              <a:t> + g(3, {2}) } </a:t>
            </a:r>
          </a:p>
          <a:p>
            <a:pPr algn="just">
              <a:buNone/>
            </a:pPr>
            <a:r>
              <a:rPr lang="en-US" sz="1200" dirty="0" smtClean="0"/>
              <a:t>                    = min { 8+15, 9+18}</a:t>
            </a:r>
          </a:p>
          <a:p>
            <a:pPr algn="just">
              <a:buNone/>
            </a:pPr>
            <a:r>
              <a:rPr lang="en-US" sz="1200" dirty="0" smtClean="0"/>
              <a:t>                    = min { 23, 27} = </a:t>
            </a:r>
            <a:r>
              <a:rPr lang="en-US" sz="1200" b="1" dirty="0" smtClean="0"/>
              <a:t>23</a:t>
            </a:r>
            <a:endParaRPr lang="en-US" sz="1200" dirty="0"/>
          </a:p>
        </p:txBody>
      </p:sp>
      <p:pic>
        <p:nvPicPr>
          <p:cNvPr id="1028" name="Picture 4" descr="C:\Users\Sumedh\Downloads\WhatsApp Image 2020-04-30 at 6.30.41 PM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304800"/>
            <a:ext cx="5410200" cy="1447799"/>
          </a:xfrm>
          <a:prstGeom prst="rect">
            <a:avLst/>
          </a:prstGeom>
          <a:noFill/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C. R. Belavi, Department of CSE, HSIT, Nidaoshi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Multistage Graphs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838200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n-US" dirty="0" smtClean="0"/>
              <a:t>A multistage graph G=(V, E) is a directed graph in which the vertices are divided into k ≥ 2 disjoint sets V</a:t>
            </a:r>
            <a:r>
              <a:rPr lang="en-US" baseline="-25000" dirty="0" smtClean="0"/>
              <a:t>i</a:t>
            </a:r>
            <a:r>
              <a:rPr lang="en-US" dirty="0" smtClean="0"/>
              <a:t>, 1 ≤ </a:t>
            </a:r>
            <a:r>
              <a:rPr lang="en-US" dirty="0" err="1" smtClean="0"/>
              <a:t>i</a:t>
            </a:r>
            <a:r>
              <a:rPr lang="en-US" dirty="0" smtClean="0"/>
              <a:t> ≤ k.</a:t>
            </a:r>
          </a:p>
          <a:p>
            <a:pPr algn="just"/>
            <a:r>
              <a:rPr lang="en-US" dirty="0" smtClean="0"/>
              <a:t>In addition, if(u, v) is an edge in E, then u </a:t>
            </a:r>
            <a:r>
              <a:rPr lang="el-GR" dirty="0" smtClean="0"/>
              <a:t>ϵ</a:t>
            </a:r>
            <a:r>
              <a:rPr lang="en-US" dirty="0" smtClean="0"/>
              <a:t> V</a:t>
            </a:r>
            <a:r>
              <a:rPr lang="en-US" baseline="-25000" dirty="0" smtClean="0"/>
              <a:t>i</a:t>
            </a:r>
            <a:r>
              <a:rPr lang="en-US" dirty="0" smtClean="0"/>
              <a:t> and v </a:t>
            </a:r>
            <a:r>
              <a:rPr lang="el-GR" dirty="0" smtClean="0"/>
              <a:t>ϵ</a:t>
            </a:r>
            <a:r>
              <a:rPr lang="en-US" dirty="0" smtClean="0"/>
              <a:t> V</a:t>
            </a:r>
            <a:r>
              <a:rPr lang="en-US" baseline="-25000" dirty="0" smtClean="0"/>
              <a:t>i+1 </a:t>
            </a:r>
            <a:r>
              <a:rPr lang="en-US" dirty="0" smtClean="0"/>
              <a:t>for some </a:t>
            </a:r>
            <a:r>
              <a:rPr lang="en-US" dirty="0" err="1" smtClean="0"/>
              <a:t>i</a:t>
            </a:r>
            <a:r>
              <a:rPr lang="en-US" dirty="0" smtClean="0"/>
              <a:t>, 1 ≤ </a:t>
            </a:r>
            <a:r>
              <a:rPr lang="en-US" dirty="0" err="1" smtClean="0"/>
              <a:t>i</a:t>
            </a:r>
            <a:r>
              <a:rPr lang="en-US" dirty="0" smtClean="0"/>
              <a:t> ≤ k.</a:t>
            </a:r>
          </a:p>
          <a:p>
            <a:pPr algn="just"/>
            <a:r>
              <a:rPr lang="en-US" dirty="0" smtClean="0"/>
              <a:t>The sets V</a:t>
            </a:r>
            <a:r>
              <a:rPr lang="en-US" baseline="-25000" dirty="0" smtClean="0"/>
              <a:t>1</a:t>
            </a:r>
            <a:r>
              <a:rPr lang="en-US" dirty="0" smtClean="0"/>
              <a:t> and V</a:t>
            </a:r>
            <a:r>
              <a:rPr lang="en-US" baseline="-25000" dirty="0" smtClean="0"/>
              <a:t>k</a:t>
            </a:r>
            <a:r>
              <a:rPr lang="en-US" dirty="0" smtClean="0"/>
              <a:t> are such that |V</a:t>
            </a:r>
            <a:r>
              <a:rPr lang="en-US" baseline="-25000" dirty="0" smtClean="0"/>
              <a:t>1</a:t>
            </a:r>
            <a:r>
              <a:rPr lang="en-US" dirty="0" smtClean="0"/>
              <a:t>|=|V</a:t>
            </a:r>
            <a:r>
              <a:rPr lang="en-US" baseline="-25000" dirty="0" smtClean="0"/>
              <a:t>k</a:t>
            </a:r>
            <a:r>
              <a:rPr lang="en-US" dirty="0" smtClean="0"/>
              <a:t>|=1.</a:t>
            </a:r>
          </a:p>
          <a:p>
            <a:pPr algn="just"/>
            <a:r>
              <a:rPr lang="en-US" dirty="0" smtClean="0"/>
              <a:t>The Multistage graph problem is to find a minimum cost path from source vertex s to sink vertex t in given multistage graph</a:t>
            </a:r>
          </a:p>
          <a:p>
            <a:pPr algn="just"/>
            <a:r>
              <a:rPr lang="en-US" dirty="0" smtClean="0"/>
              <a:t>The next figure shows a five-stage graph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310AD-D63C-4633-84B1-679A8D74491C}" type="datetime1">
              <a:rPr lang="en-US" smtClean="0"/>
              <a:t>15/11/2020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BE8D0-4C74-471A-A870-F5EC6C73E3D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733800" cy="365125"/>
          </a:xfrm>
        </p:spPr>
        <p:txBody>
          <a:bodyPr/>
          <a:lstStyle/>
          <a:p>
            <a:r>
              <a:rPr lang="en-US" dirty="0" smtClean="0"/>
              <a:t>Prof. C. R. Belavi, Department of CSE, HSIT, </a:t>
            </a:r>
            <a:r>
              <a:rPr lang="en-US" dirty="0" err="1" smtClean="0"/>
              <a:t>Nidaoshi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Five-Stage Graph Example</a:t>
            </a:r>
            <a:endParaRPr lang="en-US" dirty="0"/>
          </a:p>
        </p:txBody>
      </p:sp>
      <p:pic>
        <p:nvPicPr>
          <p:cNvPr id="6" name="Content Placeholder 5" descr="WhatsApp Image 2020-04-21 at 5.23.14 PM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9053" y="990600"/>
            <a:ext cx="7625894" cy="5135563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5CD70-B803-431F-A50C-2CC882A433C9}" type="datetime1">
              <a:rPr lang="en-US" smtClean="0"/>
              <a:t>15/11/2020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BE8D0-4C74-471A-A870-F5EC6C73E3D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657600" cy="365125"/>
          </a:xfrm>
        </p:spPr>
        <p:txBody>
          <a:bodyPr/>
          <a:lstStyle/>
          <a:p>
            <a:r>
              <a:rPr lang="en-US" dirty="0" smtClean="0"/>
              <a:t>Prof. C. R. Belavi, Department of CSE, HSIT, </a:t>
            </a:r>
            <a:r>
              <a:rPr lang="en-US" dirty="0" err="1" smtClean="0"/>
              <a:t>Nidaoshi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Autofit/>
          </a:bodyPr>
          <a:lstStyle/>
          <a:p>
            <a:r>
              <a:rPr lang="en-US" sz="2400" b="1" dirty="0" smtClean="0"/>
              <a:t>Formula to find Minimum Cost </a:t>
            </a:r>
            <a:br>
              <a:rPr lang="en-US" sz="2400" b="1" dirty="0" smtClean="0"/>
            </a:br>
            <a:r>
              <a:rPr lang="en-US" sz="2400" b="1" dirty="0" smtClean="0"/>
              <a:t>from source s to sink t in Multistage Graph </a:t>
            </a:r>
            <a:endParaRPr lang="en-US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n-US" dirty="0" smtClean="0"/>
              <a:t>cost(</a:t>
            </a:r>
            <a:r>
              <a:rPr lang="en-US" dirty="0" err="1" smtClean="0"/>
              <a:t>i</a:t>
            </a:r>
            <a:r>
              <a:rPr lang="en-US" dirty="0" smtClean="0"/>
              <a:t>, j) = min { c(j, l) + cost(i+1, l) }</a:t>
            </a:r>
          </a:p>
          <a:p>
            <a:pPr>
              <a:buNone/>
            </a:pPr>
            <a:r>
              <a:rPr lang="en-US" dirty="0" smtClean="0"/>
              <a:t>Where,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cost(</a:t>
            </a:r>
            <a:r>
              <a:rPr lang="en-US" dirty="0" err="1" smtClean="0"/>
              <a:t>i</a:t>
            </a:r>
            <a:r>
              <a:rPr lang="en-US" dirty="0" smtClean="0"/>
              <a:t>, j) is cost of vertex j in stage </a:t>
            </a:r>
            <a:r>
              <a:rPr lang="en-US" dirty="0" err="1" smtClean="0"/>
              <a:t>i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c(j, l) is cost of edge from vertex j to vertex l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cost(i+1, l) is cost of vertex l in stage i+1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l </a:t>
            </a:r>
            <a:r>
              <a:rPr lang="el-GR" dirty="0" smtClean="0"/>
              <a:t>ϵ</a:t>
            </a:r>
            <a:r>
              <a:rPr lang="en-US" dirty="0" smtClean="0"/>
              <a:t> V</a:t>
            </a:r>
            <a:r>
              <a:rPr lang="en-US" baseline="-25000" dirty="0" smtClean="0"/>
              <a:t>i+1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&lt;j, l&gt; </a:t>
            </a:r>
            <a:r>
              <a:rPr lang="el-GR" dirty="0" smtClean="0"/>
              <a:t>ϵ</a:t>
            </a:r>
            <a:r>
              <a:rPr lang="en-US" dirty="0" smtClean="0"/>
              <a:t> E</a:t>
            </a:r>
          </a:p>
          <a:p>
            <a:pPr marL="514350" indent="-514350"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DAC2F-87F3-478E-9B6E-24623009178D}" type="datetime1">
              <a:rPr lang="en-US" smtClean="0"/>
              <a:t>15/11/2020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BE8D0-4C74-471A-A870-F5EC6C73E3D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14600" y="6356350"/>
            <a:ext cx="3505200" cy="365125"/>
          </a:xfrm>
        </p:spPr>
        <p:txBody>
          <a:bodyPr/>
          <a:lstStyle/>
          <a:p>
            <a:r>
              <a:rPr lang="en-US" dirty="0" smtClean="0"/>
              <a:t>Prof. C. R. Belavi, Department of CSE, HSIT, </a:t>
            </a:r>
            <a:r>
              <a:rPr lang="en-US" dirty="0" err="1" smtClean="0"/>
              <a:t>Nidaoshi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8762"/>
          </a:xfrm>
        </p:spPr>
        <p:txBody>
          <a:bodyPr>
            <a:normAutofit fontScale="90000"/>
          </a:bodyPr>
          <a:lstStyle/>
          <a:p>
            <a:r>
              <a:rPr lang="en-US" sz="2400" dirty="0" smtClean="0"/>
              <a:t>Multistage-Graph Example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buAutoNum type="arabicPeriod"/>
            </a:pPr>
            <a:r>
              <a:rPr lang="en-US" sz="1600" dirty="0" smtClean="0"/>
              <a:t>cost(5,12) = 0  </a:t>
            </a:r>
          </a:p>
          <a:p>
            <a:pPr marL="457200" indent="-457200">
              <a:buAutoNum type="arabicPeriod"/>
            </a:pPr>
            <a:r>
              <a:rPr lang="en-US" sz="1600" dirty="0" smtClean="0"/>
              <a:t>cost(4,9)=4  cost(4,10)=2  cost(4,11)=5</a:t>
            </a:r>
          </a:p>
          <a:p>
            <a:pPr marL="457200" indent="-457200">
              <a:buAutoNum type="arabicPeriod"/>
            </a:pPr>
            <a:r>
              <a:rPr lang="en-US" sz="1600" dirty="0" smtClean="0"/>
              <a:t>cost(3,6) = min { c(6,9) + cost(4,9), c(6,10) + cost(4,10) } = min { 6+4, 5+2} = min {10, 7} = 7</a:t>
            </a:r>
          </a:p>
          <a:p>
            <a:pPr marL="457200" indent="-457200">
              <a:buAutoNum type="arabicPeriod"/>
            </a:pPr>
            <a:r>
              <a:rPr lang="en-US" sz="1600" dirty="0" smtClean="0"/>
              <a:t>cost(3,7) = min { c(7,9) + cost(4,9), c(7,10) + cost(4,10) } = min { 4+4, 3+2} = min {8, 5} = 5</a:t>
            </a:r>
          </a:p>
          <a:p>
            <a:pPr marL="457200" indent="-457200">
              <a:buAutoNum type="arabicPeriod"/>
            </a:pPr>
            <a:r>
              <a:rPr lang="en-US" sz="1600" dirty="0" smtClean="0"/>
              <a:t>cost(3,8) = min { c(8,10) + cost(4,10), c(8,11) + cost(4,11) } = min { 5+2, 6+5} = min {7, 11} = 7</a:t>
            </a:r>
          </a:p>
          <a:p>
            <a:pPr marL="457200" indent="-457200">
              <a:buAutoNum type="arabicPeriod"/>
            </a:pPr>
            <a:r>
              <a:rPr lang="en-US" sz="1600" dirty="0" smtClean="0"/>
              <a:t>cost(2,2) = min { c(2,6) + cost(3,6), c(2,7) + cost(3,7), c(2,8) + cost(3,8) } </a:t>
            </a:r>
          </a:p>
          <a:p>
            <a:pPr marL="457200" indent="-457200">
              <a:buNone/>
            </a:pPr>
            <a:r>
              <a:rPr lang="en-US" sz="1600" dirty="0" smtClean="0"/>
              <a:t>                           = min { 4+7, 2+5, 1+7 } = min { 11, 7, 8} = 7</a:t>
            </a:r>
          </a:p>
          <a:p>
            <a:pPr marL="457200" indent="-457200">
              <a:buFont typeface="+mj-lt"/>
              <a:buAutoNum type="arabicPeriod" startAt="7"/>
            </a:pPr>
            <a:r>
              <a:rPr lang="en-US" sz="1600" dirty="0" smtClean="0"/>
              <a:t>cost(2,3) = min { c(3,6) + cost(3,6), c(3,7) + cost(3,7) } = min { 2+7, 7+5 } = min { 9, 12} = 9</a:t>
            </a:r>
          </a:p>
          <a:p>
            <a:pPr marL="457200" indent="-457200">
              <a:buFont typeface="+mj-lt"/>
              <a:buAutoNum type="arabicPeriod" startAt="7"/>
            </a:pPr>
            <a:r>
              <a:rPr lang="en-US" sz="1600" dirty="0" smtClean="0"/>
              <a:t>cost(2,4) = min { c(4,8) + cost(3,8) } = min { 11+7} = min { 18 } = 18</a:t>
            </a:r>
          </a:p>
          <a:p>
            <a:pPr marL="457200" indent="-457200">
              <a:buFont typeface="+mj-lt"/>
              <a:buAutoNum type="arabicPeriod" startAt="7"/>
            </a:pPr>
            <a:r>
              <a:rPr lang="en-US" sz="1600" dirty="0" smtClean="0"/>
              <a:t>cost(2,5) = min { c(5,7) + cost(3,7), c(5,8) + cost(3,8) } = min { 11+5, 8+7} = min {16, 15} = 15</a:t>
            </a:r>
          </a:p>
          <a:p>
            <a:pPr marL="457200" indent="-457200">
              <a:buFont typeface="+mj-lt"/>
              <a:buAutoNum type="arabicPeriod" startAt="7"/>
            </a:pPr>
            <a:r>
              <a:rPr lang="en-US" sz="1600" b="1" dirty="0" smtClean="0">
                <a:solidFill>
                  <a:srgbClr val="FF0000"/>
                </a:solidFill>
              </a:rPr>
              <a:t>cost(1,1)</a:t>
            </a:r>
            <a:r>
              <a:rPr lang="en-US" sz="1600" dirty="0" smtClean="0"/>
              <a:t> = min </a:t>
            </a:r>
            <a:r>
              <a:rPr lang="en-US" sz="1600" b="1" dirty="0" smtClean="0"/>
              <a:t>{ </a:t>
            </a:r>
            <a:r>
              <a:rPr lang="en-US" sz="1600" b="1" dirty="0" smtClean="0">
                <a:solidFill>
                  <a:srgbClr val="FF0000"/>
                </a:solidFill>
              </a:rPr>
              <a:t>c(1,2)</a:t>
            </a:r>
            <a:r>
              <a:rPr lang="en-US" sz="1600" b="1" dirty="0" smtClean="0"/>
              <a:t> </a:t>
            </a:r>
            <a:r>
              <a:rPr lang="en-US" sz="1600" dirty="0" smtClean="0"/>
              <a:t>+ cost(2,2), </a:t>
            </a:r>
            <a:r>
              <a:rPr lang="en-US" sz="1600" b="1" dirty="0" smtClean="0">
                <a:solidFill>
                  <a:srgbClr val="FF0000"/>
                </a:solidFill>
              </a:rPr>
              <a:t>c(1,3</a:t>
            </a:r>
            <a:r>
              <a:rPr lang="en-US" sz="1600" dirty="0" smtClean="0"/>
              <a:t>) + cost(2,3), c(1,4) + cost(2,4), c(1,5) + cost(2,5) }</a:t>
            </a:r>
          </a:p>
          <a:p>
            <a:pPr marL="457200" indent="-457200">
              <a:buNone/>
            </a:pPr>
            <a:r>
              <a:rPr lang="en-US" sz="1600" dirty="0" smtClean="0"/>
              <a:t>                           = min { 9+7, 7+9, 3+18, 2+15} = min { </a:t>
            </a:r>
            <a:r>
              <a:rPr lang="en-US" sz="1600" b="1" dirty="0" smtClean="0">
                <a:solidFill>
                  <a:srgbClr val="FF0000"/>
                </a:solidFill>
              </a:rPr>
              <a:t>16, 16</a:t>
            </a:r>
            <a:r>
              <a:rPr lang="en-US" sz="1600" dirty="0" smtClean="0"/>
              <a:t>, 21, 17} = 16 </a:t>
            </a:r>
          </a:p>
          <a:p>
            <a:pPr marL="457200" indent="-457200">
              <a:buNone/>
            </a:pPr>
            <a:endParaRPr lang="en-US" sz="1600" dirty="0" smtClean="0"/>
          </a:p>
          <a:p>
            <a:pPr marL="457200" indent="-457200" algn="ctr">
              <a:buNone/>
            </a:pPr>
            <a:r>
              <a:rPr lang="en-US" sz="1600" b="1" dirty="0" smtClean="0"/>
              <a:t>Two optimal solutions are possible for above given example-</a:t>
            </a:r>
          </a:p>
          <a:p>
            <a:pPr marL="457200" indent="-457200">
              <a:buNone/>
            </a:pPr>
            <a:endParaRPr lang="en-US" sz="1600" dirty="0" smtClean="0"/>
          </a:p>
          <a:p>
            <a:pPr marL="457200" indent="-457200">
              <a:buNone/>
            </a:pPr>
            <a:r>
              <a:rPr lang="en-US" sz="1600" dirty="0" smtClean="0"/>
              <a:t>cost(1,1) = 2					cost(1,1) =3</a:t>
            </a:r>
          </a:p>
          <a:p>
            <a:pPr marL="457200" indent="-457200">
              <a:buNone/>
            </a:pPr>
            <a:r>
              <a:rPr lang="en-US" sz="1600" dirty="0" smtClean="0"/>
              <a:t>cost(2,2) = 7					cost(2,3) = 6</a:t>
            </a:r>
          </a:p>
          <a:p>
            <a:pPr marL="457200" indent="-457200">
              <a:buNone/>
            </a:pPr>
            <a:r>
              <a:rPr lang="en-US" sz="1600" dirty="0" smtClean="0"/>
              <a:t>cost(3,7) =  10					cost(3,6) = 10</a:t>
            </a:r>
          </a:p>
          <a:p>
            <a:pPr marL="457200" indent="-457200">
              <a:buNone/>
            </a:pPr>
            <a:r>
              <a:rPr lang="en-US" sz="1600" dirty="0" smtClean="0"/>
              <a:t>cost(4,10) = 12 					cost(4,10) = 12</a:t>
            </a:r>
          </a:p>
          <a:p>
            <a:pPr marL="457200" indent="-457200">
              <a:buNone/>
            </a:pPr>
            <a:r>
              <a:rPr lang="en-US" sz="1600" dirty="0" smtClean="0"/>
              <a:t>Edges from source to sink 1 -&gt; 2 -&gt; 7 -&gt;10 -&gt; 12	              Edges from source to sink 1 -&gt; 3 -&gt; 6 -&gt; 10 -&gt; 12</a:t>
            </a:r>
          </a:p>
          <a:p>
            <a:pPr marL="457200" indent="-457200">
              <a:buNone/>
            </a:pPr>
            <a:r>
              <a:rPr lang="en-US" sz="1600" dirty="0" smtClean="0"/>
              <a:t>Cost from source to sink  = 9 + 2 + 3 + 2	              cost from source to sink = 7 + 2 + 5 + 2</a:t>
            </a:r>
          </a:p>
          <a:p>
            <a:pPr marL="457200" indent="-457200">
              <a:buNone/>
            </a:pPr>
            <a:r>
              <a:rPr lang="en-US" sz="1600" dirty="0" smtClean="0"/>
              <a:t>			  =  16				</a:t>
            </a:r>
            <a:r>
              <a:rPr lang="en-US" sz="1600" smtClean="0"/>
              <a:t>                =  </a:t>
            </a:r>
            <a:r>
              <a:rPr lang="en-US" sz="1600" dirty="0" smtClean="0"/>
              <a:t>16</a:t>
            </a:r>
          </a:p>
          <a:p>
            <a:pPr marL="457200" indent="-457200">
              <a:buNone/>
            </a:pPr>
            <a:r>
              <a:rPr lang="en-US" sz="1600" dirty="0" smtClean="0"/>
              <a:t> </a:t>
            </a:r>
          </a:p>
          <a:p>
            <a:pPr marL="457200" indent="-457200">
              <a:buNone/>
            </a:pPr>
            <a:endParaRPr lang="en-US" sz="1600" dirty="0" smtClean="0"/>
          </a:p>
          <a:p>
            <a:pPr marL="457200" indent="-457200">
              <a:buAutoNum type="arabicPeriod"/>
            </a:pPr>
            <a:endParaRPr lang="en-US" sz="1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84647-A754-4374-A3BC-4796B9679495}" type="datetime1">
              <a:rPr lang="en-US" smtClean="0"/>
              <a:t>15/11/2020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BE8D0-4C74-471A-A870-F5EC6C73E3D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733800" cy="365125"/>
          </a:xfrm>
        </p:spPr>
        <p:txBody>
          <a:bodyPr/>
          <a:lstStyle/>
          <a:p>
            <a:r>
              <a:rPr lang="en-US" dirty="0" smtClean="0"/>
              <a:t>Prof. C. R. Belavi, Department of CSE, HSIT, </a:t>
            </a:r>
            <a:r>
              <a:rPr lang="en-US" dirty="0" err="1" smtClean="0"/>
              <a:t>Nidaoshi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Module - 4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en-US" sz="6600" dirty="0" smtClean="0"/>
              <a:t>Dynamic Programming</a:t>
            </a:r>
          </a:p>
          <a:p>
            <a:pPr algn="ctr">
              <a:buNone/>
            </a:pPr>
            <a:r>
              <a:rPr lang="en-US" sz="6600" smtClean="0"/>
              <a:t>Transitive Closure</a:t>
            </a:r>
            <a:endParaRPr lang="en-US" sz="6600" dirty="0" smtClean="0"/>
          </a:p>
          <a:p>
            <a:pPr algn="ctr">
              <a:buNone/>
            </a:pPr>
            <a:r>
              <a:rPr lang="en-US" sz="6600" dirty="0" smtClean="0"/>
              <a:t>Warshall’s Algorithm</a:t>
            </a:r>
          </a:p>
          <a:p>
            <a:pPr algn="ctr">
              <a:buNone/>
            </a:pPr>
            <a:r>
              <a:rPr lang="en-US" sz="5400" dirty="0" smtClean="0"/>
              <a:t>Mr. C. R. BELAVI</a:t>
            </a:r>
          </a:p>
          <a:p>
            <a:pPr algn="ctr">
              <a:buNone/>
            </a:pPr>
            <a:r>
              <a:rPr lang="en-US" sz="4400" dirty="0" smtClean="0"/>
              <a:t>Dept. of CSE,</a:t>
            </a:r>
          </a:p>
          <a:p>
            <a:pPr algn="ctr">
              <a:buNone/>
            </a:pPr>
            <a:r>
              <a:rPr lang="en-US" sz="4400" dirty="0" smtClean="0"/>
              <a:t>HIT, Nidasoshi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07290-066A-4EBF-88A6-55FF44A868B7}" type="datetime1">
              <a:rPr lang="en-US" smtClean="0"/>
              <a:t>15/11/2020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BE8D0-4C74-471A-A870-F5EC6C73E3D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33600" y="6356350"/>
            <a:ext cx="3886200" cy="365125"/>
          </a:xfrm>
        </p:spPr>
        <p:txBody>
          <a:bodyPr/>
          <a:lstStyle/>
          <a:p>
            <a:r>
              <a:rPr lang="en-US" dirty="0" smtClean="0"/>
              <a:t>Prof. C. R. Belavi, Department of CSE, HSIT, </a:t>
            </a:r>
            <a:r>
              <a:rPr lang="en-US" dirty="0" err="1" smtClean="0"/>
              <a:t>Nidaoshi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34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Transition Closure Definition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762000"/>
            <a:ext cx="8229600" cy="4525963"/>
          </a:xfrm>
        </p:spPr>
        <p:txBody>
          <a:bodyPr>
            <a:normAutofit/>
          </a:bodyPr>
          <a:lstStyle/>
          <a:p>
            <a:pPr algn="just"/>
            <a:r>
              <a:rPr lang="en-US" sz="2800" dirty="0" smtClean="0"/>
              <a:t>The Transitive closure of a directed graph with n vertices can be defined as the n-by-n Boolean matrix T = {t</a:t>
            </a:r>
            <a:r>
              <a:rPr lang="en-US" sz="2800" baseline="-25000" dirty="0" smtClean="0"/>
              <a:t>ij</a:t>
            </a:r>
            <a:r>
              <a:rPr lang="en-US" sz="2800" dirty="0" smtClean="0"/>
              <a:t>}, in which the element in the </a:t>
            </a:r>
            <a:r>
              <a:rPr lang="en-US" sz="2800" dirty="0" err="1" smtClean="0"/>
              <a:t>ith</a:t>
            </a:r>
            <a:r>
              <a:rPr lang="en-US" sz="2800" dirty="0" smtClean="0"/>
              <a:t> row (1 ≤ </a:t>
            </a:r>
            <a:r>
              <a:rPr lang="en-US" sz="2800" dirty="0" err="1" smtClean="0"/>
              <a:t>i</a:t>
            </a:r>
            <a:r>
              <a:rPr lang="en-US" sz="2800" dirty="0" smtClean="0"/>
              <a:t> ≤ n) and the </a:t>
            </a:r>
            <a:r>
              <a:rPr lang="en-US" sz="2800" dirty="0" err="1" smtClean="0"/>
              <a:t>jth</a:t>
            </a:r>
            <a:r>
              <a:rPr lang="en-US" sz="2800" dirty="0" smtClean="0"/>
              <a:t> column (1 ≤ j ≤ n) is 1 if there exists a nontrivial directed path from the </a:t>
            </a:r>
            <a:r>
              <a:rPr lang="en-US" sz="2800" dirty="0" err="1" smtClean="0"/>
              <a:t>ith</a:t>
            </a:r>
            <a:r>
              <a:rPr lang="en-US" sz="2800" dirty="0" smtClean="0"/>
              <a:t> vertex to the </a:t>
            </a:r>
            <a:r>
              <a:rPr lang="en-US" sz="2800" dirty="0" err="1" smtClean="0"/>
              <a:t>jth</a:t>
            </a:r>
            <a:r>
              <a:rPr lang="en-US" sz="2800" dirty="0" smtClean="0"/>
              <a:t> vertex otherwise, t</a:t>
            </a:r>
            <a:r>
              <a:rPr lang="en-US" sz="2800" baseline="-25000" dirty="0" smtClean="0"/>
              <a:t>ij </a:t>
            </a:r>
            <a:r>
              <a:rPr lang="en-US" sz="2800" dirty="0" smtClean="0"/>
              <a:t>is 0</a:t>
            </a:r>
          </a:p>
          <a:p>
            <a:pPr algn="just"/>
            <a:endParaRPr lang="en-US" sz="2000" dirty="0" smtClean="0"/>
          </a:p>
          <a:p>
            <a:pPr algn="just"/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44E54-FAB3-4175-B851-70FB9317E36F}" type="datetime1">
              <a:rPr lang="en-US" smtClean="0"/>
              <a:t>15/11/2020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BE8D0-4C74-471A-A870-F5EC6C73E3DB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8" name="Content Placeholder 7" descr="WhatsApp Image 2020-04-23 at 10.53.48 AM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3657600"/>
            <a:ext cx="7620000" cy="2438400"/>
          </a:xfrm>
          <a:prstGeom prst="rect">
            <a:avLst/>
          </a:prstGeom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C. R. Belavi, Department of CSE, HSIT, Nidaoshi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1777</TotalTime>
  <Words>3696</Words>
  <Application>Microsoft Office PowerPoint</Application>
  <PresentationFormat>On-screen Show (4:3)</PresentationFormat>
  <Paragraphs>454</Paragraphs>
  <Slides>31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S. J. P. N. TRUST’S HIRASUGAR INSTITUTE OF TECHNOLOGY, NIDASOSHI Accredited at 'A' Grade by NAAC  Programmes Accredited by NBA: CSE, ECE, EEE &amp; ME.</vt:lpstr>
      <vt:lpstr>Module – 4 Dynamic Programming</vt:lpstr>
      <vt:lpstr>Dynamic Programming  General Method</vt:lpstr>
      <vt:lpstr>Multistage Graphs</vt:lpstr>
      <vt:lpstr>Five-Stage Graph Example</vt:lpstr>
      <vt:lpstr>Formula to find Minimum Cost  from source s to sink t in Multistage Graph </vt:lpstr>
      <vt:lpstr>Multistage-Graph Example</vt:lpstr>
      <vt:lpstr>Module - 4</vt:lpstr>
      <vt:lpstr>Transition Closure Definition</vt:lpstr>
      <vt:lpstr>  Warshall’s algorithm Is used for computing the transitive closure of a directed graph  </vt:lpstr>
      <vt:lpstr>Slide 11</vt:lpstr>
      <vt:lpstr>Warshall’s Algorithm Example</vt:lpstr>
      <vt:lpstr>Module - 4</vt:lpstr>
      <vt:lpstr>Floyd’s Algorithm   (  All Pairs shortest path problem )  to find distance from each vertex to all other vertices</vt:lpstr>
      <vt:lpstr>Floyd’s Algorithm Example</vt:lpstr>
      <vt:lpstr>Floyd’s Algorithm Example</vt:lpstr>
      <vt:lpstr>Floyd’s Algorithm Example</vt:lpstr>
      <vt:lpstr>Module - 4</vt:lpstr>
      <vt:lpstr>Optimal Binary Search Tree ( OBST )</vt:lpstr>
      <vt:lpstr>Optimal Binary Search Tree ( OBST )</vt:lpstr>
      <vt:lpstr>Module - 4</vt:lpstr>
      <vt:lpstr>0/1 Knapsack Problem</vt:lpstr>
      <vt:lpstr>0/1 Knapsack with Size W=5</vt:lpstr>
      <vt:lpstr>Module - 4</vt:lpstr>
      <vt:lpstr>Bellman-Ford Algorithm</vt:lpstr>
      <vt:lpstr>Bellman-Ford Algorithm</vt:lpstr>
      <vt:lpstr>Formula - distk[u] = min { distk-1[u], mini { distk-1[i] + cost[i, u]}}</vt:lpstr>
      <vt:lpstr>Final Single source shortest path</vt:lpstr>
      <vt:lpstr>Module - 4</vt:lpstr>
      <vt:lpstr>Travelling Sales Person Problem</vt:lpstr>
      <vt:lpstr>Slide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Module – 3 Greedy Method</dc:title>
  <dc:creator>Sumedh</dc:creator>
  <cp:lastModifiedBy>Sumedh</cp:lastModifiedBy>
  <cp:revision>282</cp:revision>
  <dcterms:created xsi:type="dcterms:W3CDTF">2020-04-14T07:17:47Z</dcterms:created>
  <dcterms:modified xsi:type="dcterms:W3CDTF">2020-11-15T11:55:28Z</dcterms:modified>
</cp:coreProperties>
</file>